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91" r:id="rId3"/>
    <p:sldId id="299" r:id="rId4"/>
    <p:sldId id="300" r:id="rId5"/>
    <p:sldId id="301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298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85" d="100"/>
          <a:sy n="85" d="100"/>
        </p:scale>
        <p:origin x="-379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  <a:p>
            <a:endParaRPr lang="en-US"/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A506E-1FE7-4AAE-BB65-6E2B558BBDB0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4" name="Заполнитель изображения слайда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  <a:p>
            <a:endParaRPr lang="en-US"/>
          </a:p>
        </p:txBody>
      </p:sp>
      <p:sp>
        <p:nvSpPr>
          <p:cNvPr id="5" name="Заполнитель заметок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D4FDC-8622-4334-B648-7748759609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9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A3747DEA-7FA9-475C-B807-E86FE22AF2F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ru-RU" altLang="en-US"/>
              <a:t>Щелкните для изменения стиля основного подзаголовка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B0AB0ADC-1C9C-4E59-85D7-6ED1919796FC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3318114-54DF-49C5-BF53-87C7BC0AF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звание и текст по вертикал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11614C18-1A31-4D64-A5F0-F37588A5D425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58E936B-431F-42A0-B6C5-EC2CFFA0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Название по вертикали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F8035FE8-4175-41DC-8A54-9583C4995D85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1CFDB99A-76D3-4C3C-BA32-7C324AB42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ние и контен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6007547-11BA-49E2-83F6-D7B40320EB77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8CD90B5F-7BD4-488B-8D13-D2A53320B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90E50E4-A575-4D8C-9134-8600EB77CC73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812F6A0-A181-4C73-88E9-21740C316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контен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6B7F64DD-80C4-46D5-8BF1-EA5AC6BAF693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C83B7A7A-A8A5-448C-8621-A62FA6B7A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текста 4"/>
          <p:cNvSpPr>
            <a:spLocks noGrp="1" noEditPoints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6" name="Заполнитель контента 5"/>
          <p:cNvSpPr>
            <a:spLocks noGrp="1" noEditPoints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7" name="Заполнитель даты 6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DE8959F-8CA0-45D0-9BB6-A45A569247D0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8" name="Заполнитель нижнего колонтитула 7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9" name="Заполнитель номера слайда 8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39186CF6-DD91-4EF5-914E-DA7F0B8AB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назв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E08D97E9-2A11-4BAB-B43C-D32CD218868A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4" name="Заполнитель нижнего колонтитула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Заполнитель номера слайда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DD200CE7-8E4A-4EDC-A55C-DC11FDE2F3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даты 1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D4E8FC27-08C2-4BAA-9721-6000688F0C40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3" name="Заполнитель нижнего колонтитула 2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579FD3FC-F315-4125-937F-F22CB7E4A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Контен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ED81673B-027B-4B13-AA73-38B471D5AA4D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FF7AF132-2A50-42E4-86CD-194FD525D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изображения 2"/>
          <p:cNvSpPr>
            <a:spLocks noGrp="1" noEditPoints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en-US"/>
              <a:t>Щелкните значок, чтобы добавить рисунок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C7B56276-8C3E-4890-A6F1-79A4E8F2C085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4CA1E1D-0631-4BE2-9433-E57A4E802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названия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6F768-49E3-4295-8427-2CC3E2156E25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C61EE-A8B1-4099-BA99-ACF7C97C1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uk.wikipedia.org/wiki/&#1075;&#1088;&#1077;&#1073;&#1085;&#1080;&#1081;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1491029" y="2019423"/>
            <a:ext cx="10232048" cy="4375882"/>
          </a:xfrm>
        </p:spPr>
        <p:txBody>
          <a:bodyPr/>
          <a:lstStyle/>
          <a:p>
            <a:endParaRPr lang="uk-UA" altLang="en-US"/>
          </a:p>
          <a:p>
            <a:r>
              <a:rPr lang="uk-UA" altLang="en-US" sz="6000" b="1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судномодельний гурток</a:t>
            </a:r>
          </a:p>
          <a:p>
            <a:r>
              <a:rPr lang="uk-UA" altLang="en-US" sz="6000" b="1">
                <a:solidFill>
                  <a:srgbClr val="00B05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НВК</a:t>
            </a:r>
            <a:r>
              <a:rPr lang="uk-UA" altLang="en-US" sz="6000" b="1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</a:t>
            </a:r>
          </a:p>
          <a:p>
            <a:r>
              <a:rPr lang="uk-UA" altLang="en-US" sz="4000" b="1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презентує</a:t>
            </a:r>
          </a:p>
          <a:p>
            <a:r>
              <a:rPr lang="uk-UA" altLang="en-US" sz="4000" b="1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заняття основного рівня</a:t>
            </a:r>
            <a:r>
              <a:rPr lang="uk-UA" altLang="en-US" sz="6000" b="1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</a:t>
            </a:r>
            <a:endParaRPr lang="ru-RU" altLang="en-US" sz="600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857136" y="0"/>
            <a:ext cx="4279900" cy="22225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82706"/>
            <a:ext cx="10515600" cy="5594257"/>
          </a:xfrm>
        </p:spPr>
        <p:txBody>
          <a:bodyPr>
            <a:normAutofit/>
          </a:bodyPr>
          <a:lstStyle/>
          <a:p>
            <a:r>
              <a:rPr lang="ru-RU" dirty="0" err="1"/>
              <a:t>Конструкцій</a:t>
            </a:r>
            <a:r>
              <a:rPr lang="ru-RU" dirty="0"/>
              <a:t> такого </a:t>
            </a:r>
            <a:r>
              <a:rPr lang="ru-RU" dirty="0" err="1"/>
              <a:t>гвинта</a:t>
            </a:r>
            <a:r>
              <a:rPr lang="ru-RU" dirty="0"/>
              <a:t> є </a:t>
            </a:r>
            <a:r>
              <a:rPr lang="ru-RU" dirty="0" err="1"/>
              <a:t>безліч</a:t>
            </a:r>
            <a:r>
              <a:rPr lang="ru-RU" dirty="0"/>
              <a:t>, але </a:t>
            </a:r>
            <a:r>
              <a:rPr lang="ru-RU" dirty="0" err="1"/>
              <a:t>всі</a:t>
            </a:r>
            <a:r>
              <a:rPr lang="ru-RU" dirty="0"/>
              <a:t> вони </a:t>
            </a:r>
            <a:r>
              <a:rPr lang="ru-RU" dirty="0" err="1"/>
              <a:t>базуються</a:t>
            </a:r>
            <a:r>
              <a:rPr lang="ru-RU" dirty="0"/>
              <a:t> на </a:t>
            </a:r>
            <a:r>
              <a:rPr lang="ru-RU" dirty="0" err="1"/>
              <a:t>одній</a:t>
            </a:r>
            <a:r>
              <a:rPr lang="ru-RU" dirty="0"/>
              <a:t> </a:t>
            </a:r>
            <a:r>
              <a:rPr lang="ru-RU" dirty="0" err="1"/>
              <a:t>схемі</a:t>
            </a:r>
            <a:r>
              <a:rPr lang="ru-RU" dirty="0"/>
              <a:t>. Основа </a:t>
            </a:r>
            <a:r>
              <a:rPr lang="ru-RU" dirty="0" err="1"/>
              <a:t>гвинта</a:t>
            </a:r>
            <a:r>
              <a:rPr lang="ru-RU" dirty="0"/>
              <a:t> </a:t>
            </a:r>
            <a:r>
              <a:rPr lang="ru-RU" dirty="0" err="1"/>
              <a:t>кріпиться</a:t>
            </a:r>
            <a:r>
              <a:rPr lang="ru-RU" dirty="0"/>
              <a:t> на </a:t>
            </a:r>
            <a:r>
              <a:rPr lang="ru-RU" dirty="0" err="1"/>
              <a:t>пустотілий</a:t>
            </a:r>
            <a:r>
              <a:rPr lang="ru-RU" dirty="0"/>
              <a:t> </a:t>
            </a:r>
            <a:r>
              <a:rPr lang="ru-RU" dirty="0" err="1"/>
              <a:t>приводний</a:t>
            </a:r>
            <a:r>
              <a:rPr lang="ru-RU" dirty="0"/>
              <a:t> вал, в </a:t>
            </a:r>
            <a:r>
              <a:rPr lang="ru-RU" dirty="0" err="1"/>
              <a:t>середині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проведена тяга,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і </a:t>
            </a:r>
            <a:r>
              <a:rPr lang="ru-RU" dirty="0" err="1"/>
              <a:t>відповідає</a:t>
            </a:r>
            <a:r>
              <a:rPr lang="ru-RU" dirty="0"/>
              <a:t> за </a:t>
            </a:r>
            <a:r>
              <a:rPr lang="ru-RU" dirty="0" err="1"/>
              <a:t>зміну</a:t>
            </a:r>
            <a:r>
              <a:rPr lang="ru-RU" dirty="0"/>
              <a:t> </a:t>
            </a:r>
            <a:r>
              <a:rPr lang="ru-RU" dirty="0" err="1"/>
              <a:t>конфігурації</a:t>
            </a:r>
            <a:r>
              <a:rPr lang="ru-RU" dirty="0"/>
              <a:t> </a:t>
            </a:r>
            <a:r>
              <a:rPr lang="ru-RU" dirty="0" err="1"/>
              <a:t>гвинта</a:t>
            </a:r>
            <a:r>
              <a:rPr lang="ru-RU" dirty="0"/>
              <a:t>. </a:t>
            </a:r>
            <a:r>
              <a:rPr lang="ru-RU" dirty="0" err="1"/>
              <a:t>Конструкції</a:t>
            </a:r>
            <a:r>
              <a:rPr lang="ru-RU" dirty="0"/>
              <a:t> </a:t>
            </a:r>
            <a:r>
              <a:rPr lang="ru-RU" dirty="0" err="1"/>
              <a:t>різняться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методом </a:t>
            </a:r>
            <a:r>
              <a:rPr lang="ru-RU" dirty="0" err="1"/>
              <a:t>керування</a:t>
            </a:r>
            <a:r>
              <a:rPr lang="ru-RU" dirty="0"/>
              <a:t> і </a:t>
            </a:r>
            <a:r>
              <a:rPr lang="ru-RU" dirty="0" err="1"/>
              <a:t>передачі</a:t>
            </a:r>
            <a:r>
              <a:rPr lang="ru-RU" dirty="0"/>
              <a:t> </a:t>
            </a:r>
            <a:r>
              <a:rPr lang="ru-RU" dirty="0" err="1"/>
              <a:t>обертового</a:t>
            </a:r>
            <a:r>
              <a:rPr lang="ru-RU" dirty="0"/>
              <a:t> моменту тяги на </a:t>
            </a:r>
            <a:r>
              <a:rPr lang="ru-RU" dirty="0" err="1"/>
              <a:t>лопаті</a:t>
            </a:r>
            <a:r>
              <a:rPr lang="ru-RU" dirty="0"/>
              <a:t>. </a:t>
            </a:r>
            <a:r>
              <a:rPr lang="ru-RU" dirty="0" err="1"/>
              <a:t>Продемонструємо</a:t>
            </a:r>
            <a:r>
              <a:rPr lang="ru-RU" dirty="0"/>
              <a:t> приклад </a:t>
            </a:r>
            <a:r>
              <a:rPr lang="ru-RU" dirty="0" err="1"/>
              <a:t>конструкції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схеми</a:t>
            </a:r>
            <a:r>
              <a:rPr lang="ru-RU" dirty="0"/>
              <a:t> гребного </a:t>
            </a:r>
            <a:r>
              <a:rPr lang="ru-RU" dirty="0" err="1"/>
              <a:t>гвинта</a:t>
            </a:r>
            <a:r>
              <a:rPr lang="ru-RU" dirty="0"/>
              <a:t> </a:t>
            </a:r>
            <a:r>
              <a:rPr lang="ru-RU" dirty="0" err="1"/>
              <a:t>регульованого</a:t>
            </a:r>
            <a:r>
              <a:rPr lang="ru-RU" dirty="0"/>
              <a:t> </a:t>
            </a:r>
            <a:r>
              <a:rPr lang="ru-RU" dirty="0" err="1"/>
              <a:t>кроку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використовувався</a:t>
            </a:r>
            <a:r>
              <a:rPr lang="ru-RU" dirty="0"/>
              <a:t> на </a:t>
            </a:r>
            <a:r>
              <a:rPr lang="ru-RU" dirty="0" err="1"/>
              <a:t>судні</a:t>
            </a:r>
            <a:r>
              <a:rPr lang="ru-RU" dirty="0"/>
              <a:t> "Акула". </a:t>
            </a:r>
          </a:p>
          <a:p>
            <a:endParaRPr lang="ru-RU" dirty="0"/>
          </a:p>
        </p:txBody>
      </p:sp>
      <p:pic>
        <p:nvPicPr>
          <p:cNvPr id="6146" name="Picture 2" descr="C:\Users\User\Desktop\cc3cc190-30f4-11ec-b7df-778763ab337b-AKULA - At Anchor - Credit Y.CO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930" y="3532093"/>
            <a:ext cx="4754586" cy="2671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3634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Схема_ГРК_суднаАкула_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244517">
            <a:off x="4828563" y="-1750312"/>
            <a:ext cx="3360923" cy="8036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78542" y="4067778"/>
            <a:ext cx="108472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Механізм</a:t>
            </a:r>
            <a:r>
              <a:rPr lang="ru-RU" sz="2400" dirty="0" smtClean="0"/>
              <a:t> </a:t>
            </a:r>
            <a:r>
              <a:rPr lang="ru-RU" sz="2400" dirty="0"/>
              <a:t>повороту </a:t>
            </a:r>
            <a:r>
              <a:rPr lang="ru-RU" sz="2400" dirty="0" err="1"/>
              <a:t>лопатей</a:t>
            </a:r>
            <a:r>
              <a:rPr lang="ru-RU" sz="2400" dirty="0"/>
              <a:t> </a:t>
            </a:r>
            <a:r>
              <a:rPr lang="ru-RU" sz="2400" dirty="0" err="1"/>
              <a:t>розташований</a:t>
            </a:r>
            <a:r>
              <a:rPr lang="ru-RU" sz="2400" dirty="0"/>
              <a:t> у </a:t>
            </a:r>
            <a:r>
              <a:rPr lang="ru-RU" sz="2400" dirty="0" err="1"/>
              <a:t>ступиці</a:t>
            </a:r>
            <a:r>
              <a:rPr lang="ru-RU" sz="2400" dirty="0"/>
              <a:t> </a:t>
            </a:r>
            <a:r>
              <a:rPr lang="ru-RU" sz="2400" b="1" dirty="0"/>
              <a:t>4</a:t>
            </a:r>
            <a:r>
              <a:rPr lang="ru-RU" sz="2400" dirty="0"/>
              <a:t> гребного </a:t>
            </a:r>
            <a:r>
              <a:rPr lang="ru-RU" sz="2400" dirty="0" err="1"/>
              <a:t>гвинта</a:t>
            </a:r>
            <a:r>
              <a:rPr lang="ru-RU" sz="2400" dirty="0"/>
              <a:t>. </a:t>
            </a:r>
            <a:r>
              <a:rPr lang="ru-RU" sz="2400" dirty="0" err="1"/>
              <a:t>Повзун</a:t>
            </a:r>
            <a:r>
              <a:rPr lang="ru-RU" sz="2400" dirty="0"/>
              <a:t> </a:t>
            </a:r>
            <a:r>
              <a:rPr lang="ru-RU" sz="2400" b="1" dirty="0"/>
              <a:t>3</a:t>
            </a:r>
            <a:r>
              <a:rPr lang="ru-RU" sz="2400" dirty="0"/>
              <a:t> </a:t>
            </a:r>
            <a:r>
              <a:rPr lang="ru-RU" sz="2400" dirty="0" err="1"/>
              <a:t>з'єднаний</a:t>
            </a:r>
            <a:r>
              <a:rPr lang="ru-RU" sz="2400" dirty="0"/>
              <a:t> </a:t>
            </a:r>
            <a:r>
              <a:rPr lang="ru-RU" sz="2400" dirty="0" err="1"/>
              <a:t>зі</a:t>
            </a:r>
            <a:r>
              <a:rPr lang="ru-RU" sz="2400" dirty="0"/>
              <a:t> штангою </a:t>
            </a:r>
            <a:r>
              <a:rPr lang="ru-RU" sz="2400" b="1" dirty="0"/>
              <a:t>6</a:t>
            </a:r>
            <a:r>
              <a:rPr lang="ru-RU" sz="2400" dirty="0"/>
              <a:t>, </a:t>
            </a:r>
            <a:r>
              <a:rPr lang="ru-RU" sz="2400" dirty="0" err="1"/>
              <a:t>розташований</a:t>
            </a:r>
            <a:r>
              <a:rPr lang="ru-RU" sz="2400" dirty="0"/>
              <a:t> в </a:t>
            </a:r>
            <a:r>
              <a:rPr lang="ru-RU" sz="2400" dirty="0" err="1"/>
              <a:t>середині</a:t>
            </a:r>
            <a:r>
              <a:rPr lang="ru-RU" sz="2400" dirty="0"/>
              <a:t> </a:t>
            </a:r>
            <a:r>
              <a:rPr lang="ru-RU" sz="2400" dirty="0" err="1"/>
              <a:t>пустотілого</a:t>
            </a:r>
            <a:r>
              <a:rPr lang="ru-RU" sz="2400" dirty="0"/>
              <a:t> гребного валу </a:t>
            </a:r>
            <a:r>
              <a:rPr lang="ru-RU" sz="2400" b="1" dirty="0"/>
              <a:t>5</a:t>
            </a:r>
            <a:r>
              <a:rPr lang="ru-RU" sz="2400" dirty="0"/>
              <a:t>. При </a:t>
            </a:r>
            <a:r>
              <a:rPr lang="ru-RU" sz="2400" dirty="0" err="1"/>
              <a:t>поступальному</a:t>
            </a:r>
            <a:r>
              <a:rPr lang="ru-RU" sz="2400" dirty="0"/>
              <a:t> </a:t>
            </a:r>
            <a:r>
              <a:rPr lang="ru-RU" sz="2400" dirty="0" err="1"/>
              <a:t>переміщені</a:t>
            </a:r>
            <a:r>
              <a:rPr lang="ru-RU" sz="2400" dirty="0"/>
              <a:t> </a:t>
            </a:r>
            <a:r>
              <a:rPr lang="ru-RU" sz="2400" dirty="0" err="1"/>
              <a:t>повзуна</a:t>
            </a:r>
            <a:r>
              <a:rPr lang="ru-RU" sz="2400" dirty="0"/>
              <a:t> </a:t>
            </a:r>
            <a:r>
              <a:rPr lang="ru-RU" sz="2400" dirty="0" err="1"/>
              <a:t>лопаті</a:t>
            </a:r>
            <a:r>
              <a:rPr lang="ru-RU" sz="2400" dirty="0"/>
              <a:t> </a:t>
            </a:r>
            <a:r>
              <a:rPr lang="ru-RU" sz="2400" b="1" dirty="0"/>
              <a:t>1</a:t>
            </a:r>
            <a:r>
              <a:rPr lang="ru-RU" sz="2400" dirty="0"/>
              <a:t> за </a:t>
            </a:r>
            <a:r>
              <a:rPr lang="ru-RU" sz="2400" dirty="0" err="1"/>
              <a:t>допомогою</a:t>
            </a:r>
            <a:r>
              <a:rPr lang="ru-RU" sz="2400" dirty="0"/>
              <a:t> кривошипного </a:t>
            </a:r>
            <a:r>
              <a:rPr lang="ru-RU" sz="2400" dirty="0" err="1"/>
              <a:t>пальця</a:t>
            </a:r>
            <a:r>
              <a:rPr lang="ru-RU" sz="2400" dirty="0"/>
              <a:t> </a:t>
            </a:r>
            <a:r>
              <a:rPr lang="ru-RU" sz="2400" b="1" dirty="0"/>
              <a:t>2</a:t>
            </a:r>
            <a:r>
              <a:rPr lang="ru-RU" sz="2400" dirty="0"/>
              <a:t> </a:t>
            </a:r>
            <a:r>
              <a:rPr lang="ru-RU" sz="2400" dirty="0" err="1"/>
              <a:t>отримують</a:t>
            </a:r>
            <a:r>
              <a:rPr lang="ru-RU" sz="2400" dirty="0"/>
              <a:t> </a:t>
            </a:r>
            <a:r>
              <a:rPr lang="ru-RU" sz="2400" dirty="0" err="1"/>
              <a:t>поворотний</a:t>
            </a:r>
            <a:r>
              <a:rPr lang="ru-RU" sz="2400" dirty="0"/>
              <a:t> </a:t>
            </a:r>
            <a:r>
              <a:rPr lang="ru-RU" sz="2400" dirty="0" err="1"/>
              <a:t>рух</a:t>
            </a:r>
            <a:r>
              <a:rPr lang="ru-RU" sz="2400" dirty="0"/>
              <a:t>. Штанга </a:t>
            </a:r>
            <a:r>
              <a:rPr lang="ru-RU" sz="2400" b="1" dirty="0"/>
              <a:t>6</a:t>
            </a:r>
            <a:r>
              <a:rPr lang="ru-RU" sz="2400" dirty="0"/>
              <a:t> </a:t>
            </a:r>
            <a:r>
              <a:rPr lang="ru-RU" sz="2400" dirty="0" err="1"/>
              <a:t>може</a:t>
            </a:r>
            <a:r>
              <a:rPr lang="ru-RU" sz="2400" dirty="0"/>
              <a:t> </a:t>
            </a:r>
            <a:r>
              <a:rPr lang="ru-RU" sz="2400" dirty="0" err="1"/>
              <a:t>переміщуватись</a:t>
            </a:r>
            <a:r>
              <a:rPr lang="ru-RU" sz="2400" dirty="0"/>
              <a:t> </a:t>
            </a:r>
            <a:r>
              <a:rPr lang="ru-RU" sz="2400" dirty="0" err="1"/>
              <a:t>вздовж</a:t>
            </a:r>
            <a:r>
              <a:rPr lang="ru-RU" sz="2400" dirty="0"/>
              <a:t> </a:t>
            </a:r>
            <a:r>
              <a:rPr lang="ru-RU" sz="2400" dirty="0" err="1"/>
              <a:t>осі</a:t>
            </a:r>
            <a:r>
              <a:rPr lang="ru-RU" sz="2400" dirty="0"/>
              <a:t> валу за </a:t>
            </a:r>
            <a:r>
              <a:rPr lang="ru-RU" sz="2400" dirty="0" err="1"/>
              <a:t>допомогою</a:t>
            </a:r>
            <a:r>
              <a:rPr lang="ru-RU" sz="2400" dirty="0"/>
              <a:t> муфти </a:t>
            </a:r>
            <a:r>
              <a:rPr lang="ru-RU" sz="2400" b="1" dirty="0"/>
              <a:t>7</a:t>
            </a:r>
            <a:r>
              <a:rPr lang="ru-RU" sz="2400" dirty="0"/>
              <a:t>, з </a:t>
            </a:r>
            <a:r>
              <a:rPr lang="ru-RU" sz="2400" dirty="0" err="1"/>
              <a:t>якою</a:t>
            </a:r>
            <a:r>
              <a:rPr lang="ru-RU" sz="2400" dirty="0"/>
              <a:t> вона </a:t>
            </a:r>
            <a:r>
              <a:rPr lang="ru-RU" sz="2400" dirty="0" err="1"/>
              <a:t>з'єднана</a:t>
            </a:r>
            <a:r>
              <a:rPr lang="ru-RU" sz="2400" dirty="0"/>
              <a:t> </a:t>
            </a:r>
            <a:r>
              <a:rPr lang="ru-RU" sz="2400" dirty="0" err="1"/>
              <a:t>штирем</a:t>
            </a:r>
            <a:r>
              <a:rPr lang="ru-RU" sz="2400" dirty="0"/>
              <a:t>, </a:t>
            </a:r>
            <a:r>
              <a:rPr lang="ru-RU" sz="2400" dirty="0" err="1"/>
              <a:t>який</a:t>
            </a:r>
            <a:r>
              <a:rPr lang="ru-RU" sz="2400" dirty="0"/>
              <a:t> входить у </a:t>
            </a:r>
            <a:r>
              <a:rPr lang="ru-RU" sz="2400" dirty="0" err="1"/>
              <a:t>проріз</a:t>
            </a:r>
            <a:r>
              <a:rPr lang="ru-RU" sz="2400" dirty="0"/>
              <a:t> валу.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37279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91671"/>
            <a:ext cx="10515600" cy="5585292"/>
          </a:xfrm>
        </p:spPr>
        <p:txBody>
          <a:bodyPr/>
          <a:lstStyle/>
          <a:p>
            <a:pPr marL="0" indent="0">
              <a:buNone/>
            </a:pPr>
            <a:r>
              <a:rPr lang="ru-RU" b="1" dirty="0" err="1">
                <a:solidFill>
                  <a:srgbClr val="FF0000"/>
                </a:solidFill>
              </a:rPr>
              <a:t>Поняття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кроку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гвинта</a:t>
            </a:r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err="1"/>
              <a:t>Крок</a:t>
            </a:r>
            <a:r>
              <a:rPr lang="ru-RU" dirty="0"/>
              <a:t> </a:t>
            </a:r>
            <a:r>
              <a:rPr lang="ru-RU" dirty="0" err="1"/>
              <a:t>гвинта</a:t>
            </a:r>
            <a:r>
              <a:rPr lang="ru-RU" dirty="0"/>
              <a:t> - </a:t>
            </a:r>
            <a:r>
              <a:rPr lang="ru-RU" dirty="0" err="1"/>
              <a:t>відстань</a:t>
            </a:r>
            <a:r>
              <a:rPr lang="ru-RU" dirty="0"/>
              <a:t>, пройдена </a:t>
            </a:r>
            <a:r>
              <a:rPr lang="ru-RU" dirty="0" err="1"/>
              <a:t>поступально</a:t>
            </a:r>
            <a:r>
              <a:rPr lang="ru-RU" dirty="0"/>
              <a:t> </a:t>
            </a:r>
            <a:r>
              <a:rPr lang="ru-RU" dirty="0" err="1"/>
              <a:t>гвинтом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загвинчується</a:t>
            </a:r>
            <a:r>
              <a:rPr lang="ru-RU" dirty="0"/>
              <a:t> у </a:t>
            </a:r>
            <a:r>
              <a:rPr lang="ru-RU" dirty="0" err="1"/>
              <a:t>твердий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, за один </a:t>
            </a:r>
            <a:r>
              <a:rPr lang="ru-RU" dirty="0" err="1"/>
              <a:t>повний</a:t>
            </a:r>
            <a:r>
              <a:rPr lang="ru-RU" dirty="0"/>
              <a:t> </a:t>
            </a:r>
            <a:r>
              <a:rPr lang="ru-RU" dirty="0" err="1"/>
              <a:t>оберт</a:t>
            </a:r>
            <a:r>
              <a:rPr lang="ru-RU" dirty="0"/>
              <a:t> (360°). </a:t>
            </a:r>
            <a:r>
              <a:rPr lang="ru-RU" dirty="0" err="1"/>
              <a:t>Знаходиться</a:t>
            </a:r>
            <a:r>
              <a:rPr lang="ru-RU" dirty="0"/>
              <a:t> в </a:t>
            </a:r>
            <a:r>
              <a:rPr lang="ru-RU" dirty="0" err="1"/>
              <a:t>тангенціальній</a:t>
            </a:r>
            <a:r>
              <a:rPr lang="ru-RU" dirty="0"/>
              <a:t>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кута </a:t>
            </a:r>
            <a:r>
              <a:rPr lang="ru-RU" dirty="0" err="1"/>
              <a:t>нахилу</a:t>
            </a:r>
            <a:r>
              <a:rPr lang="ru-RU" dirty="0"/>
              <a:t> </a:t>
            </a:r>
            <a:r>
              <a:rPr lang="ru-RU" dirty="0" err="1"/>
              <a:t>лопатей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площини</a:t>
            </a:r>
            <a:r>
              <a:rPr lang="ru-RU" dirty="0"/>
              <a:t>, </a:t>
            </a:r>
            <a:r>
              <a:rPr lang="ru-RU" dirty="0" err="1"/>
              <a:t>перпендикулярної</a:t>
            </a:r>
            <a:r>
              <a:rPr lang="ru-RU" dirty="0"/>
              <a:t> </a:t>
            </a:r>
            <a:r>
              <a:rPr lang="ru-RU" dirty="0" err="1"/>
              <a:t>осі</a:t>
            </a:r>
            <a:r>
              <a:rPr lang="ru-RU" dirty="0"/>
              <a:t> </a:t>
            </a:r>
            <a:r>
              <a:rPr lang="ru-RU" dirty="0" err="1"/>
              <a:t>гвинта</a:t>
            </a:r>
            <a:r>
              <a:rPr lang="ru-RU" dirty="0"/>
              <a:t>. </a:t>
            </a:r>
            <a:r>
              <a:rPr lang="ru-RU" dirty="0" err="1"/>
              <a:t>Вимірюється</a:t>
            </a:r>
            <a:r>
              <a:rPr lang="ru-RU" dirty="0"/>
              <a:t> в </a:t>
            </a:r>
            <a:r>
              <a:rPr lang="ru-RU" dirty="0" err="1"/>
              <a:t>одиницях</a:t>
            </a:r>
            <a:r>
              <a:rPr lang="ru-RU" dirty="0"/>
              <a:t> </a:t>
            </a:r>
            <a:r>
              <a:rPr lang="ru-RU" dirty="0" err="1"/>
              <a:t>відстані</a:t>
            </a:r>
            <a:r>
              <a:rPr lang="ru-RU" dirty="0"/>
              <a:t> за один оборот. Чим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крок</a:t>
            </a:r>
            <a:r>
              <a:rPr lang="ru-RU" dirty="0"/>
              <a:t> </a:t>
            </a:r>
            <a:r>
              <a:rPr lang="ru-RU" dirty="0" err="1"/>
              <a:t>гвинта</a:t>
            </a:r>
            <a:r>
              <a:rPr lang="ru-RU" dirty="0"/>
              <a:t>,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більший</a:t>
            </a:r>
            <a:r>
              <a:rPr lang="ru-RU" dirty="0"/>
              <a:t> </a:t>
            </a:r>
            <a:r>
              <a:rPr lang="ru-RU" dirty="0" err="1"/>
              <a:t>обсяг</a:t>
            </a:r>
            <a:r>
              <a:rPr lang="ru-RU" dirty="0"/>
              <a:t> газу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рідини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захоплюють</a:t>
            </a:r>
            <a:r>
              <a:rPr lang="ru-RU" dirty="0"/>
              <a:t> </a:t>
            </a:r>
            <a:r>
              <a:rPr lang="ru-RU" dirty="0" err="1"/>
              <a:t>лопаті</a:t>
            </a:r>
            <a:r>
              <a:rPr lang="ru-RU" dirty="0"/>
              <a:t>, </a:t>
            </a:r>
            <a:r>
              <a:rPr lang="ru-RU" dirty="0" err="1"/>
              <a:t>однак</a:t>
            </a:r>
            <a:r>
              <a:rPr lang="ru-RU" dirty="0"/>
              <a:t>,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протидії</a:t>
            </a:r>
            <a:r>
              <a:rPr lang="ru-RU" dirty="0"/>
              <a:t> </a:t>
            </a:r>
            <a:r>
              <a:rPr lang="ru-RU" dirty="0" err="1"/>
              <a:t>збільшується</a:t>
            </a:r>
            <a:r>
              <a:rPr lang="ru-RU" dirty="0"/>
              <a:t> </a:t>
            </a:r>
            <a:r>
              <a:rPr lang="ru-RU" dirty="0" err="1"/>
              <a:t>навантаження</a:t>
            </a:r>
            <a:r>
              <a:rPr lang="ru-RU" dirty="0"/>
              <a:t> на </a:t>
            </a:r>
            <a:r>
              <a:rPr lang="ru-RU" dirty="0" err="1"/>
              <a:t>двигун</a:t>
            </a:r>
            <a:r>
              <a:rPr lang="ru-RU" dirty="0"/>
              <a:t> і </a:t>
            </a:r>
            <a:r>
              <a:rPr lang="ru-RU" dirty="0" err="1"/>
              <a:t>зменшується</a:t>
            </a:r>
            <a:r>
              <a:rPr lang="ru-RU" dirty="0"/>
              <a:t> </a:t>
            </a:r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ru-RU" dirty="0" err="1"/>
              <a:t>обертання</a:t>
            </a:r>
            <a:r>
              <a:rPr lang="ru-RU" dirty="0"/>
              <a:t> </a:t>
            </a:r>
            <a:r>
              <a:rPr lang="ru-RU" dirty="0" err="1"/>
              <a:t>гвинта</a:t>
            </a:r>
            <a:r>
              <a:rPr lang="ru-RU" dirty="0"/>
              <a:t>(обороти).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9792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18565"/>
            <a:ext cx="10515600" cy="555839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err="1">
                <a:solidFill>
                  <a:srgbClr val="FF0000"/>
                </a:solidFill>
              </a:rPr>
              <a:t>Коефіцієнт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корисної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дії</a:t>
            </a:r>
            <a:r>
              <a:rPr lang="ru-RU" b="1" dirty="0">
                <a:solidFill>
                  <a:srgbClr val="FF0000"/>
                </a:solidFill>
              </a:rPr>
              <a:t> ГРК</a:t>
            </a:r>
          </a:p>
          <a:p>
            <a:pPr marL="0" indent="0">
              <a:buNone/>
            </a:pPr>
            <a:r>
              <a:rPr lang="ru-RU" dirty="0" err="1"/>
              <a:t>Таке</a:t>
            </a:r>
            <a:r>
              <a:rPr lang="ru-RU" dirty="0"/>
              <a:t> не складне </a:t>
            </a:r>
            <a:r>
              <a:rPr lang="ru-RU" dirty="0" err="1"/>
              <a:t>поняття</a:t>
            </a:r>
            <a:r>
              <a:rPr lang="ru-RU" dirty="0"/>
              <a:t> як ККД пристрою тут є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специфічним</a:t>
            </a:r>
            <a:r>
              <a:rPr lang="ru-RU" dirty="0"/>
              <a:t> та </a:t>
            </a:r>
            <a:r>
              <a:rPr lang="ru-RU" dirty="0" err="1"/>
              <a:t>неоднозначним</a:t>
            </a:r>
            <a:r>
              <a:rPr lang="ru-RU" dirty="0"/>
              <a:t>. Для </a:t>
            </a:r>
            <a:r>
              <a:rPr lang="ru-RU" dirty="0" err="1"/>
              <a:t>гвинтів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фіксованими</a:t>
            </a:r>
            <a:r>
              <a:rPr lang="ru-RU" dirty="0"/>
              <a:t> </a:t>
            </a:r>
            <a:r>
              <a:rPr lang="ru-RU" dirty="0" err="1"/>
              <a:t>лопатями</a:t>
            </a:r>
            <a:r>
              <a:rPr lang="ru-RU" dirty="0"/>
              <a:t> все однозначно,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максимальний</a:t>
            </a:r>
            <a:r>
              <a:rPr lang="ru-RU" dirty="0"/>
              <a:t> </a:t>
            </a:r>
            <a:r>
              <a:rPr lang="ru-RU" dirty="0" err="1"/>
              <a:t>показник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розраховується</a:t>
            </a:r>
            <a:r>
              <a:rPr lang="ru-RU" dirty="0"/>
              <a:t> для одного </a:t>
            </a:r>
            <a:r>
              <a:rPr lang="ru-RU" dirty="0" err="1"/>
              <a:t>кроку</a:t>
            </a:r>
            <a:r>
              <a:rPr lang="ru-RU" dirty="0"/>
              <a:t>. У ГРК </a:t>
            </a:r>
            <a:r>
              <a:rPr lang="ru-RU" dirty="0" err="1"/>
              <a:t>крок</a:t>
            </a:r>
            <a:r>
              <a:rPr lang="ru-RU" dirty="0"/>
              <a:t> </a:t>
            </a:r>
            <a:r>
              <a:rPr lang="ru-RU" dirty="0" err="1"/>
              <a:t>регулюється</a:t>
            </a:r>
            <a:r>
              <a:rPr lang="ru-RU" dirty="0"/>
              <a:t> і через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проектують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гвинти</a:t>
            </a:r>
            <a:r>
              <a:rPr lang="ru-RU" dirty="0"/>
              <a:t> таким чином, </a:t>
            </a:r>
            <a:r>
              <a:rPr lang="ru-RU" dirty="0" err="1"/>
              <a:t>щоб</a:t>
            </a:r>
            <a:r>
              <a:rPr lang="ru-RU" dirty="0"/>
              <a:t> у </a:t>
            </a:r>
            <a:r>
              <a:rPr lang="ru-RU" dirty="0" err="1"/>
              <a:t>найбільш</a:t>
            </a:r>
            <a:r>
              <a:rPr lang="ru-RU" dirty="0"/>
              <a:t> часто </a:t>
            </a:r>
            <a:r>
              <a:rPr lang="ru-RU" dirty="0" err="1"/>
              <a:t>використовуваних</a:t>
            </a:r>
            <a:r>
              <a:rPr lang="ru-RU" dirty="0"/>
              <a:t> режимах </a:t>
            </a:r>
            <a:r>
              <a:rPr lang="ru-RU" dirty="0" err="1"/>
              <a:t>роботи</a:t>
            </a:r>
            <a:r>
              <a:rPr lang="ru-RU" dirty="0"/>
              <a:t> ККД </a:t>
            </a:r>
            <a:r>
              <a:rPr lang="ru-RU" dirty="0" err="1"/>
              <a:t>був</a:t>
            </a:r>
            <a:r>
              <a:rPr lang="ru-RU" dirty="0"/>
              <a:t> на </a:t>
            </a:r>
            <a:r>
              <a:rPr lang="ru-RU" dirty="0" err="1"/>
              <a:t>прийнятному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. А ось у </a:t>
            </a:r>
            <a:r>
              <a:rPr lang="ru-RU" dirty="0" err="1"/>
              <a:t>проміжних</a:t>
            </a:r>
            <a:r>
              <a:rPr lang="ru-RU" dirty="0"/>
              <a:t> та </a:t>
            </a:r>
            <a:r>
              <a:rPr lang="ru-RU" dirty="0" err="1"/>
              <a:t>крайніх</a:t>
            </a:r>
            <a:r>
              <a:rPr lang="ru-RU" dirty="0"/>
              <a:t> </a:t>
            </a:r>
            <a:r>
              <a:rPr lang="ru-RU" dirty="0" err="1"/>
              <a:t>положеннях</a:t>
            </a:r>
            <a:r>
              <a:rPr lang="ru-RU" dirty="0"/>
              <a:t> </a:t>
            </a:r>
            <a:r>
              <a:rPr lang="ru-RU" dirty="0" err="1"/>
              <a:t>лопатей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падіння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через </a:t>
            </a:r>
            <a:r>
              <a:rPr lang="ru-RU" dirty="0" err="1"/>
              <a:t>неоптимальну</a:t>
            </a:r>
            <a:r>
              <a:rPr lang="ru-RU" dirty="0"/>
              <a:t> форму </a:t>
            </a:r>
            <a:r>
              <a:rPr lang="ru-RU" dirty="0" err="1"/>
              <a:t>гвинта</a:t>
            </a:r>
            <a:r>
              <a:rPr lang="ru-RU" dirty="0"/>
              <a:t> для такого </a:t>
            </a:r>
            <a:r>
              <a:rPr lang="ru-RU" dirty="0" err="1"/>
              <a:t>кроку</a:t>
            </a:r>
            <a:r>
              <a:rPr lang="ru-RU" dirty="0"/>
              <a:t>. У </a:t>
            </a:r>
            <a:r>
              <a:rPr lang="ru-RU" dirty="0" err="1"/>
              <a:t>крайніх</a:t>
            </a:r>
            <a:r>
              <a:rPr lang="ru-RU" dirty="0"/>
              <a:t> </a:t>
            </a:r>
            <a:r>
              <a:rPr lang="ru-RU" dirty="0" err="1"/>
              <a:t>положеннях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відбуватись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руйнування</a:t>
            </a:r>
            <a:r>
              <a:rPr lang="ru-RU" dirty="0"/>
              <a:t> </a:t>
            </a:r>
            <a:r>
              <a:rPr lang="ru-RU" dirty="0" err="1"/>
              <a:t>гвинта</a:t>
            </a:r>
            <a:r>
              <a:rPr lang="ru-RU" dirty="0"/>
              <a:t> при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обертах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є </a:t>
            </a:r>
            <a:r>
              <a:rPr lang="ru-RU" dirty="0" err="1"/>
              <a:t>робочими</a:t>
            </a:r>
            <a:r>
              <a:rPr lang="ru-RU" dirty="0"/>
              <a:t> у </a:t>
            </a:r>
            <a:r>
              <a:rPr lang="ru-RU" dirty="0" err="1"/>
              <a:t>ходових</a:t>
            </a:r>
            <a:r>
              <a:rPr lang="ru-RU" dirty="0"/>
              <a:t> режимах. </a:t>
            </a:r>
          </a:p>
          <a:p>
            <a:pPr marL="0" indent="0">
              <a:buNone/>
            </a:pPr>
            <a:r>
              <a:rPr lang="ru-RU" b="1" dirty="0" err="1">
                <a:solidFill>
                  <a:srgbClr val="FF0000"/>
                </a:solidFill>
              </a:rPr>
              <a:t>Переваги</a:t>
            </a:r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/>
              <a:t>1. </a:t>
            </a:r>
            <a:r>
              <a:rPr lang="ru-RU" dirty="0" err="1"/>
              <a:t>Невеликі</a:t>
            </a:r>
            <a:r>
              <a:rPr lang="ru-RU" dirty="0"/>
              <a:t> </a:t>
            </a:r>
            <a:r>
              <a:rPr lang="ru-RU" dirty="0" err="1"/>
              <a:t>габарити</a:t>
            </a:r>
            <a:r>
              <a:rPr lang="ru-RU" dirty="0"/>
              <a:t>; 2.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поглинати</a:t>
            </a:r>
            <a:r>
              <a:rPr lang="ru-RU" dirty="0"/>
              <a:t> </a:t>
            </a:r>
            <a:r>
              <a:rPr lang="ru-RU" dirty="0" err="1"/>
              <a:t>великі</a:t>
            </a:r>
            <a:r>
              <a:rPr lang="ru-RU" dirty="0"/>
              <a:t> </a:t>
            </a:r>
            <a:r>
              <a:rPr lang="ru-RU" dirty="0" err="1"/>
              <a:t>потужності</a:t>
            </a:r>
            <a:r>
              <a:rPr lang="ru-RU" dirty="0"/>
              <a:t>; 3.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працювати</a:t>
            </a:r>
            <a:r>
              <a:rPr lang="ru-RU" dirty="0"/>
              <a:t> у широкому </a:t>
            </a:r>
            <a:r>
              <a:rPr lang="ru-RU" dirty="0" err="1"/>
              <a:t>діапазоні</a:t>
            </a:r>
            <a:r>
              <a:rPr lang="ru-RU" dirty="0"/>
              <a:t> </a:t>
            </a:r>
            <a:r>
              <a:rPr lang="ru-RU" dirty="0" err="1"/>
              <a:t>обертів</a:t>
            </a:r>
            <a:r>
              <a:rPr lang="ru-RU" dirty="0"/>
              <a:t>; 4. </a:t>
            </a:r>
            <a:r>
              <a:rPr lang="ru-RU" dirty="0" err="1"/>
              <a:t>Змінна</a:t>
            </a:r>
            <a:r>
              <a:rPr lang="ru-RU" dirty="0"/>
              <a:t> </a:t>
            </a:r>
            <a:r>
              <a:rPr lang="ru-RU" dirty="0" err="1"/>
              <a:t>конфігурація</a:t>
            </a:r>
            <a:r>
              <a:rPr lang="ru-RU" dirty="0"/>
              <a:t> </a:t>
            </a:r>
            <a:r>
              <a:rPr lang="ru-RU" dirty="0" err="1"/>
              <a:t>гвинта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b="1" dirty="0" err="1">
                <a:solidFill>
                  <a:srgbClr val="FF0000"/>
                </a:solidFill>
              </a:rPr>
              <a:t>Недоліки</a:t>
            </a:r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/>
              <a:t>1. </a:t>
            </a:r>
            <a:r>
              <a:rPr lang="ru-RU" dirty="0" err="1"/>
              <a:t>Низький</a:t>
            </a:r>
            <a:r>
              <a:rPr lang="ru-RU" dirty="0"/>
              <a:t> ККД в </a:t>
            </a:r>
            <a:r>
              <a:rPr lang="ru-RU" dirty="0" err="1"/>
              <a:t>проміжних</a:t>
            </a:r>
            <a:r>
              <a:rPr lang="ru-RU" dirty="0"/>
              <a:t> режимах; 2. </a:t>
            </a:r>
            <a:r>
              <a:rPr lang="ru-RU" dirty="0" err="1"/>
              <a:t>Ускладнена</a:t>
            </a:r>
            <a:r>
              <a:rPr lang="ru-RU" dirty="0"/>
              <a:t> </a:t>
            </a:r>
            <a:r>
              <a:rPr lang="ru-RU" dirty="0" err="1"/>
              <a:t>конструкція</a:t>
            </a:r>
            <a:r>
              <a:rPr lang="ru-RU" dirty="0"/>
              <a:t>; 3. </a:t>
            </a:r>
            <a:r>
              <a:rPr lang="ru-RU" dirty="0" err="1"/>
              <a:t>Можливе</a:t>
            </a:r>
            <a:r>
              <a:rPr lang="ru-RU" dirty="0"/>
              <a:t> </a:t>
            </a:r>
            <a:r>
              <a:rPr lang="ru-RU" dirty="0" err="1"/>
              <a:t>руйнування</a:t>
            </a:r>
            <a:r>
              <a:rPr lang="ru-RU" dirty="0"/>
              <a:t> </a:t>
            </a:r>
            <a:r>
              <a:rPr lang="ru-RU" dirty="0" err="1"/>
              <a:t>гвинта</a:t>
            </a:r>
            <a:r>
              <a:rPr lang="ru-RU" dirty="0"/>
              <a:t> при неправильно </a:t>
            </a:r>
            <a:r>
              <a:rPr lang="ru-RU" dirty="0" err="1"/>
              <a:t>виставленому</a:t>
            </a:r>
            <a:r>
              <a:rPr lang="ru-RU" dirty="0"/>
              <a:t> </a:t>
            </a:r>
            <a:r>
              <a:rPr lang="ru-RU" dirty="0" err="1"/>
              <a:t>кроці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3378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10988"/>
            <a:ext cx="10515600" cy="56659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err="1">
                <a:solidFill>
                  <a:srgbClr val="FF0000"/>
                </a:solidFill>
              </a:rPr>
              <a:t>Використання</a:t>
            </a:r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err="1"/>
              <a:t>Використовуються</a:t>
            </a:r>
            <a:r>
              <a:rPr lang="ru-RU" dirty="0"/>
              <a:t> ГРК </a:t>
            </a:r>
            <a:r>
              <a:rPr lang="ru-RU" dirty="0" err="1"/>
              <a:t>повсюдно</a:t>
            </a:r>
            <a:r>
              <a:rPr lang="ru-RU" dirty="0"/>
              <a:t> і зараз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частка</a:t>
            </a:r>
            <a:r>
              <a:rPr lang="ru-RU" dirty="0"/>
              <a:t> </a:t>
            </a:r>
            <a:r>
              <a:rPr lang="ru-RU" dirty="0" err="1"/>
              <a:t>збільшується</a:t>
            </a:r>
            <a:r>
              <a:rPr lang="ru-RU" dirty="0"/>
              <a:t>. </a:t>
            </a:r>
            <a:r>
              <a:rPr lang="ru-RU" dirty="0" err="1"/>
              <a:t>Популярність</a:t>
            </a:r>
            <a:r>
              <a:rPr lang="ru-RU" dirty="0"/>
              <a:t> вони </a:t>
            </a:r>
            <a:r>
              <a:rPr lang="ru-RU" dirty="0" err="1"/>
              <a:t>заслуговують</a:t>
            </a:r>
            <a:r>
              <a:rPr lang="ru-RU" dirty="0"/>
              <a:t> не складною </a:t>
            </a:r>
            <a:r>
              <a:rPr lang="ru-RU" dirty="0" err="1"/>
              <a:t>конструкцію</a:t>
            </a:r>
            <a:r>
              <a:rPr lang="ru-RU" dirty="0"/>
              <a:t>, яка в </a:t>
            </a:r>
            <a:r>
              <a:rPr lang="ru-RU" dirty="0" err="1"/>
              <a:t>сучасних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доволі</a:t>
            </a:r>
            <a:r>
              <a:rPr lang="ru-RU" dirty="0"/>
              <a:t> </a:t>
            </a:r>
            <a:r>
              <a:rPr lang="ru-RU" dirty="0" err="1"/>
              <a:t>надійна</a:t>
            </a:r>
            <a:r>
              <a:rPr lang="ru-RU" dirty="0"/>
              <a:t>. У </a:t>
            </a:r>
            <a:r>
              <a:rPr lang="ru-RU" dirty="0" err="1"/>
              <a:t>фіксованому</a:t>
            </a:r>
            <a:r>
              <a:rPr lang="ru-RU" dirty="0"/>
              <a:t> </a:t>
            </a:r>
            <a:r>
              <a:rPr lang="ru-RU" dirty="0" err="1"/>
              <a:t>режимі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взагалі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повторювати</a:t>
            </a:r>
            <a:r>
              <a:rPr lang="ru-RU" dirty="0"/>
              <a:t> характеристики </a:t>
            </a:r>
            <a:r>
              <a:rPr lang="ru-RU" dirty="0" err="1"/>
              <a:t>звичайних</a:t>
            </a:r>
            <a:r>
              <a:rPr lang="ru-RU" dirty="0"/>
              <a:t> </a:t>
            </a:r>
            <a:r>
              <a:rPr lang="ru-RU" dirty="0" err="1"/>
              <a:t>гвинтів</a:t>
            </a:r>
            <a:r>
              <a:rPr lang="ru-RU" dirty="0"/>
              <a:t>. Але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кроку</a:t>
            </a:r>
            <a:r>
              <a:rPr lang="ru-RU" dirty="0"/>
              <a:t> ГРК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додаткову</a:t>
            </a:r>
            <a:r>
              <a:rPr lang="ru-RU" dirty="0"/>
              <a:t> і </a:t>
            </a:r>
            <a:r>
              <a:rPr lang="ru-RU" dirty="0" err="1"/>
              <a:t>зовсім</a:t>
            </a:r>
            <a:r>
              <a:rPr lang="ru-RU" dirty="0"/>
              <a:t> не </a:t>
            </a:r>
            <a:r>
              <a:rPr lang="ru-RU" dirty="0" err="1"/>
              <a:t>зайву</a:t>
            </a:r>
            <a:r>
              <a:rPr lang="ru-RU" dirty="0"/>
              <a:t> </a:t>
            </a:r>
            <a:r>
              <a:rPr lang="ru-RU" dirty="0" err="1"/>
              <a:t>гнучкість</a:t>
            </a:r>
            <a:r>
              <a:rPr lang="ru-RU" dirty="0"/>
              <a:t> </a:t>
            </a:r>
            <a:r>
              <a:rPr lang="ru-RU" dirty="0" err="1"/>
              <a:t>керування</a:t>
            </a:r>
            <a:r>
              <a:rPr lang="ru-RU" dirty="0"/>
              <a:t> судном. Так на великих суднах </a:t>
            </a:r>
            <a:r>
              <a:rPr lang="ru-RU" dirty="0" err="1"/>
              <a:t>двигун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працювати</a:t>
            </a:r>
            <a:r>
              <a:rPr lang="ru-RU" dirty="0"/>
              <a:t> у </a:t>
            </a:r>
            <a:r>
              <a:rPr lang="ru-RU" dirty="0" err="1"/>
              <a:t>крейсерському</a:t>
            </a:r>
            <a:r>
              <a:rPr lang="ru-RU" dirty="0"/>
              <a:t> </a:t>
            </a:r>
            <a:r>
              <a:rPr lang="ru-RU" dirty="0" err="1"/>
              <a:t>режимі</a:t>
            </a:r>
            <a:r>
              <a:rPr lang="ru-RU" dirty="0"/>
              <a:t>, оптимально </a:t>
            </a:r>
            <a:r>
              <a:rPr lang="ru-RU" dirty="0" err="1"/>
              <a:t>використовуючи</a:t>
            </a:r>
            <a:r>
              <a:rPr lang="ru-RU" dirty="0"/>
              <a:t> </a:t>
            </a:r>
            <a:r>
              <a:rPr lang="ru-RU" dirty="0" err="1"/>
              <a:t>палива</a:t>
            </a:r>
            <a:r>
              <a:rPr lang="ru-RU" dirty="0"/>
              <a:t>, а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зміні</a:t>
            </a:r>
            <a:r>
              <a:rPr lang="ru-RU" dirty="0"/>
              <a:t> куту атаки </a:t>
            </a:r>
            <a:r>
              <a:rPr lang="ru-RU" dirty="0" err="1"/>
              <a:t>лопатей</a:t>
            </a:r>
            <a:r>
              <a:rPr lang="ru-RU" dirty="0"/>
              <a:t> є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швидкості</a:t>
            </a:r>
            <a:r>
              <a:rPr lang="ru-RU" dirty="0"/>
              <a:t> </a:t>
            </a:r>
            <a:r>
              <a:rPr lang="ru-RU" dirty="0" err="1"/>
              <a:t>пересування</a:t>
            </a:r>
            <a:r>
              <a:rPr lang="ru-RU" dirty="0"/>
              <a:t> і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екстренного</a:t>
            </a:r>
            <a:r>
              <a:rPr lang="ru-RU" dirty="0"/>
              <a:t> реверсу. </a:t>
            </a:r>
            <a:r>
              <a:rPr lang="ru-RU" dirty="0" err="1"/>
              <a:t>Раніше</a:t>
            </a:r>
            <a:r>
              <a:rPr lang="ru-RU" dirty="0"/>
              <a:t> ж реверс на </a:t>
            </a:r>
            <a:r>
              <a:rPr lang="ru-RU" dirty="0" err="1"/>
              <a:t>повному</a:t>
            </a:r>
            <a:r>
              <a:rPr lang="ru-RU" dirty="0"/>
              <a:t> ходу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неможливо</a:t>
            </a:r>
            <a:r>
              <a:rPr lang="ru-RU" dirty="0"/>
              <a:t> </a:t>
            </a:r>
            <a:r>
              <a:rPr lang="ru-RU" dirty="0" err="1"/>
              <a:t>увімкнути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досягалось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повною</a:t>
            </a:r>
            <a:r>
              <a:rPr lang="ru-RU" dirty="0"/>
              <a:t> </a:t>
            </a:r>
            <a:r>
              <a:rPr lang="ru-RU" dirty="0" err="1"/>
              <a:t>зупинкою</a:t>
            </a:r>
            <a:r>
              <a:rPr lang="ru-RU" dirty="0"/>
              <a:t> </a:t>
            </a:r>
            <a:r>
              <a:rPr lang="ru-RU" dirty="0" err="1"/>
              <a:t>двигуна</a:t>
            </a:r>
            <a:r>
              <a:rPr lang="ru-RU" dirty="0"/>
              <a:t> і пуску </a:t>
            </a:r>
            <a:r>
              <a:rPr lang="ru-RU" dirty="0" err="1"/>
              <a:t>його</a:t>
            </a:r>
            <a:r>
              <a:rPr lang="ru-RU" dirty="0"/>
              <a:t> в </a:t>
            </a:r>
            <a:r>
              <a:rPr lang="ru-RU" dirty="0" err="1"/>
              <a:t>іншу</a:t>
            </a:r>
            <a:r>
              <a:rPr lang="ru-RU" dirty="0"/>
              <a:t> сторону. </a:t>
            </a:r>
          </a:p>
          <a:p>
            <a:pPr marL="0" indent="0">
              <a:buNone/>
            </a:pPr>
            <a:r>
              <a:rPr lang="ru-RU" dirty="0" err="1"/>
              <a:t>Незначного</a:t>
            </a:r>
            <a:r>
              <a:rPr lang="ru-RU" dirty="0"/>
              <a:t> </a:t>
            </a:r>
            <a:r>
              <a:rPr lang="ru-RU" dirty="0" err="1"/>
              <a:t>поширення</a:t>
            </a:r>
            <a:r>
              <a:rPr lang="ru-RU" dirty="0"/>
              <a:t> ГРК </a:t>
            </a:r>
            <a:r>
              <a:rPr lang="ru-RU" dirty="0" err="1"/>
              <a:t>набули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на особливо </a:t>
            </a:r>
            <a:r>
              <a:rPr lang="ru-RU" dirty="0" err="1"/>
              <a:t>малих</a:t>
            </a:r>
            <a:r>
              <a:rPr lang="ru-RU" dirty="0"/>
              <a:t> суднах, де </a:t>
            </a:r>
            <a:r>
              <a:rPr lang="ru-RU" dirty="0" err="1"/>
              <a:t>розміри</a:t>
            </a:r>
            <a:r>
              <a:rPr lang="ru-RU" dirty="0"/>
              <a:t> не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добитись</a:t>
            </a:r>
            <a:r>
              <a:rPr lang="ru-RU" dirty="0"/>
              <a:t> </a:t>
            </a:r>
            <a:r>
              <a:rPr lang="ru-RU" dirty="0" err="1"/>
              <a:t>необхідної</a:t>
            </a:r>
            <a:r>
              <a:rPr lang="ru-RU" dirty="0"/>
              <a:t> </a:t>
            </a:r>
            <a:r>
              <a:rPr lang="ru-RU" dirty="0" err="1"/>
              <a:t>жорсткості</a:t>
            </a:r>
            <a:r>
              <a:rPr lang="ru-RU" dirty="0"/>
              <a:t> </a:t>
            </a:r>
            <a:r>
              <a:rPr lang="ru-RU" dirty="0" err="1"/>
              <a:t>конструкції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3142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18565"/>
            <a:ext cx="10515600" cy="5558398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>
                <a:solidFill>
                  <a:srgbClr val="FF0000"/>
                </a:solidFill>
              </a:rPr>
              <a:t>Джерела інформації: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uk.wikipedia.org/wiki/</a:t>
            </a:r>
            <a:r>
              <a:rPr lang="uk-UA" dirty="0" smtClean="0">
                <a:hlinkClick r:id="rId2"/>
              </a:rPr>
              <a:t>гребний</a:t>
            </a:r>
            <a:r>
              <a:rPr lang="uk-UA" dirty="0" smtClean="0"/>
              <a:t> гвинт</a:t>
            </a:r>
          </a:p>
          <a:p>
            <a:pPr marL="0" indent="0">
              <a:buNone/>
            </a:pPr>
            <a:r>
              <a:rPr lang="ru-RU" dirty="0"/>
              <a:t>Ю.В. </a:t>
            </a:r>
            <a:r>
              <a:rPr lang="ru-RU" dirty="0" err="1"/>
              <a:t>Бакшт</a:t>
            </a:r>
            <a:r>
              <a:rPr lang="ru-RU" dirty="0"/>
              <a:t>, Е.Г. </a:t>
            </a:r>
            <a:r>
              <a:rPr lang="ru-RU" dirty="0" err="1"/>
              <a:t>Лофенфельд</a:t>
            </a:r>
            <a:r>
              <a:rPr lang="ru-RU" dirty="0"/>
              <a:t>, А.А. </a:t>
            </a:r>
            <a:r>
              <a:rPr lang="ru-RU" dirty="0" err="1"/>
              <a:t>Русецький</a:t>
            </a:r>
            <a:r>
              <a:rPr lang="ru-RU" dirty="0"/>
              <a:t> - </a:t>
            </a:r>
            <a:r>
              <a:rPr lang="ru-RU" dirty="0" err="1" smtClean="0"/>
              <a:t>Гребні</a:t>
            </a:r>
            <a:r>
              <a:rPr lang="ru-RU" dirty="0" smtClean="0"/>
              <a:t> винти </a:t>
            </a:r>
            <a:r>
              <a:rPr lang="ru-RU" dirty="0" err="1" smtClean="0"/>
              <a:t>регульованого</a:t>
            </a:r>
            <a:r>
              <a:rPr lang="ru-RU" dirty="0" smtClean="0"/>
              <a:t> </a:t>
            </a:r>
            <a:r>
              <a:rPr lang="ru-RU" dirty="0" err="1" smtClean="0"/>
              <a:t>кроку</a:t>
            </a:r>
            <a:r>
              <a:rPr lang="ru-RU" dirty="0" smtClean="0"/>
              <a:t> 2001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09254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79929"/>
            <a:ext cx="10515600" cy="5397034"/>
          </a:xfrm>
        </p:spPr>
        <p:txBody>
          <a:bodyPr/>
          <a:lstStyle/>
          <a:p>
            <a:pPr marL="0" indent="0" algn="ctr">
              <a:buNone/>
            </a:pPr>
            <a:r>
              <a:rPr lang="uk-UA" b="1" dirty="0">
                <a:solidFill>
                  <a:srgbClr val="FF0000"/>
                </a:solidFill>
              </a:rPr>
              <a:t>Дякую за увагу</a:t>
            </a:r>
            <a:r>
              <a:rPr lang="uk-UA" b="1" dirty="0" smtClean="0">
                <a:solidFill>
                  <a:srgbClr val="FF0000"/>
                </a:solidFill>
              </a:rPr>
              <a:t>!</a:t>
            </a:r>
          </a:p>
          <a:p>
            <a:pPr marL="0" indent="0" algn="ctr">
              <a:buNone/>
            </a:pPr>
            <a:endParaRPr lang="uk-UA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uk-UA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uk-UA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uk-UA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uk-UA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uk-UA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uk-UA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uk-UA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7170" name="Picture 2" descr="C:\Users\User\Desktop\169872.0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202" y="1430429"/>
            <a:ext cx="4853268" cy="4626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4980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54424"/>
            <a:ext cx="10515600" cy="55225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Ефективність суднового рушія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b="1" dirty="0" err="1" smtClean="0">
                <a:solidFill>
                  <a:srgbClr val="FF0000"/>
                </a:solidFill>
              </a:rPr>
              <a:t>Судновий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рушій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/>
              <a:t>- </a:t>
            </a:r>
            <a:r>
              <a:rPr lang="ru-RU" dirty="0" err="1"/>
              <a:t>пристрій</a:t>
            </a:r>
            <a:r>
              <a:rPr lang="ru-RU" dirty="0"/>
              <a:t> для </a:t>
            </a:r>
            <a:r>
              <a:rPr lang="ru-RU" dirty="0" err="1"/>
              <a:t>перетворення</a:t>
            </a:r>
            <a:r>
              <a:rPr lang="ru-RU" dirty="0"/>
              <a:t> </a:t>
            </a:r>
            <a:r>
              <a:rPr lang="ru-RU" dirty="0" err="1"/>
              <a:t>якої-небудь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 в </a:t>
            </a:r>
            <a:r>
              <a:rPr lang="ru-RU" dirty="0" err="1"/>
              <a:t>корисну</a:t>
            </a:r>
            <a:r>
              <a:rPr lang="ru-RU" dirty="0"/>
              <a:t> роботу </a:t>
            </a:r>
            <a:r>
              <a:rPr lang="ru-RU" dirty="0" err="1"/>
              <a:t>руху</a:t>
            </a:r>
            <a:r>
              <a:rPr lang="ru-RU" dirty="0"/>
              <a:t> судна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 err="1"/>
              <a:t>даний</a:t>
            </a:r>
            <a:r>
              <a:rPr lang="ru-RU" dirty="0"/>
              <a:t> час </a:t>
            </a:r>
            <a:r>
              <a:rPr lang="ru-RU" dirty="0" err="1"/>
              <a:t>гребний</a:t>
            </a:r>
            <a:r>
              <a:rPr lang="ru-RU" dirty="0"/>
              <a:t> </a:t>
            </a:r>
            <a:r>
              <a:rPr lang="ru-RU" dirty="0" err="1"/>
              <a:t>гвинт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 smtClean="0"/>
              <a:t>найбільше</a:t>
            </a:r>
            <a:r>
              <a:rPr lang="ru-RU" dirty="0" smtClean="0"/>
              <a:t> </a:t>
            </a:r>
            <a:r>
              <a:rPr lang="ru-RU" dirty="0" err="1"/>
              <a:t>поширення</a:t>
            </a:r>
            <a:r>
              <a:rPr lang="ru-RU" dirty="0"/>
              <a:t> на судах транспортного й </a:t>
            </a:r>
            <a:r>
              <a:rPr lang="ru-RU" dirty="0" err="1"/>
              <a:t>аматорського</a:t>
            </a:r>
            <a:r>
              <a:rPr lang="ru-RU" dirty="0"/>
              <a:t> флоту в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рушія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" name="Picture 2" descr="C:\Users\User\Desktop\1200px-Ferry-rudder-and-propell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447" y="3099546"/>
            <a:ext cx="4428565" cy="3321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3130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18565"/>
            <a:ext cx="10515600" cy="55583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Конструкції гребного гвинта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err="1" smtClean="0"/>
              <a:t>Лопаті</a:t>
            </a:r>
            <a:r>
              <a:rPr lang="ru-RU" dirty="0" smtClean="0"/>
              <a:t> </a:t>
            </a:r>
            <a:r>
              <a:rPr lang="ru-RU" dirty="0" err="1"/>
              <a:t>закріплюють</a:t>
            </a:r>
            <a:r>
              <a:rPr lang="ru-RU" dirty="0"/>
              <a:t> на </a:t>
            </a:r>
            <a:r>
              <a:rPr lang="ru-RU" dirty="0" err="1"/>
              <a:t>маточині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нерухомо</a:t>
            </a:r>
            <a:r>
              <a:rPr lang="ru-RU" dirty="0"/>
              <a:t> (</a:t>
            </a:r>
            <a:r>
              <a:rPr lang="ru-RU" dirty="0" err="1"/>
              <a:t>гвинт</a:t>
            </a:r>
            <a:r>
              <a:rPr lang="ru-RU" dirty="0"/>
              <a:t> </a:t>
            </a:r>
            <a:r>
              <a:rPr lang="ru-RU" dirty="0" err="1"/>
              <a:t>фіксованого</a:t>
            </a:r>
            <a:r>
              <a:rPr lang="ru-RU" dirty="0"/>
              <a:t> </a:t>
            </a:r>
            <a:r>
              <a:rPr lang="ru-RU" dirty="0" err="1"/>
              <a:t>кроку</a:t>
            </a:r>
            <a:r>
              <a:rPr lang="ru-RU" dirty="0"/>
              <a:t>),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поворот на </a:t>
            </a:r>
            <a:r>
              <a:rPr lang="ru-RU" dirty="0" err="1"/>
              <a:t>різні</a:t>
            </a:r>
            <a:r>
              <a:rPr lang="ru-RU" dirty="0"/>
              <a:t> кути (</a:t>
            </a:r>
            <a:r>
              <a:rPr lang="ru-RU" dirty="0" err="1"/>
              <a:t>гвинт</a:t>
            </a:r>
            <a:r>
              <a:rPr lang="ru-RU" dirty="0"/>
              <a:t> </a:t>
            </a:r>
            <a:r>
              <a:rPr lang="ru-RU" dirty="0" err="1"/>
              <a:t>регульованого</a:t>
            </a:r>
            <a:r>
              <a:rPr lang="ru-RU" dirty="0"/>
              <a:t> </a:t>
            </a:r>
            <a:r>
              <a:rPr lang="ru-RU" dirty="0" err="1"/>
              <a:t>кроку</a:t>
            </a:r>
            <a:r>
              <a:rPr lang="ru-RU" dirty="0"/>
              <a:t>). </a:t>
            </a:r>
          </a:p>
          <a:p>
            <a:pPr marL="0" indent="0">
              <a:buNone/>
            </a:pPr>
            <a:r>
              <a:rPr lang="ru-RU" b="1" i="1" dirty="0" err="1"/>
              <a:t>Гребний</a:t>
            </a:r>
            <a:r>
              <a:rPr lang="ru-RU" b="1" i="1" dirty="0"/>
              <a:t> </a:t>
            </a:r>
            <a:r>
              <a:rPr lang="ru-RU" b="1" i="1" dirty="0" err="1"/>
              <a:t>гвинт</a:t>
            </a:r>
            <a:r>
              <a:rPr lang="ru-RU" b="1" i="1" dirty="0"/>
              <a:t> </a:t>
            </a:r>
            <a:r>
              <a:rPr lang="ru-RU" b="1" i="1" dirty="0" err="1"/>
              <a:t>фіксованого</a:t>
            </a:r>
            <a:r>
              <a:rPr lang="ru-RU" b="1" i="1" dirty="0"/>
              <a:t> </a:t>
            </a:r>
            <a:r>
              <a:rPr lang="ru-RU" b="1" i="1" dirty="0" err="1"/>
              <a:t>кроку</a:t>
            </a:r>
            <a:r>
              <a:rPr lang="ru-RU" b="1" dirty="0"/>
              <a:t> </a:t>
            </a:r>
            <a:r>
              <a:rPr lang="ru-RU" dirty="0"/>
              <a:t>— </a:t>
            </a:r>
            <a:r>
              <a:rPr lang="ru-RU" dirty="0" err="1"/>
              <a:t>гребний</a:t>
            </a:r>
            <a:r>
              <a:rPr lang="ru-RU" dirty="0"/>
              <a:t> </a:t>
            </a:r>
            <a:r>
              <a:rPr lang="ru-RU" dirty="0" err="1"/>
              <a:t>гвинт</a:t>
            </a:r>
            <a:r>
              <a:rPr lang="ru-RU" dirty="0"/>
              <a:t>, </a:t>
            </a:r>
            <a:r>
              <a:rPr lang="ru-RU" dirty="0" err="1"/>
              <a:t>лопаті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нерухомо</a:t>
            </a:r>
            <a:r>
              <a:rPr lang="ru-RU" dirty="0"/>
              <a:t> </a:t>
            </a:r>
            <a:r>
              <a:rPr lang="ru-RU" dirty="0" err="1"/>
              <a:t>закріплені</a:t>
            </a:r>
            <a:r>
              <a:rPr lang="ru-RU" dirty="0"/>
              <a:t> на </a:t>
            </a:r>
            <a:r>
              <a:rPr lang="ru-RU" dirty="0" err="1" smtClean="0"/>
              <a:t>маточині</a:t>
            </a:r>
            <a:r>
              <a:rPr lang="ru-RU" dirty="0" smtClean="0"/>
              <a:t>. </a:t>
            </a:r>
            <a:r>
              <a:rPr lang="ru-RU" dirty="0" err="1"/>
              <a:t>Гвинти</a:t>
            </a:r>
            <a:r>
              <a:rPr lang="ru-RU" dirty="0"/>
              <a:t> </a:t>
            </a:r>
            <a:r>
              <a:rPr lang="ru-RU" dirty="0" err="1"/>
              <a:t>фіксованого</a:t>
            </a:r>
            <a:r>
              <a:rPr lang="ru-RU" dirty="0"/>
              <a:t> </a:t>
            </a:r>
            <a:r>
              <a:rPr lang="ru-RU" dirty="0" err="1"/>
              <a:t>кроку</a:t>
            </a:r>
            <a:r>
              <a:rPr lang="ru-RU" dirty="0"/>
              <a:t> </a:t>
            </a:r>
            <a:r>
              <a:rPr lang="ru-RU" dirty="0" err="1"/>
              <a:t>виготовляють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цілісних</a:t>
            </a:r>
            <a:r>
              <a:rPr lang="ru-RU" dirty="0"/>
              <a:t> </a:t>
            </a:r>
            <a:r>
              <a:rPr lang="ru-RU" dirty="0" err="1"/>
              <a:t>виливків</a:t>
            </a:r>
            <a:r>
              <a:rPr lang="ru-RU" dirty="0"/>
              <a:t>, а </a:t>
            </a:r>
            <a:r>
              <a:rPr lang="ru-RU" dirty="0" err="1"/>
              <a:t>іноді</a:t>
            </a:r>
            <a:r>
              <a:rPr lang="ru-RU" dirty="0"/>
              <a:t> —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знімними</a:t>
            </a:r>
            <a:r>
              <a:rPr lang="ru-RU" dirty="0"/>
              <a:t> </a:t>
            </a:r>
            <a:r>
              <a:rPr lang="ru-RU" dirty="0" err="1"/>
              <a:t>лопатями</a:t>
            </a:r>
            <a:r>
              <a:rPr lang="ru-RU" dirty="0"/>
              <a:t>. </a:t>
            </a:r>
            <a:r>
              <a:rPr lang="ru-RU" dirty="0" err="1"/>
              <a:t>Гвинти</a:t>
            </a:r>
            <a:r>
              <a:rPr lang="ru-RU" dirty="0"/>
              <a:t> </a:t>
            </a:r>
            <a:r>
              <a:rPr lang="ru-RU" dirty="0" err="1"/>
              <a:t>фіксованого</a:t>
            </a:r>
            <a:r>
              <a:rPr lang="ru-RU" dirty="0"/>
              <a:t> </a:t>
            </a:r>
            <a:r>
              <a:rPr lang="ru-RU" dirty="0" err="1"/>
              <a:t>кроку</a:t>
            </a:r>
            <a:r>
              <a:rPr lang="ru-RU" dirty="0"/>
              <a:t> широко </a:t>
            </a:r>
            <a:r>
              <a:rPr lang="ru-RU" dirty="0" err="1"/>
              <a:t>використовуються</a:t>
            </a:r>
            <a:r>
              <a:rPr lang="ru-RU" dirty="0"/>
              <a:t> на </a:t>
            </a:r>
            <a:r>
              <a:rPr lang="ru-RU" dirty="0" err="1"/>
              <a:t>різних</a:t>
            </a:r>
            <a:r>
              <a:rPr lang="ru-RU" dirty="0"/>
              <a:t> типах </a:t>
            </a:r>
            <a:r>
              <a:rPr lang="ru-RU" dirty="0" err="1"/>
              <a:t>морських</a:t>
            </a:r>
            <a:r>
              <a:rPr lang="ru-RU" dirty="0"/>
              <a:t> суден.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074" name="Picture 2" descr="C:\Users\User\Desktop\Screw-Konpi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5671" y="4168588"/>
            <a:ext cx="3006164" cy="2254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9323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7553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err="1"/>
              <a:t>Гребний</a:t>
            </a:r>
            <a:r>
              <a:rPr lang="ru-RU" b="1" i="1" dirty="0"/>
              <a:t> </a:t>
            </a:r>
            <a:r>
              <a:rPr lang="ru-RU" b="1" i="1" dirty="0" err="1"/>
              <a:t>гвинт</a:t>
            </a:r>
            <a:r>
              <a:rPr lang="ru-RU" b="1" i="1" dirty="0"/>
              <a:t> </a:t>
            </a:r>
            <a:r>
              <a:rPr lang="ru-RU" b="1" i="1" dirty="0" err="1"/>
              <a:t>регульованого</a:t>
            </a:r>
            <a:r>
              <a:rPr lang="ru-RU" b="1" i="1" dirty="0"/>
              <a:t> </a:t>
            </a:r>
            <a:r>
              <a:rPr lang="ru-RU" b="1" i="1" dirty="0" err="1" smtClean="0"/>
              <a:t>кроку</a:t>
            </a:r>
            <a:r>
              <a:rPr lang="ru-RU" dirty="0" smtClean="0"/>
              <a:t>— </a:t>
            </a:r>
            <a:r>
              <a:rPr lang="ru-RU" dirty="0" err="1"/>
              <a:t>гребний</a:t>
            </a:r>
            <a:r>
              <a:rPr lang="ru-RU" dirty="0"/>
              <a:t> </a:t>
            </a:r>
            <a:r>
              <a:rPr lang="ru-RU" dirty="0" err="1"/>
              <a:t>гвинт</a:t>
            </a:r>
            <a:r>
              <a:rPr lang="ru-RU" dirty="0"/>
              <a:t> а </a:t>
            </a:r>
            <a:r>
              <a:rPr lang="ru-RU" dirty="0" err="1"/>
              <a:t>плавним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ступінчастим</a:t>
            </a:r>
            <a:r>
              <a:rPr lang="ru-RU" dirty="0"/>
              <a:t> </a:t>
            </a:r>
            <a:r>
              <a:rPr lang="ru-RU" dirty="0" err="1"/>
              <a:t>регулюванням</a:t>
            </a:r>
            <a:r>
              <a:rPr lang="ru-RU" dirty="0"/>
              <a:t> </a:t>
            </a:r>
            <a:r>
              <a:rPr lang="ru-RU" dirty="0" err="1"/>
              <a:t>кроку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повороту </a:t>
            </a:r>
            <a:r>
              <a:rPr lang="ru-RU" dirty="0" err="1" smtClean="0"/>
              <a:t>лопатей</a:t>
            </a:r>
            <a:r>
              <a:rPr lang="ru-RU" dirty="0" smtClean="0"/>
              <a:t>. </a:t>
            </a:r>
          </a:p>
          <a:p>
            <a:endParaRPr lang="ru-RU" dirty="0"/>
          </a:p>
          <a:p>
            <a:endParaRPr lang="ru-RU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5" name="Picture 2" descr="C:\Users\User\Desktop\Гребний_гвинт_з_регульованим_кроком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213" y="1703294"/>
            <a:ext cx="6221508" cy="4464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0899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55812"/>
            <a:ext cx="10515600" cy="56211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Гвинт</a:t>
            </a:r>
            <a:r>
              <a:rPr lang="ru-RU" dirty="0"/>
              <a:t> </a:t>
            </a:r>
            <a:r>
              <a:rPr lang="ru-RU" dirty="0" err="1"/>
              <a:t>регульованого</a:t>
            </a:r>
            <a:r>
              <a:rPr lang="ru-RU" dirty="0"/>
              <a:t> </a:t>
            </a:r>
            <a:r>
              <a:rPr lang="ru-RU" dirty="0" err="1"/>
              <a:t>кроку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порожнисту</a:t>
            </a:r>
            <a:r>
              <a:rPr lang="ru-RU" dirty="0"/>
              <a:t> </a:t>
            </a:r>
            <a:r>
              <a:rPr lang="ru-RU" dirty="0" err="1"/>
              <a:t>маточину</a:t>
            </a:r>
            <a:r>
              <a:rPr lang="ru-RU" dirty="0"/>
              <a:t>, в </a:t>
            </a:r>
            <a:r>
              <a:rPr lang="ru-RU" dirty="0" err="1"/>
              <a:t>гніздах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закріплюються</a:t>
            </a:r>
            <a:r>
              <a:rPr lang="ru-RU" dirty="0"/>
              <a:t> </a:t>
            </a:r>
            <a:r>
              <a:rPr lang="ru-RU" dirty="0" err="1"/>
              <a:t>лопаті</a:t>
            </a:r>
            <a:r>
              <a:rPr lang="ru-RU" dirty="0"/>
              <a:t>, </a:t>
            </a:r>
            <a:r>
              <a:rPr lang="ru-RU" dirty="0" err="1"/>
              <a:t>керовані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механізму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кроку</a:t>
            </a:r>
            <a:r>
              <a:rPr lang="ru-RU" dirty="0"/>
              <a:t>. </a:t>
            </a:r>
            <a:r>
              <a:rPr lang="ru-RU" dirty="0" err="1"/>
              <a:t>Гвинти</a:t>
            </a:r>
            <a:r>
              <a:rPr lang="ru-RU" dirty="0"/>
              <a:t> </a:t>
            </a:r>
            <a:r>
              <a:rPr lang="ru-RU" dirty="0" err="1"/>
              <a:t>регульованого</a:t>
            </a:r>
            <a:r>
              <a:rPr lang="ru-RU" dirty="0"/>
              <a:t> </a:t>
            </a:r>
            <a:r>
              <a:rPr lang="ru-RU" dirty="0" err="1"/>
              <a:t>кроку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на буксирах, траулерах та </a:t>
            </a:r>
            <a:r>
              <a:rPr lang="ru-RU" dirty="0" err="1"/>
              <a:t>інших</a:t>
            </a:r>
            <a:r>
              <a:rPr lang="ru-RU" dirty="0"/>
              <a:t> суднах,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плавають</a:t>
            </a:r>
            <a:r>
              <a:rPr lang="ru-RU" dirty="0"/>
              <a:t> в </a:t>
            </a:r>
            <a:r>
              <a:rPr lang="ru-RU" dirty="0" err="1"/>
              <a:t>змінних</a:t>
            </a:r>
            <a:r>
              <a:rPr lang="ru-RU" dirty="0"/>
              <a:t> </a:t>
            </a:r>
            <a:r>
              <a:rPr lang="ru-RU" dirty="0" err="1"/>
              <a:t>зовнішніх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(</a:t>
            </a:r>
            <a:r>
              <a:rPr lang="ru-RU" dirty="0" err="1"/>
              <a:t>буксирування</a:t>
            </a:r>
            <a:r>
              <a:rPr lang="ru-RU" dirty="0"/>
              <a:t>, </a:t>
            </a:r>
            <a:r>
              <a:rPr lang="ru-RU" dirty="0" err="1"/>
              <a:t>вільний</a:t>
            </a:r>
            <a:r>
              <a:rPr lang="ru-RU" dirty="0"/>
              <a:t> </a:t>
            </a:r>
            <a:r>
              <a:rPr lang="ru-RU" dirty="0" err="1"/>
              <a:t>хід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). </a:t>
            </a:r>
          </a:p>
          <a:p>
            <a:pPr marL="0" indent="0">
              <a:buNone/>
            </a:pPr>
            <a:r>
              <a:rPr lang="ru-RU" dirty="0" err="1" smtClean="0"/>
              <a:t>Застосовують</a:t>
            </a:r>
            <a:r>
              <a:rPr lang="ru-RU" dirty="0" smtClean="0"/>
              <a:t> </a:t>
            </a:r>
            <a:r>
              <a:rPr lang="ru-RU" dirty="0" err="1"/>
              <a:t>гребні</a:t>
            </a:r>
            <a:r>
              <a:rPr lang="ru-RU" dirty="0"/>
              <a:t> </a:t>
            </a:r>
            <a:r>
              <a:rPr lang="ru-RU" dirty="0" err="1"/>
              <a:t>гвинти</a:t>
            </a:r>
            <a:r>
              <a:rPr lang="ru-RU" dirty="0"/>
              <a:t> правого і </a:t>
            </a:r>
            <a:r>
              <a:rPr lang="ru-RU" dirty="0" err="1"/>
              <a:t>лівого</a:t>
            </a:r>
            <a:r>
              <a:rPr lang="ru-RU" dirty="0"/>
              <a:t> </a:t>
            </a:r>
            <a:r>
              <a:rPr lang="ru-RU" dirty="0" err="1"/>
              <a:t>обертання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розрізняють</a:t>
            </a:r>
            <a:r>
              <a:rPr lang="ru-RU" dirty="0"/>
              <a:t> за </a:t>
            </a:r>
            <a:r>
              <a:rPr lang="ru-RU" dirty="0" err="1"/>
              <a:t>загальними</a:t>
            </a:r>
            <a:r>
              <a:rPr lang="ru-RU" dirty="0"/>
              <a:t> правилами: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гвинт</a:t>
            </a:r>
            <a:r>
              <a:rPr lang="ru-RU" dirty="0"/>
              <a:t> </a:t>
            </a:r>
            <a:r>
              <a:rPr lang="ru-RU" dirty="0" err="1"/>
              <a:t>загвинчується</a:t>
            </a:r>
            <a:r>
              <a:rPr lang="ru-RU" dirty="0"/>
              <a:t> </a:t>
            </a:r>
            <a:r>
              <a:rPr lang="ru-RU" dirty="0" err="1"/>
              <a:t>обертанням</a:t>
            </a:r>
            <a:r>
              <a:rPr lang="ru-RU" dirty="0"/>
              <a:t> за </a:t>
            </a:r>
            <a:r>
              <a:rPr lang="ru-RU" dirty="0" err="1"/>
              <a:t>годинниковою</a:t>
            </a:r>
            <a:r>
              <a:rPr lang="ru-RU" dirty="0"/>
              <a:t> </a:t>
            </a:r>
            <a:r>
              <a:rPr lang="ru-RU" dirty="0" err="1"/>
              <a:t>стрілкою</a:t>
            </a:r>
            <a:r>
              <a:rPr lang="ru-RU" dirty="0"/>
              <a:t>, то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називається</a:t>
            </a:r>
            <a:r>
              <a:rPr lang="ru-RU" dirty="0"/>
              <a:t> </a:t>
            </a:r>
            <a:r>
              <a:rPr lang="ru-RU" dirty="0" err="1"/>
              <a:t>гвинтом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правого </a:t>
            </a:r>
            <a:r>
              <a:rPr lang="ru-RU" dirty="0" err="1"/>
              <a:t>обертання</a:t>
            </a:r>
            <a:r>
              <a:rPr lang="ru-RU" dirty="0"/>
              <a:t>, а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годинникової</a:t>
            </a:r>
            <a:r>
              <a:rPr lang="ru-RU" dirty="0"/>
              <a:t> </a:t>
            </a:r>
            <a:r>
              <a:rPr lang="ru-RU" dirty="0" err="1"/>
              <a:t>стрілки</a:t>
            </a:r>
            <a:r>
              <a:rPr lang="ru-RU" dirty="0"/>
              <a:t> — </a:t>
            </a:r>
            <a:r>
              <a:rPr lang="ru-RU" dirty="0" err="1"/>
              <a:t>гвинтом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лівого</a:t>
            </a:r>
            <a:r>
              <a:rPr lang="ru-RU" dirty="0"/>
              <a:t> </a:t>
            </a:r>
            <a:r>
              <a:rPr lang="ru-RU" dirty="0" err="1"/>
              <a:t>обертання</a:t>
            </a:r>
            <a:r>
              <a:rPr lang="ru-RU" dirty="0"/>
              <a:t>. Для </a:t>
            </a:r>
            <a:r>
              <a:rPr lang="ru-RU" dirty="0" err="1"/>
              <a:t>передачі</a:t>
            </a:r>
            <a:r>
              <a:rPr lang="ru-RU" dirty="0"/>
              <a:t>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потужності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багатовальні</a:t>
            </a:r>
            <a:r>
              <a:rPr lang="ru-RU" dirty="0"/>
              <a:t> установки і </a:t>
            </a:r>
            <a:r>
              <a:rPr lang="ru-RU" dirty="0" err="1"/>
              <a:t>співвісні</a:t>
            </a:r>
            <a:r>
              <a:rPr lang="ru-RU" dirty="0"/>
              <a:t> </a:t>
            </a:r>
            <a:r>
              <a:rPr lang="ru-RU" dirty="0" err="1"/>
              <a:t>гребні</a:t>
            </a:r>
            <a:r>
              <a:rPr lang="ru-RU" dirty="0"/>
              <a:t> </a:t>
            </a:r>
            <a:r>
              <a:rPr lang="ru-RU" dirty="0" err="1"/>
              <a:t>гвинти</a:t>
            </a:r>
            <a:r>
              <a:rPr lang="ru-RU" dirty="0"/>
              <a:t> </a:t>
            </a:r>
            <a:r>
              <a:rPr lang="ru-RU" dirty="0" err="1"/>
              <a:t>протилежного</a:t>
            </a:r>
            <a:r>
              <a:rPr lang="ru-RU" dirty="0"/>
              <a:t> </a:t>
            </a:r>
            <a:r>
              <a:rPr lang="ru-RU" dirty="0" err="1"/>
              <a:t>обертання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1671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64776"/>
            <a:ext cx="10515600" cy="5612187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err="1"/>
              <a:t>Гребний</a:t>
            </a:r>
            <a:r>
              <a:rPr lang="ru-RU" b="1" i="1" dirty="0"/>
              <a:t> </a:t>
            </a:r>
            <a:r>
              <a:rPr lang="ru-RU" b="1" i="1" dirty="0" err="1"/>
              <a:t>гвинт</a:t>
            </a:r>
            <a:r>
              <a:rPr lang="ru-RU" b="1" i="1" dirty="0"/>
              <a:t> у </a:t>
            </a:r>
            <a:r>
              <a:rPr lang="ru-RU" b="1" i="1" dirty="0" err="1"/>
              <a:t>насадці</a:t>
            </a:r>
            <a:r>
              <a:rPr lang="ru-RU" b="1" i="1" dirty="0"/>
              <a:t> </a:t>
            </a:r>
            <a:r>
              <a:rPr lang="ru-RU" i="1" dirty="0"/>
              <a:t>(</a:t>
            </a:r>
            <a:r>
              <a:rPr lang="ru-RU" i="1" dirty="0" err="1"/>
              <a:t>кільцеве</a:t>
            </a:r>
            <a:r>
              <a:rPr lang="ru-RU" i="1" dirty="0"/>
              <a:t> </a:t>
            </a:r>
            <a:r>
              <a:rPr lang="ru-RU" i="1" dirty="0" err="1"/>
              <a:t>крило</a:t>
            </a:r>
            <a:r>
              <a:rPr lang="ru-RU" i="1" dirty="0"/>
              <a:t>)</a:t>
            </a:r>
            <a:r>
              <a:rPr lang="ru-RU" dirty="0"/>
              <a:t> — </a:t>
            </a:r>
            <a:r>
              <a:rPr lang="ru-RU" dirty="0" err="1"/>
              <a:t>судновий</a:t>
            </a:r>
            <a:r>
              <a:rPr lang="ru-RU" dirty="0"/>
              <a:t> </a:t>
            </a:r>
            <a:r>
              <a:rPr lang="ru-RU" dirty="0" err="1"/>
              <a:t>рушій</a:t>
            </a:r>
            <a:r>
              <a:rPr lang="ru-RU" dirty="0"/>
              <a:t> з </a:t>
            </a:r>
            <a:r>
              <a:rPr lang="ru-RU" dirty="0" err="1"/>
              <a:t>пристроєм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порожнистого</a:t>
            </a:r>
            <a:r>
              <a:rPr lang="ru-RU" dirty="0"/>
              <a:t> </a:t>
            </a:r>
            <a:r>
              <a:rPr lang="ru-RU" dirty="0" err="1"/>
              <a:t>циліндра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концентрично </a:t>
            </a:r>
            <a:r>
              <a:rPr lang="ru-RU" dirty="0" err="1"/>
              <a:t>охоплює</a:t>
            </a:r>
            <a:r>
              <a:rPr lang="ru-RU" dirty="0"/>
              <a:t> </a:t>
            </a:r>
            <a:r>
              <a:rPr lang="ru-RU" dirty="0" err="1"/>
              <a:t>гребний</a:t>
            </a:r>
            <a:r>
              <a:rPr lang="ru-RU" dirty="0"/>
              <a:t> </a:t>
            </a:r>
            <a:r>
              <a:rPr lang="ru-RU" dirty="0" err="1"/>
              <a:t>гвинт</a:t>
            </a:r>
            <a:r>
              <a:rPr lang="ru-RU" dirty="0"/>
              <a:t> з </a:t>
            </a:r>
            <a:r>
              <a:rPr lang="ru-RU" dirty="0" err="1"/>
              <a:t>мінімальним</a:t>
            </a:r>
            <a:r>
              <a:rPr lang="ru-RU" dirty="0"/>
              <a:t> зазором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робочою</a:t>
            </a:r>
            <a:r>
              <a:rPr lang="ru-RU" dirty="0"/>
              <a:t> </a:t>
            </a:r>
            <a:r>
              <a:rPr lang="ru-RU" dirty="0" err="1"/>
              <a:t>поверхнею</a:t>
            </a:r>
            <a:r>
              <a:rPr lang="ru-RU" dirty="0"/>
              <a:t> і </a:t>
            </a:r>
            <a:r>
              <a:rPr lang="ru-RU" dirty="0" err="1"/>
              <a:t>зовнішніми</a:t>
            </a:r>
            <a:r>
              <a:rPr lang="ru-RU" dirty="0"/>
              <a:t> кромками </a:t>
            </a:r>
            <a:r>
              <a:rPr lang="ru-RU" dirty="0" err="1"/>
              <a:t>лопатей</a:t>
            </a:r>
            <a:r>
              <a:rPr lang="ru-RU" dirty="0"/>
              <a:t> і </a:t>
            </a:r>
            <a:r>
              <a:rPr lang="ru-RU" dirty="0" err="1"/>
              <a:t>призначений</a:t>
            </a:r>
            <a:r>
              <a:rPr lang="ru-RU" dirty="0"/>
              <a:t> для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 smtClean="0"/>
              <a:t>гвинта</a:t>
            </a:r>
            <a:r>
              <a:rPr lang="ru-RU" dirty="0" smtClean="0"/>
              <a:t>. </a:t>
            </a:r>
          </a:p>
          <a:p>
            <a:endParaRPr lang="uk-UA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098" name="Picture 2" descr="C:\Users\User\Desktop\Bel_vis_3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757" y="2483223"/>
            <a:ext cx="28575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347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37882"/>
            <a:ext cx="10515600" cy="5639081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Закріплюється</a:t>
            </a:r>
            <a:r>
              <a:rPr lang="ru-RU" dirty="0"/>
              <a:t> </a:t>
            </a:r>
            <a:r>
              <a:rPr lang="ru-RU" dirty="0" err="1"/>
              <a:t>гвинт</a:t>
            </a:r>
            <a:r>
              <a:rPr lang="ru-RU" dirty="0"/>
              <a:t> на </a:t>
            </a:r>
            <a:r>
              <a:rPr lang="ru-RU" dirty="0" err="1"/>
              <a:t>кінці</a:t>
            </a:r>
            <a:r>
              <a:rPr lang="ru-RU" dirty="0"/>
              <a:t> гребного вала. </a:t>
            </a:r>
            <a:r>
              <a:rPr lang="ru-RU" dirty="0" err="1"/>
              <a:t>Якщо</a:t>
            </a:r>
            <a:r>
              <a:rPr lang="ru-RU" dirty="0"/>
              <a:t> судно </a:t>
            </a:r>
            <a:r>
              <a:rPr lang="ru-RU" dirty="0" err="1"/>
              <a:t>має</a:t>
            </a:r>
            <a:r>
              <a:rPr lang="ru-RU" dirty="0"/>
              <a:t> один </a:t>
            </a:r>
            <a:r>
              <a:rPr lang="ru-RU" dirty="0" err="1"/>
              <a:t>чи</a:t>
            </a:r>
            <a:r>
              <a:rPr lang="ru-RU" dirty="0"/>
              <a:t> три </a:t>
            </a:r>
            <a:r>
              <a:rPr lang="ru-RU" dirty="0" err="1"/>
              <a:t>гвинти</a:t>
            </a:r>
            <a:r>
              <a:rPr lang="ru-RU" dirty="0"/>
              <a:t>, втулка вала (у </a:t>
            </a:r>
            <a:r>
              <a:rPr lang="ru-RU" dirty="0" err="1"/>
              <a:t>тригвинтових</a:t>
            </a:r>
            <a:r>
              <a:rPr lang="ru-RU" dirty="0"/>
              <a:t> суден — центрального) проходить через </a:t>
            </a:r>
            <a:r>
              <a:rPr lang="ru-RU" i="1" dirty="0" err="1"/>
              <a:t>старнпост</a:t>
            </a:r>
            <a:r>
              <a:rPr lang="ru-RU" dirty="0"/>
              <a:t> — </a:t>
            </a:r>
            <a:r>
              <a:rPr lang="ru-RU" dirty="0" err="1"/>
              <a:t>передню</a:t>
            </a:r>
            <a:r>
              <a:rPr lang="ru-RU" dirty="0"/>
              <a:t> </a:t>
            </a:r>
            <a:r>
              <a:rPr lang="ru-RU" dirty="0" err="1"/>
              <a:t>гілку</a:t>
            </a:r>
            <a:r>
              <a:rPr lang="ru-RU" dirty="0"/>
              <a:t> ахтерштевня. </a:t>
            </a:r>
          </a:p>
          <a:p>
            <a:endParaRPr lang="ru-RU" dirty="0"/>
          </a:p>
        </p:txBody>
      </p:sp>
      <p:pic>
        <p:nvPicPr>
          <p:cNvPr id="8194" name="Picture 2" descr="C:\Users\User\Desktop\pr_gr-vintov-mi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682" y="2133600"/>
            <a:ext cx="5990664" cy="3993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6505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err="1">
                <a:solidFill>
                  <a:srgbClr val="FF0000"/>
                </a:solidFill>
              </a:rPr>
              <a:t>Класифікація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механізмів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регулювання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кроку</a:t>
            </a:r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Тягове</a:t>
            </a:r>
            <a:r>
              <a:rPr lang="ru-RU" dirty="0"/>
              <a:t> </a:t>
            </a:r>
            <a:r>
              <a:rPr lang="ru-RU" dirty="0" err="1"/>
              <a:t>ругулювання</a:t>
            </a:r>
            <a:r>
              <a:rPr lang="ru-RU" dirty="0"/>
              <a:t>. </a:t>
            </a:r>
            <a:r>
              <a:rPr lang="ru-RU" dirty="0" err="1"/>
              <a:t>Крок</a:t>
            </a:r>
            <a:r>
              <a:rPr lang="ru-RU" dirty="0"/>
              <a:t> </a:t>
            </a:r>
            <a:r>
              <a:rPr lang="ru-RU" dirty="0" err="1"/>
              <a:t>регулюється</a:t>
            </a:r>
            <a:r>
              <a:rPr lang="ru-RU" dirty="0"/>
              <a:t>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зміщенню</a:t>
            </a:r>
            <a:r>
              <a:rPr lang="ru-RU" dirty="0"/>
              <a:t> тяги, до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лопаті</a:t>
            </a:r>
            <a:r>
              <a:rPr lang="ru-RU" dirty="0"/>
              <a:t> </a:t>
            </a:r>
            <a:r>
              <a:rPr lang="ru-RU" dirty="0" err="1"/>
              <a:t>прикріплені</a:t>
            </a:r>
            <a:r>
              <a:rPr lang="ru-RU" dirty="0"/>
              <a:t> через </a:t>
            </a:r>
            <a:r>
              <a:rPr lang="ru-RU" dirty="0" err="1"/>
              <a:t>кулачковий</a:t>
            </a:r>
            <a:r>
              <a:rPr lang="ru-RU" dirty="0"/>
              <a:t> </a:t>
            </a:r>
            <a:r>
              <a:rPr lang="ru-RU" dirty="0" err="1"/>
              <a:t>механізм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кривошипний</a:t>
            </a:r>
            <a:r>
              <a:rPr lang="ru-RU" dirty="0"/>
              <a:t> </a:t>
            </a:r>
            <a:r>
              <a:rPr lang="ru-RU" dirty="0" err="1"/>
              <a:t>палець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Гідравлічне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/>
              <a:t>. </a:t>
            </a:r>
            <a:r>
              <a:rPr lang="ru-RU" dirty="0" err="1"/>
              <a:t>Конструкція</a:t>
            </a:r>
            <a:r>
              <a:rPr lang="ru-RU" dirty="0"/>
              <a:t> </a:t>
            </a:r>
            <a:r>
              <a:rPr lang="ru-RU" dirty="0" err="1"/>
              <a:t>повторює</a:t>
            </a:r>
            <a:r>
              <a:rPr lang="ru-RU" dirty="0"/>
              <a:t> </a:t>
            </a:r>
            <a:r>
              <a:rPr lang="ru-RU" dirty="0" err="1"/>
              <a:t>тягову</a:t>
            </a:r>
            <a:r>
              <a:rPr lang="ru-RU" dirty="0"/>
              <a:t>, але </a:t>
            </a:r>
            <a:r>
              <a:rPr lang="ru-RU" dirty="0" err="1"/>
              <a:t>різниця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вона не </a:t>
            </a:r>
            <a:r>
              <a:rPr lang="ru-RU" dirty="0" err="1"/>
              <a:t>потребує</a:t>
            </a:r>
            <a:r>
              <a:rPr lang="ru-RU" dirty="0"/>
              <a:t> тяги як такою. 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кроку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</a:t>
            </a:r>
            <a:r>
              <a:rPr lang="ru-RU" dirty="0" err="1"/>
              <a:t>гідравлічної</a:t>
            </a:r>
            <a:r>
              <a:rPr lang="ru-RU" dirty="0"/>
              <a:t> </a:t>
            </a:r>
            <a:r>
              <a:rPr lang="ru-RU" dirty="0" err="1"/>
              <a:t>рідини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Редукторне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конструкція</a:t>
            </a:r>
            <a:r>
              <a:rPr lang="ru-RU" dirty="0"/>
              <a:t> </a:t>
            </a:r>
            <a:r>
              <a:rPr lang="ru-RU" dirty="0" err="1"/>
              <a:t>Вудкрофта</a:t>
            </a:r>
            <a:r>
              <a:rPr lang="ru-RU" dirty="0"/>
              <a:t>.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завдяки</a:t>
            </a:r>
            <a:r>
              <a:rPr lang="ru-RU" dirty="0"/>
              <a:t> повороту валу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зубчатим</a:t>
            </a:r>
            <a:r>
              <a:rPr lang="ru-RU" dirty="0"/>
              <a:t> колесом на </a:t>
            </a:r>
            <a:r>
              <a:rPr lang="ru-RU" dirty="0" err="1"/>
              <a:t>кінці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пропущений</a:t>
            </a:r>
            <a:r>
              <a:rPr lang="ru-RU" dirty="0"/>
              <a:t> через </a:t>
            </a:r>
            <a:r>
              <a:rPr lang="ru-RU" dirty="0" err="1"/>
              <a:t>основний</a:t>
            </a:r>
            <a:r>
              <a:rPr lang="ru-RU" dirty="0"/>
              <a:t> </a:t>
            </a:r>
            <a:r>
              <a:rPr lang="ru-RU" dirty="0" err="1"/>
              <a:t>приводний</a:t>
            </a:r>
            <a:r>
              <a:rPr lang="ru-RU" dirty="0"/>
              <a:t> вал. 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Маневровий</a:t>
            </a:r>
            <a:r>
              <a:rPr lang="ru-RU" dirty="0"/>
              <a:t> </a:t>
            </a:r>
            <a:r>
              <a:rPr lang="ru-RU" dirty="0" err="1"/>
              <a:t>гвинт</a:t>
            </a:r>
            <a:r>
              <a:rPr lang="ru-RU" dirty="0"/>
              <a:t>.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тягою </a:t>
            </a:r>
            <a:r>
              <a:rPr lang="ru-RU" dirty="0" err="1"/>
              <a:t>безпосередньо</a:t>
            </a:r>
            <a:r>
              <a:rPr lang="ru-RU" dirty="0"/>
              <a:t> через </a:t>
            </a:r>
            <a:r>
              <a:rPr lang="ru-RU" dirty="0" err="1"/>
              <a:t>карданну</a:t>
            </a:r>
            <a:r>
              <a:rPr lang="ru-RU" dirty="0"/>
              <a:t> передачу. 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Флюгерна</a:t>
            </a:r>
            <a:r>
              <a:rPr lang="ru-RU" dirty="0"/>
              <a:t> </a:t>
            </a:r>
            <a:r>
              <a:rPr lang="ru-RU" dirty="0" err="1"/>
              <a:t>конструкція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підпружиненими</a:t>
            </a:r>
            <a:r>
              <a:rPr lang="ru-RU" dirty="0"/>
              <a:t> </a:t>
            </a:r>
            <a:r>
              <a:rPr lang="ru-RU" dirty="0" err="1"/>
              <a:t>лопатями</a:t>
            </a:r>
            <a:r>
              <a:rPr lang="ru-RU" dirty="0"/>
              <a:t>. </a:t>
            </a:r>
            <a:r>
              <a:rPr lang="ru-RU" dirty="0" err="1"/>
              <a:t>Регулювання</a:t>
            </a:r>
            <a:r>
              <a:rPr lang="ru-RU" dirty="0"/>
              <a:t> як такого не </a:t>
            </a:r>
            <a:r>
              <a:rPr lang="ru-RU" dirty="0" err="1"/>
              <a:t>відбувається</a:t>
            </a:r>
            <a:r>
              <a:rPr lang="ru-RU" dirty="0"/>
              <a:t>. 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кроку</a:t>
            </a:r>
            <a:r>
              <a:rPr lang="ru-RU" dirty="0"/>
              <a:t> </a:t>
            </a:r>
            <a:r>
              <a:rPr lang="ru-RU" dirty="0" err="1"/>
              <a:t>гвинта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при </a:t>
            </a:r>
            <a:r>
              <a:rPr lang="ru-RU" dirty="0" err="1"/>
              <a:t>зміні</a:t>
            </a:r>
            <a:r>
              <a:rPr lang="ru-RU" dirty="0"/>
              <a:t> </a:t>
            </a:r>
            <a:r>
              <a:rPr lang="ru-RU" dirty="0" err="1"/>
              <a:t>швидкості</a:t>
            </a:r>
            <a:r>
              <a:rPr lang="ru-RU" dirty="0"/>
              <a:t> і </a:t>
            </a:r>
            <a:r>
              <a:rPr lang="ru-RU" dirty="0" err="1"/>
              <a:t>відповідно</a:t>
            </a:r>
            <a:r>
              <a:rPr lang="ru-RU" dirty="0"/>
              <a:t> </a:t>
            </a:r>
            <a:r>
              <a:rPr lang="ru-RU" dirty="0" err="1"/>
              <a:t>навантаження</a:t>
            </a:r>
            <a:r>
              <a:rPr lang="ru-RU" dirty="0"/>
              <a:t> на </a:t>
            </a:r>
            <a:r>
              <a:rPr lang="ru-RU" dirty="0" err="1"/>
              <a:t>гвинт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не є </a:t>
            </a:r>
            <a:r>
              <a:rPr lang="ru-RU" dirty="0" err="1"/>
              <a:t>повноцінним</a:t>
            </a:r>
            <a:r>
              <a:rPr lang="ru-RU" dirty="0"/>
              <a:t> ГРК,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конструкція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передбачена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для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надійності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3302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55812"/>
            <a:ext cx="10515600" cy="56211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err="1">
                <a:solidFill>
                  <a:srgbClr val="FF0000"/>
                </a:solidFill>
              </a:rPr>
              <a:t>Конструкція</a:t>
            </a:r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/>
              <a:t>Схема ГРК судна "Акула"</a:t>
            </a:r>
          </a:p>
          <a:p>
            <a:r>
              <a:rPr lang="ru-RU" dirty="0" err="1"/>
              <a:t>Загалом</a:t>
            </a:r>
            <a:r>
              <a:rPr lang="ru-RU" dirty="0"/>
              <a:t> </a:t>
            </a:r>
            <a:r>
              <a:rPr lang="ru-RU" dirty="0" err="1"/>
              <a:t>конструкція</a:t>
            </a:r>
            <a:r>
              <a:rPr lang="ru-RU" dirty="0"/>
              <a:t> </a:t>
            </a:r>
            <a:r>
              <a:rPr lang="ru-RU" dirty="0" err="1"/>
              <a:t>повторює</a:t>
            </a:r>
            <a:r>
              <a:rPr lang="ru-RU" dirty="0"/>
              <a:t> </a:t>
            </a:r>
            <a:r>
              <a:rPr lang="ru-RU" dirty="0" err="1"/>
              <a:t>стандартні</a:t>
            </a:r>
            <a:r>
              <a:rPr lang="ru-RU" dirty="0"/>
              <a:t> </a:t>
            </a:r>
            <a:r>
              <a:rPr lang="ru-RU" dirty="0" err="1"/>
              <a:t>гвинти</a:t>
            </a:r>
            <a:r>
              <a:rPr lang="ru-RU" dirty="0"/>
              <a:t> з </a:t>
            </a:r>
            <a:r>
              <a:rPr lang="ru-RU" dirty="0" err="1"/>
              <a:t>фіксованими</a:t>
            </a:r>
            <a:r>
              <a:rPr lang="ru-RU" dirty="0"/>
              <a:t> </a:t>
            </a:r>
            <a:r>
              <a:rPr lang="ru-RU" dirty="0" err="1"/>
              <a:t>лопатями</a:t>
            </a:r>
            <a:r>
              <a:rPr lang="ru-RU" dirty="0"/>
              <a:t>. Але </a:t>
            </a:r>
            <a:r>
              <a:rPr lang="ru-RU" dirty="0" err="1"/>
              <a:t>якраз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куту атаки </a:t>
            </a:r>
            <a:r>
              <a:rPr lang="ru-RU" dirty="0" err="1"/>
              <a:t>лопатей</a:t>
            </a:r>
            <a:r>
              <a:rPr lang="ru-RU" dirty="0"/>
              <a:t> і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переваги</a:t>
            </a:r>
            <a:r>
              <a:rPr lang="ru-RU" dirty="0"/>
              <a:t> такого </a:t>
            </a:r>
            <a:r>
              <a:rPr lang="ru-RU" dirty="0" err="1"/>
              <a:t>гвинта</a:t>
            </a:r>
            <a:r>
              <a:rPr lang="ru-RU" dirty="0"/>
              <a:t>.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досягається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судна </a:t>
            </a:r>
            <a:r>
              <a:rPr lang="ru-RU" dirty="0" err="1"/>
              <a:t>працювати</a:t>
            </a:r>
            <a:r>
              <a:rPr lang="ru-RU" dirty="0"/>
              <a:t> у </a:t>
            </a:r>
            <a:r>
              <a:rPr lang="ru-RU" dirty="0" err="1"/>
              <a:t>різних</a:t>
            </a:r>
            <a:r>
              <a:rPr lang="ru-RU" dirty="0"/>
              <a:t> режимах. А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ній</a:t>
            </a:r>
            <a:r>
              <a:rPr lang="ru-RU" dirty="0"/>
              <a:t> </a:t>
            </a:r>
            <a:r>
              <a:rPr lang="ru-RU" dirty="0" err="1"/>
              <a:t>двигун</a:t>
            </a:r>
            <a:r>
              <a:rPr lang="ru-RU" dirty="0"/>
              <a:t> судна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працювати</a:t>
            </a:r>
            <a:r>
              <a:rPr lang="ru-RU" dirty="0"/>
              <a:t> на </a:t>
            </a:r>
            <a:r>
              <a:rPr lang="ru-RU" dirty="0" err="1"/>
              <a:t>постійних</a:t>
            </a:r>
            <a:r>
              <a:rPr lang="ru-RU" dirty="0"/>
              <a:t> </a:t>
            </a:r>
            <a:r>
              <a:rPr lang="ru-RU" dirty="0" err="1"/>
              <a:t>оптимальних</a:t>
            </a:r>
            <a:r>
              <a:rPr lang="ru-RU" dirty="0"/>
              <a:t> </a:t>
            </a:r>
            <a:r>
              <a:rPr lang="ru-RU" dirty="0" err="1"/>
              <a:t>обертах</a:t>
            </a:r>
            <a:r>
              <a:rPr lang="ru-RU" dirty="0"/>
              <a:t>, а </a:t>
            </a:r>
            <a:r>
              <a:rPr lang="ru-RU" dirty="0" err="1"/>
              <a:t>швидкість</a:t>
            </a:r>
            <a:r>
              <a:rPr lang="ru-RU" dirty="0"/>
              <a:t> та режим </a:t>
            </a:r>
            <a:r>
              <a:rPr lang="ru-RU" dirty="0" err="1"/>
              <a:t>роботи</a:t>
            </a:r>
            <a:r>
              <a:rPr lang="ru-RU" dirty="0"/>
              <a:t>, </a:t>
            </a:r>
            <a:r>
              <a:rPr lang="ru-RU" dirty="0" err="1"/>
              <a:t>від</a:t>
            </a:r>
            <a:r>
              <a:rPr lang="ru-RU" dirty="0"/>
              <a:t> тягового ходу до </a:t>
            </a:r>
            <a:r>
              <a:rPr lang="ru-RU" dirty="0" err="1"/>
              <a:t>крейсерського</a:t>
            </a:r>
            <a:r>
              <a:rPr lang="ru-RU" dirty="0"/>
              <a:t>, </a:t>
            </a:r>
            <a:r>
              <a:rPr lang="ru-RU" dirty="0" err="1"/>
              <a:t>змінюється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кроку</a:t>
            </a:r>
            <a:r>
              <a:rPr lang="ru-RU" dirty="0"/>
              <a:t>. </a:t>
            </a:r>
            <a:r>
              <a:rPr lang="ru-RU" dirty="0" err="1"/>
              <a:t>Конструкція</a:t>
            </a:r>
            <a:r>
              <a:rPr lang="ru-RU" dirty="0"/>
              <a:t> </a:t>
            </a:r>
            <a:r>
              <a:rPr lang="ru-RU" dirty="0" err="1"/>
              <a:t>сучасних</a:t>
            </a:r>
            <a:r>
              <a:rPr lang="ru-RU" dirty="0"/>
              <a:t> </a:t>
            </a:r>
            <a:r>
              <a:rPr lang="ru-RU" dirty="0" err="1"/>
              <a:t>гребних</a:t>
            </a:r>
            <a:r>
              <a:rPr lang="ru-RU" dirty="0"/>
              <a:t> </a:t>
            </a:r>
            <a:r>
              <a:rPr lang="ru-RU" dirty="0" err="1"/>
              <a:t>гвинтів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нахилу</a:t>
            </a:r>
            <a:r>
              <a:rPr lang="ru-RU" dirty="0"/>
              <a:t> </a:t>
            </a:r>
            <a:r>
              <a:rPr lang="ru-RU" dirty="0" err="1"/>
              <a:t>лопатей</a:t>
            </a:r>
            <a:r>
              <a:rPr lang="ru-RU" dirty="0"/>
              <a:t> без </a:t>
            </a:r>
            <a:r>
              <a:rPr lang="ru-RU" dirty="0" err="1"/>
              <a:t>зупинки</a:t>
            </a:r>
            <a:r>
              <a:rPr lang="ru-RU" dirty="0"/>
              <a:t> агрегату. </a:t>
            </a:r>
          </a:p>
          <a:p>
            <a:r>
              <a:rPr lang="ru-RU" dirty="0" err="1"/>
              <a:t>Конструкцій</a:t>
            </a:r>
            <a:r>
              <a:rPr lang="ru-RU" dirty="0"/>
              <a:t> такого </a:t>
            </a:r>
            <a:r>
              <a:rPr lang="ru-RU" dirty="0" err="1"/>
              <a:t>гвинта</a:t>
            </a:r>
            <a:r>
              <a:rPr lang="ru-RU" dirty="0"/>
              <a:t> є </a:t>
            </a:r>
            <a:r>
              <a:rPr lang="ru-RU" dirty="0" err="1"/>
              <a:t>безліч</a:t>
            </a:r>
            <a:r>
              <a:rPr lang="ru-RU" dirty="0"/>
              <a:t>, але </a:t>
            </a:r>
            <a:r>
              <a:rPr lang="ru-RU" dirty="0" err="1"/>
              <a:t>всі</a:t>
            </a:r>
            <a:r>
              <a:rPr lang="ru-RU" dirty="0"/>
              <a:t> вони </a:t>
            </a:r>
            <a:r>
              <a:rPr lang="ru-RU" dirty="0" err="1"/>
              <a:t>базуються</a:t>
            </a:r>
            <a:r>
              <a:rPr lang="ru-RU" dirty="0"/>
              <a:t> на </a:t>
            </a:r>
            <a:r>
              <a:rPr lang="ru-RU" dirty="0" err="1"/>
              <a:t>одній</a:t>
            </a:r>
            <a:r>
              <a:rPr lang="ru-RU" dirty="0"/>
              <a:t> </a:t>
            </a:r>
            <a:r>
              <a:rPr lang="ru-RU" dirty="0" err="1"/>
              <a:t>схемі</a:t>
            </a:r>
            <a:r>
              <a:rPr lang="ru-RU" dirty="0"/>
              <a:t>. Основа </a:t>
            </a:r>
            <a:r>
              <a:rPr lang="ru-RU" dirty="0" err="1"/>
              <a:t>гвинта</a:t>
            </a:r>
            <a:r>
              <a:rPr lang="ru-RU" dirty="0"/>
              <a:t> </a:t>
            </a:r>
            <a:r>
              <a:rPr lang="ru-RU" dirty="0" err="1"/>
              <a:t>кріпиться</a:t>
            </a:r>
            <a:r>
              <a:rPr lang="ru-RU" dirty="0"/>
              <a:t> на </a:t>
            </a:r>
            <a:r>
              <a:rPr lang="ru-RU" dirty="0" err="1"/>
              <a:t>пустотілий</a:t>
            </a:r>
            <a:r>
              <a:rPr lang="ru-RU" dirty="0"/>
              <a:t> </a:t>
            </a:r>
            <a:r>
              <a:rPr lang="ru-RU" dirty="0" err="1"/>
              <a:t>приводний</a:t>
            </a:r>
            <a:r>
              <a:rPr lang="ru-RU" dirty="0"/>
              <a:t> вал, в </a:t>
            </a:r>
            <a:r>
              <a:rPr lang="ru-RU" dirty="0" err="1"/>
              <a:t>середині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проведена тяга,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і </a:t>
            </a:r>
            <a:r>
              <a:rPr lang="ru-RU" dirty="0" err="1"/>
              <a:t>відповідає</a:t>
            </a:r>
            <a:r>
              <a:rPr lang="ru-RU" dirty="0"/>
              <a:t> за </a:t>
            </a:r>
            <a:r>
              <a:rPr lang="ru-RU" dirty="0" err="1"/>
              <a:t>зміну</a:t>
            </a:r>
            <a:r>
              <a:rPr lang="ru-RU" dirty="0"/>
              <a:t> </a:t>
            </a:r>
            <a:r>
              <a:rPr lang="ru-RU" dirty="0" err="1"/>
              <a:t>конфігурації</a:t>
            </a:r>
            <a:r>
              <a:rPr lang="ru-RU" dirty="0"/>
              <a:t> </a:t>
            </a:r>
            <a:r>
              <a:rPr lang="ru-RU" dirty="0" err="1"/>
              <a:t>гвинта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2594698"/>
      </p:ext>
    </p:extLst>
  </p:cSld>
  <p:clrMapOvr>
    <a:masterClrMapping/>
  </p:clrMapOvr>
</p:sld>
</file>

<file path=ppt/theme/theme1.xml><?xml version="1.0" encoding="utf-8"?>
<a:theme xmlns:a="http://schemas.openxmlformats.org/drawingml/2006/main" name="Офисная тема">
  <a:themeElements>
    <a:clrScheme name="Офис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исная">
      <a:majorFont>
        <a:latin typeface="Calibri Light"/>
        <a:ea typeface=""/>
        <a:cs typeface=""/>
        <a:font script="Arab" typeface="Times New Roman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Times New Roman"/>
        <a:font script="Knda" typeface="Tunga"/>
        <a:font script="Khmr" typeface="MoolBoran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Angsan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 Light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 Light"/>
        <a:font script="Olck" typeface="Nirmala UI"/>
        <a:font script="Lisu" typeface="Segoe UI"/>
        <a:font script="Sora" typeface="Nirmala UI"/>
      </a:majorFont>
      <a:minorFont>
        <a:latin typeface="Calibri"/>
        <a:ea typeface=""/>
        <a:cs typeface=""/>
        <a:font script="Arab" typeface="Arial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Arial"/>
        <a:font script="Knda" typeface="Tunga"/>
        <a:font script="Khmr" typeface="DaunPenh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Cordi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"/>
        <a:font script="Olck" typeface="Nirmala UI"/>
        <a:font script="Lisu" typeface="Segoe UI"/>
        <a:font script="Sora" typeface="Nirmala UI"/>
      </a:minorFont>
    </a:fontScheme>
    <a:fmtScheme name="Офис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Notes Theme">
  <a:themeElements>
    <a:clrScheme name="Office Notes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Notes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Notes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9525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>
          <a:solidFill>
            <a:schemeClr val="phClr"/>
          </a:solidFill>
          <a:prstDash val="solid"/>
        </a:ln>
        <a:ln w="38100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974</Words>
  <Application>Microsoft Office PowerPoint</Application>
  <PresentationFormat>Произвольный</PresentationFormat>
  <Paragraphs>58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Офисная тема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Mobile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30</cp:revision>
  <dcterms:created xsi:type="dcterms:W3CDTF">2020-05-07T09:46:48Z</dcterms:created>
  <dcterms:modified xsi:type="dcterms:W3CDTF">2022-11-01T10:28:04Z</dcterms:modified>
</cp:coreProperties>
</file>