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71" r:id="rId3"/>
    <p:sldId id="272" r:id="rId4"/>
    <p:sldId id="273" r:id="rId5"/>
    <p:sldId id="275" r:id="rId6"/>
    <p:sldId id="276" r:id="rId7"/>
    <p:sldId id="277" r:id="rId8"/>
    <p:sldId id="278" r:id="rId9"/>
    <p:sldId id="279" r:id="rId10"/>
    <p:sldId id="280" r:id="rId11"/>
    <p:sldId id="282" r:id="rId12"/>
    <p:sldId id="283" r:id="rId13"/>
    <p:sldId id="285" r:id="rId14"/>
    <p:sldId id="286" r:id="rId15"/>
    <p:sldId id="287" r:id="rId16"/>
    <p:sldId id="288" r:id="rId17"/>
    <p:sldId id="289" r:id="rId18"/>
    <p:sldId id="270"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0" d="100"/>
          <a:sy n="70" d="100"/>
        </p:scale>
        <p:origin x="-624"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Заполнитель даты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A506E-1FE7-4AAE-BB65-6E2B558BBDB0}" type="datetimeFigureOut">
              <a:rPr lang="en-US" smtClean="0"/>
              <a:pPr/>
              <a:t>8/21/2020</a:t>
            </a:fld>
            <a:endParaRPr lang="en-US"/>
          </a:p>
        </p:txBody>
      </p:sp>
      <p:sp>
        <p:nvSpPr>
          <p:cNvPr id="4" name="Заполнитель изображения слайда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Заполнитель заметок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6" name="Заполнитель нижнего колонтитула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ltLang="en-US"/>
          </a:p>
        </p:txBody>
      </p:sp>
      <p:sp>
        <p:nvSpPr>
          <p:cNvPr id="7" name="Заполнитель номера слайда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D4FDC-8622-4334-B648-7748759609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A3747DEA-7FA9-475C-B807-E86FE22AF2F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B7645DE9-8F0D-4CB2-9ADE-F3277D6FC19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noEditPoints="1"/>
          </p:cNvSpPr>
          <p:nvPr>
            <p:ph type="ctrTitle"/>
          </p:nvPr>
        </p:nvSpPr>
        <p:spPr>
          <a:xfrm>
            <a:off x="1524000" y="1122363"/>
            <a:ext cx="9144000" cy="2387600"/>
          </a:xfrm>
        </p:spPr>
        <p:txBody>
          <a:bodyPr anchor="b"/>
          <a:lstStyle>
            <a:lvl1pPr algn="ctr">
              <a:defRPr sz="6000"/>
            </a:lvl1pPr>
          </a:lstStyle>
          <a:p>
            <a:r>
              <a:rPr lang="ru-RU" altLang="en-US"/>
              <a:t>Щелкните для изменения стиля основного заголовка</a:t>
            </a:r>
          </a:p>
        </p:txBody>
      </p:sp>
      <p:sp>
        <p:nvSpPr>
          <p:cNvPr id="3" name="Подзаголовок 2"/>
          <p:cNvSpPr>
            <a:spLocks noGrp="1" noEditPoints="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ru-RU" altLang="en-US"/>
              <a:t>Щелкните для изменения стиля основного подзаголовка</a:t>
            </a:r>
          </a:p>
        </p:txBody>
      </p:sp>
      <p:sp>
        <p:nvSpPr>
          <p:cNvPr id="4" name="Заполнитель даты 3"/>
          <p:cNvSpPr>
            <a:spLocks noGrp="1" noEditPoints="1"/>
          </p:cNvSpPr>
          <p:nvPr>
            <p:ph type="dt" sz="half" idx="10"/>
          </p:nvPr>
        </p:nvSpPr>
        <p:spPr/>
        <p:txBody>
          <a:bodyPr/>
          <a:lstStyle/>
          <a:p>
            <a:fld id="{B0AB0ADC-1C9C-4E59-85D7-6ED1919796FC}" type="datetimeFigureOut">
              <a:rPr lang="en-US" smtClean="0"/>
              <a:pPr/>
              <a:t>8/21/2020</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73318114-54DF-49C5-BF53-87C7BC0AFA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звание и текст по вертикали">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текста по вертикали 2"/>
          <p:cNvSpPr>
            <a:spLocks noGrp="1" noEditPoints="1"/>
          </p:cNvSpPr>
          <p:nvPr>
            <p:ph type="body" orient="vert" idx="1"/>
          </p:nvPr>
        </p:nvSpPr>
        <p:spPr/>
        <p:txBody>
          <a:bodyPr vert="eaVert"/>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10"/>
          </p:nvPr>
        </p:nvSpPr>
        <p:spPr/>
        <p:txBody>
          <a:bodyPr/>
          <a:lstStyle/>
          <a:p>
            <a:fld id="{11614C18-1A31-4D64-A5F0-F37588A5D425}" type="datetimeFigureOut">
              <a:rPr lang="en-US" smtClean="0"/>
              <a:pPr/>
              <a:t>8/21/2020</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058E936B-431F-42A0-B6C5-EC2CFFA095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Название по вертикали и текст">
    <p:spTree>
      <p:nvGrpSpPr>
        <p:cNvPr id="1" name=""/>
        <p:cNvGrpSpPr/>
        <p:nvPr/>
      </p:nvGrpSpPr>
      <p:grpSpPr>
        <a:xfrm>
          <a:off x="0" y="0"/>
          <a:ext cx="0" cy="0"/>
          <a:chOff x="0" y="0"/>
          <a:chExt cx="0" cy="0"/>
        </a:xfrm>
      </p:grpSpPr>
      <p:sp>
        <p:nvSpPr>
          <p:cNvPr id="2" name="Название 1"/>
          <p:cNvSpPr>
            <a:spLocks noGrp="1" noEditPoints="1"/>
          </p:cNvSpPr>
          <p:nvPr>
            <p:ph type="title" orient="vert"/>
          </p:nvPr>
        </p:nvSpPr>
        <p:spPr>
          <a:xfrm>
            <a:off x="8724900" y="365125"/>
            <a:ext cx="2628900" cy="5811838"/>
          </a:xfrm>
        </p:spPr>
        <p:txBody>
          <a:bodyPr vert="eaVert"/>
          <a:lstStyle/>
          <a:p>
            <a:r>
              <a:rPr lang="ru-RU" altLang="en-US"/>
              <a:t>Щелкните для изменения стиля основного заголовка</a:t>
            </a:r>
          </a:p>
        </p:txBody>
      </p:sp>
      <p:sp>
        <p:nvSpPr>
          <p:cNvPr id="3" name="Заполнитель текста по вертикали 2"/>
          <p:cNvSpPr>
            <a:spLocks noGrp="1" noEditPoints="1"/>
          </p:cNvSpPr>
          <p:nvPr>
            <p:ph type="body" orient="vert" idx="1"/>
          </p:nvPr>
        </p:nvSpPr>
        <p:spPr>
          <a:xfrm>
            <a:off x="838200" y="365125"/>
            <a:ext cx="7734300" cy="5811838"/>
          </a:xfrm>
        </p:spPr>
        <p:txBody>
          <a:bodyPr vert="eaVert"/>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10"/>
          </p:nvPr>
        </p:nvSpPr>
        <p:spPr/>
        <p:txBody>
          <a:bodyPr/>
          <a:lstStyle/>
          <a:p>
            <a:fld id="{F8035FE8-4175-41DC-8A54-9583C4995D85}" type="datetimeFigureOut">
              <a:rPr lang="en-US" smtClean="0"/>
              <a:pPr/>
              <a:t>8/21/2020</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1CFDB99A-76D3-4C3C-BA32-7C324AB422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ние и контент">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контента 2"/>
          <p:cNvSpPr>
            <a:spLocks noGrp="1" noEditPoints="1"/>
          </p:cNvSpPr>
          <p:nvPr>
            <p:ph idx="1"/>
          </p:nvPr>
        </p:nvSpPr>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10"/>
          </p:nvPr>
        </p:nvSpPr>
        <p:spPr/>
        <p:txBody>
          <a:bodyPr/>
          <a:lstStyle/>
          <a:p>
            <a:fld id="{56007547-11BA-49E2-83F6-D7B40320EB77}" type="datetimeFigureOut">
              <a:rPr lang="en-US" smtClean="0"/>
              <a:pPr/>
              <a:t>8/21/2020</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8CD90B5F-7BD4-488B-8D13-D2A53320B4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1850" y="1709738"/>
            <a:ext cx="10515600" cy="2852737"/>
          </a:xfrm>
        </p:spPr>
        <p:txBody>
          <a:bodyPr anchor="b"/>
          <a:lstStyle>
            <a:lvl1pPr>
              <a:defRPr sz="6000"/>
            </a:lvl1pPr>
          </a:lstStyle>
          <a:p>
            <a:r>
              <a:rPr lang="ru-RU" altLang="en-US"/>
              <a:t>Щелкните для изменения стиля основного заголовка</a:t>
            </a:r>
          </a:p>
        </p:txBody>
      </p:sp>
      <p:sp>
        <p:nvSpPr>
          <p:cNvPr id="3" name="Заполнитель текста 2"/>
          <p:cNvSpPr>
            <a:spLocks noGrp="1" noEditPoints="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ltLang="en-US"/>
              <a:t>Щелкните для изменения стиля основного текста</a:t>
            </a:r>
          </a:p>
        </p:txBody>
      </p:sp>
      <p:sp>
        <p:nvSpPr>
          <p:cNvPr id="4" name="Заполнитель даты 3"/>
          <p:cNvSpPr>
            <a:spLocks noGrp="1" noEditPoints="1"/>
          </p:cNvSpPr>
          <p:nvPr>
            <p:ph type="dt" sz="half" idx="10"/>
          </p:nvPr>
        </p:nvSpPr>
        <p:spPr/>
        <p:txBody>
          <a:bodyPr/>
          <a:lstStyle/>
          <a:p>
            <a:fld id="{290E50E4-A575-4D8C-9134-8600EB77CC73}" type="datetimeFigureOut">
              <a:rPr lang="en-US" smtClean="0"/>
              <a:pPr/>
              <a:t>8/21/2020</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7812F6A0-A181-4C73-88E9-21740C316B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контент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контента 2"/>
          <p:cNvSpPr>
            <a:spLocks noGrp="1" noEditPoints="1"/>
          </p:cNvSpPr>
          <p:nvPr>
            <p:ph sz="half" idx="1"/>
          </p:nvPr>
        </p:nvSpPr>
        <p:spPr>
          <a:xfrm>
            <a:off x="838200" y="1825625"/>
            <a:ext cx="5181600" cy="435133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контента 3"/>
          <p:cNvSpPr>
            <a:spLocks noGrp="1" noEditPoints="1"/>
          </p:cNvSpPr>
          <p:nvPr>
            <p:ph sz="half" idx="2"/>
          </p:nvPr>
        </p:nvSpPr>
        <p:spPr>
          <a:xfrm>
            <a:off x="6172200" y="1825625"/>
            <a:ext cx="5181600" cy="435133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5" name="Заполнитель даты 4"/>
          <p:cNvSpPr>
            <a:spLocks noGrp="1" noEditPoints="1"/>
          </p:cNvSpPr>
          <p:nvPr>
            <p:ph type="dt" sz="half" idx="10"/>
          </p:nvPr>
        </p:nvSpPr>
        <p:spPr/>
        <p:txBody>
          <a:bodyPr/>
          <a:lstStyle/>
          <a:p>
            <a:fld id="{6B7F64DD-80C4-46D5-8BF1-EA5AC6BAF693}" type="datetimeFigureOut">
              <a:rPr lang="en-US" smtClean="0"/>
              <a:pPr/>
              <a:t>8/21/2020</a:t>
            </a:fld>
            <a:endParaRPr lang="en-US"/>
          </a:p>
        </p:txBody>
      </p:sp>
      <p:sp>
        <p:nvSpPr>
          <p:cNvPr id="6" name="Заполнитель нижнего колонтитула 5"/>
          <p:cNvSpPr>
            <a:spLocks noGrp="1" noEditPoints="1"/>
          </p:cNvSpPr>
          <p:nvPr>
            <p:ph type="ftr" sz="quarter" idx="11"/>
          </p:nvPr>
        </p:nvSpPr>
        <p:spPr/>
        <p:txBody>
          <a:bodyPr/>
          <a:lstStyle/>
          <a:p>
            <a:endParaRPr lang="ru-RU" altLang="en-US"/>
          </a:p>
        </p:txBody>
      </p:sp>
      <p:sp>
        <p:nvSpPr>
          <p:cNvPr id="7" name="Заполнитель номера слайда 6"/>
          <p:cNvSpPr>
            <a:spLocks noGrp="1" noEditPoints="1"/>
          </p:cNvSpPr>
          <p:nvPr>
            <p:ph type="sldNum" sz="quarter" idx="12"/>
          </p:nvPr>
        </p:nvSpPr>
        <p:spPr/>
        <p:txBody>
          <a:bodyPr/>
          <a:lstStyle/>
          <a:p>
            <a:fld id="{C83B7A7A-A8A5-448C-8621-A62FA6B7AC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9788" y="365125"/>
            <a:ext cx="10515600" cy="1325563"/>
          </a:xfrm>
        </p:spPr>
        <p:txBody>
          <a:bodyPr/>
          <a:lstStyle/>
          <a:p>
            <a:r>
              <a:rPr lang="ru-RU" altLang="en-US"/>
              <a:t>Щелкните для изменения стиля основного заголовка</a:t>
            </a:r>
          </a:p>
        </p:txBody>
      </p:sp>
      <p:sp>
        <p:nvSpPr>
          <p:cNvPr id="3" name="Заполнитель текста 2"/>
          <p:cNvSpPr>
            <a:spLocks noGrp="1" noEditPoints="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en-US"/>
              <a:t>Щелкните для изменения стиля основного текста</a:t>
            </a:r>
          </a:p>
        </p:txBody>
      </p:sp>
      <p:sp>
        <p:nvSpPr>
          <p:cNvPr id="4" name="Заполнитель контента 3"/>
          <p:cNvSpPr>
            <a:spLocks noGrp="1" noEditPoints="1"/>
          </p:cNvSpPr>
          <p:nvPr>
            <p:ph sz="half" idx="2"/>
          </p:nvPr>
        </p:nvSpPr>
        <p:spPr>
          <a:xfrm>
            <a:off x="839788" y="2505075"/>
            <a:ext cx="5157787" cy="368458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5" name="Заполнитель текста 4"/>
          <p:cNvSpPr>
            <a:spLocks noGrp="1" noEditPoints="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en-US"/>
              <a:t>Щелкните для изменения стиля основного текста</a:t>
            </a:r>
          </a:p>
        </p:txBody>
      </p:sp>
      <p:sp>
        <p:nvSpPr>
          <p:cNvPr id="6" name="Заполнитель контента 5"/>
          <p:cNvSpPr>
            <a:spLocks noGrp="1" noEditPoints="1"/>
          </p:cNvSpPr>
          <p:nvPr>
            <p:ph sz="quarter" idx="4"/>
          </p:nvPr>
        </p:nvSpPr>
        <p:spPr>
          <a:xfrm>
            <a:off x="6172200" y="2505075"/>
            <a:ext cx="5183188" cy="368458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7" name="Заполнитель даты 6"/>
          <p:cNvSpPr>
            <a:spLocks noGrp="1" noEditPoints="1"/>
          </p:cNvSpPr>
          <p:nvPr>
            <p:ph type="dt" sz="half" idx="10"/>
          </p:nvPr>
        </p:nvSpPr>
        <p:spPr/>
        <p:txBody>
          <a:bodyPr/>
          <a:lstStyle/>
          <a:p>
            <a:fld id="{2DE8959F-8CA0-45D0-9BB6-A45A569247D0}" type="datetimeFigureOut">
              <a:rPr lang="en-US" smtClean="0"/>
              <a:pPr/>
              <a:t>8/21/2020</a:t>
            </a:fld>
            <a:endParaRPr lang="en-US"/>
          </a:p>
        </p:txBody>
      </p:sp>
      <p:sp>
        <p:nvSpPr>
          <p:cNvPr id="8" name="Заполнитель нижнего колонтитула 7"/>
          <p:cNvSpPr>
            <a:spLocks noGrp="1" noEditPoints="1"/>
          </p:cNvSpPr>
          <p:nvPr>
            <p:ph type="ftr" sz="quarter" idx="11"/>
          </p:nvPr>
        </p:nvSpPr>
        <p:spPr/>
        <p:txBody>
          <a:bodyPr/>
          <a:lstStyle/>
          <a:p>
            <a:endParaRPr lang="ru-RU" altLang="en-US"/>
          </a:p>
        </p:txBody>
      </p:sp>
      <p:sp>
        <p:nvSpPr>
          <p:cNvPr id="9" name="Заполнитель номера слайда 8"/>
          <p:cNvSpPr>
            <a:spLocks noGrp="1" noEditPoints="1"/>
          </p:cNvSpPr>
          <p:nvPr>
            <p:ph type="sldNum" sz="quarter" idx="12"/>
          </p:nvPr>
        </p:nvSpPr>
        <p:spPr/>
        <p:txBody>
          <a:bodyPr/>
          <a:lstStyle/>
          <a:p>
            <a:fld id="{39186CF6-DD91-4EF5-914E-DA7F0B8AB2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назва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даты 2"/>
          <p:cNvSpPr>
            <a:spLocks noGrp="1" noEditPoints="1"/>
          </p:cNvSpPr>
          <p:nvPr>
            <p:ph type="dt" sz="half" idx="10"/>
          </p:nvPr>
        </p:nvSpPr>
        <p:spPr/>
        <p:txBody>
          <a:bodyPr/>
          <a:lstStyle/>
          <a:p>
            <a:fld id="{E08D97E9-2A11-4BAB-B43C-D32CD218868A}" type="datetimeFigureOut">
              <a:rPr lang="en-US" smtClean="0"/>
              <a:pPr/>
              <a:t>8/21/2020</a:t>
            </a:fld>
            <a:endParaRPr lang="en-US"/>
          </a:p>
        </p:txBody>
      </p:sp>
      <p:sp>
        <p:nvSpPr>
          <p:cNvPr id="4" name="Заполнитель нижнего колонтитула 3"/>
          <p:cNvSpPr>
            <a:spLocks noGrp="1" noEditPoints="1"/>
          </p:cNvSpPr>
          <p:nvPr>
            <p:ph type="ftr" sz="quarter" idx="11"/>
          </p:nvPr>
        </p:nvSpPr>
        <p:spPr/>
        <p:txBody>
          <a:bodyPr/>
          <a:lstStyle/>
          <a:p>
            <a:endParaRPr lang="ru-RU" altLang="en-US"/>
          </a:p>
        </p:txBody>
      </p:sp>
      <p:sp>
        <p:nvSpPr>
          <p:cNvPr id="5" name="Заполнитель номера слайда 4"/>
          <p:cNvSpPr>
            <a:spLocks noGrp="1" noEditPoints="1"/>
          </p:cNvSpPr>
          <p:nvPr>
            <p:ph type="sldNum" sz="quarter" idx="12"/>
          </p:nvPr>
        </p:nvSpPr>
        <p:spPr/>
        <p:txBody>
          <a:bodyPr/>
          <a:lstStyle/>
          <a:p>
            <a:fld id="{DD200CE7-8E4A-4EDC-A55C-DC11FDE2F3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Заполнитель даты 1"/>
          <p:cNvSpPr>
            <a:spLocks noGrp="1" noEditPoints="1"/>
          </p:cNvSpPr>
          <p:nvPr>
            <p:ph type="dt" sz="half" idx="10"/>
          </p:nvPr>
        </p:nvSpPr>
        <p:spPr/>
        <p:txBody>
          <a:bodyPr/>
          <a:lstStyle/>
          <a:p>
            <a:fld id="{D4E8FC27-08C2-4BAA-9721-6000688F0C40}" type="datetimeFigureOut">
              <a:rPr lang="en-US" smtClean="0"/>
              <a:pPr/>
              <a:t>8/21/2020</a:t>
            </a:fld>
            <a:endParaRPr lang="en-US"/>
          </a:p>
        </p:txBody>
      </p:sp>
      <p:sp>
        <p:nvSpPr>
          <p:cNvPr id="3" name="Заполнитель нижнего колонтитула 2"/>
          <p:cNvSpPr>
            <a:spLocks noGrp="1" noEditPoints="1"/>
          </p:cNvSpPr>
          <p:nvPr>
            <p:ph type="ftr" sz="quarter" idx="11"/>
          </p:nvPr>
        </p:nvSpPr>
        <p:spPr/>
        <p:txBody>
          <a:bodyPr/>
          <a:lstStyle/>
          <a:p>
            <a:endParaRPr lang="ru-RU" altLang="en-US"/>
          </a:p>
        </p:txBody>
      </p:sp>
      <p:sp>
        <p:nvSpPr>
          <p:cNvPr id="4" name="Заполнитель номера слайда 3"/>
          <p:cNvSpPr>
            <a:spLocks noGrp="1" noEditPoints="1"/>
          </p:cNvSpPr>
          <p:nvPr>
            <p:ph type="sldNum" sz="quarter" idx="12"/>
          </p:nvPr>
        </p:nvSpPr>
        <p:spPr/>
        <p:txBody>
          <a:bodyPr/>
          <a:lstStyle/>
          <a:p>
            <a:fld id="{579FD3FC-F315-4125-937F-F22CB7E4AE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Контент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9788" y="457200"/>
            <a:ext cx="3932237" cy="1600200"/>
          </a:xfrm>
        </p:spPr>
        <p:txBody>
          <a:bodyPr anchor="b"/>
          <a:lstStyle>
            <a:lvl1pPr>
              <a:defRPr sz="3200"/>
            </a:lvl1pPr>
          </a:lstStyle>
          <a:p>
            <a:r>
              <a:rPr lang="ru-RU" altLang="en-US"/>
              <a:t>Щелкните для изменения стиля основного заголовка</a:t>
            </a:r>
          </a:p>
        </p:txBody>
      </p:sp>
      <p:sp>
        <p:nvSpPr>
          <p:cNvPr id="3" name="Заполнитель контента 2"/>
          <p:cNvSpPr>
            <a:spLocks noGrp="1" noEditPoints="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текста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ltLang="en-US"/>
              <a:t>Щелкните для изменения стиля основного текста</a:t>
            </a:r>
          </a:p>
        </p:txBody>
      </p:sp>
      <p:sp>
        <p:nvSpPr>
          <p:cNvPr id="5" name="Заполнитель даты 4"/>
          <p:cNvSpPr>
            <a:spLocks noGrp="1" noEditPoints="1"/>
          </p:cNvSpPr>
          <p:nvPr>
            <p:ph type="dt" sz="half" idx="10"/>
          </p:nvPr>
        </p:nvSpPr>
        <p:spPr/>
        <p:txBody>
          <a:bodyPr/>
          <a:lstStyle/>
          <a:p>
            <a:fld id="{ED81673B-027B-4B13-AA73-38B471D5AA4D}" type="datetimeFigureOut">
              <a:rPr lang="en-US" smtClean="0"/>
              <a:pPr/>
              <a:t>8/21/2020</a:t>
            </a:fld>
            <a:endParaRPr lang="en-US"/>
          </a:p>
        </p:txBody>
      </p:sp>
      <p:sp>
        <p:nvSpPr>
          <p:cNvPr id="6" name="Заполнитель нижнего колонтитула 5"/>
          <p:cNvSpPr>
            <a:spLocks noGrp="1" noEditPoints="1"/>
          </p:cNvSpPr>
          <p:nvPr>
            <p:ph type="ftr" sz="quarter" idx="11"/>
          </p:nvPr>
        </p:nvSpPr>
        <p:spPr/>
        <p:txBody>
          <a:bodyPr/>
          <a:lstStyle/>
          <a:p>
            <a:endParaRPr lang="ru-RU" altLang="en-US"/>
          </a:p>
        </p:txBody>
      </p:sp>
      <p:sp>
        <p:nvSpPr>
          <p:cNvPr id="7" name="Заполнитель номера слайда 6"/>
          <p:cNvSpPr>
            <a:spLocks noGrp="1" noEditPoints="1"/>
          </p:cNvSpPr>
          <p:nvPr>
            <p:ph type="sldNum" sz="quarter" idx="12"/>
          </p:nvPr>
        </p:nvSpPr>
        <p:spPr/>
        <p:txBody>
          <a:bodyPr/>
          <a:lstStyle/>
          <a:p>
            <a:fld id="{FF7AF132-2A50-42E4-86CD-194FD525D4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Изображение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9788" y="457200"/>
            <a:ext cx="3932237" cy="1600200"/>
          </a:xfrm>
        </p:spPr>
        <p:txBody>
          <a:bodyPr anchor="b"/>
          <a:lstStyle>
            <a:lvl1pPr>
              <a:defRPr sz="3200"/>
            </a:lvl1pPr>
          </a:lstStyle>
          <a:p>
            <a:r>
              <a:rPr lang="ru-RU" altLang="en-US"/>
              <a:t>Щелкните для изменения стиля основного заголовка</a:t>
            </a:r>
          </a:p>
        </p:txBody>
      </p:sp>
      <p:sp>
        <p:nvSpPr>
          <p:cNvPr id="3" name="Заполнитель изображения 2"/>
          <p:cNvSpPr>
            <a:spLocks noGrp="1" noEditPoints="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altLang="en-US"/>
              <a:t>Щелкните значок, чтобы добавить рисунок</a:t>
            </a:r>
          </a:p>
        </p:txBody>
      </p:sp>
      <p:sp>
        <p:nvSpPr>
          <p:cNvPr id="4" name="Заполнитель текста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ltLang="en-US"/>
              <a:t>Щелкните для изменения стиля основного текста</a:t>
            </a:r>
          </a:p>
        </p:txBody>
      </p:sp>
      <p:sp>
        <p:nvSpPr>
          <p:cNvPr id="5" name="Заполнитель даты 4"/>
          <p:cNvSpPr>
            <a:spLocks noGrp="1" noEditPoints="1"/>
          </p:cNvSpPr>
          <p:nvPr>
            <p:ph type="dt" sz="half" idx="10"/>
          </p:nvPr>
        </p:nvSpPr>
        <p:spPr/>
        <p:txBody>
          <a:bodyPr/>
          <a:lstStyle/>
          <a:p>
            <a:fld id="{C7B56276-8C3E-4890-A6F1-79A4E8F2C085}" type="datetimeFigureOut">
              <a:rPr lang="en-US" smtClean="0"/>
              <a:pPr/>
              <a:t>8/21/2020</a:t>
            </a:fld>
            <a:endParaRPr lang="en-US"/>
          </a:p>
        </p:txBody>
      </p:sp>
      <p:sp>
        <p:nvSpPr>
          <p:cNvPr id="6" name="Заполнитель нижнего колонтитула 5"/>
          <p:cNvSpPr>
            <a:spLocks noGrp="1" noEditPoints="1"/>
          </p:cNvSpPr>
          <p:nvPr>
            <p:ph type="ftr" sz="quarter" idx="11"/>
          </p:nvPr>
        </p:nvSpPr>
        <p:spPr/>
        <p:txBody>
          <a:bodyPr/>
          <a:lstStyle/>
          <a:p>
            <a:endParaRPr lang="ru-RU" altLang="en-US"/>
          </a:p>
        </p:txBody>
      </p:sp>
      <p:sp>
        <p:nvSpPr>
          <p:cNvPr id="7" name="Заполнитель номера слайда 6"/>
          <p:cNvSpPr>
            <a:spLocks noGrp="1" noEditPoints="1"/>
          </p:cNvSpPr>
          <p:nvPr>
            <p:ph type="sldNum" sz="quarter" idx="12"/>
          </p:nvPr>
        </p:nvSpPr>
        <p:spPr/>
        <p:txBody>
          <a:bodyPr/>
          <a:lstStyle/>
          <a:p>
            <a:fld id="{04CA1E1D-0631-4BE2-9433-E57A4E802A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названия 1"/>
          <p:cNvSpPr>
            <a:spLocks noGrp="1" noEditPoints="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ltLang="en-US"/>
              <a:t>Щелкните для изменения стиля основного заголовка</a:t>
            </a:r>
          </a:p>
        </p:txBody>
      </p:sp>
      <p:sp>
        <p:nvSpPr>
          <p:cNvPr id="3" name="Заполнитель текста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6F768-49E3-4295-8427-2CC3E2156E25}" type="datetimeFigureOut">
              <a:rPr lang="en-US" smtClean="0"/>
              <a:pPr/>
              <a:t>8/21/2020</a:t>
            </a:fld>
            <a:endParaRPr lang="en-US"/>
          </a:p>
        </p:txBody>
      </p:sp>
      <p:sp>
        <p:nvSpPr>
          <p:cNvPr id="5" name="Заполнитель нижнего колонтитула 4"/>
          <p:cNvSpPr>
            <a:spLocks noGrp="1" noEditPoints="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ltLang="en-US"/>
          </a:p>
        </p:txBody>
      </p:sp>
      <p:sp>
        <p:nvSpPr>
          <p:cNvPr id="6" name="Заполнитель номера слайда 5"/>
          <p:cNvSpPr>
            <a:spLocks noGrp="1" noEditPoints="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C61EE-A8B1-4099-BA99-ACF7C97C18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k.wikipedia.org/wiki/%D0%9A%D0%BE%D1%80%D0%B4%D1%83%D1%80%D0%B0" TargetMode="External"/><Relationship Id="rId2" Type="http://schemas.openxmlformats.org/officeDocument/2006/relationships/hyperlink" Target="https://uk.wikipedia.org/wiki/%D0%9D%D0%B5%D0%B9%D0%BB%D0%BE%D0%BD"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noEditPoints="1"/>
          </p:cNvSpPr>
          <p:nvPr>
            <p:ph type="subTitle" idx="1"/>
          </p:nvPr>
        </p:nvSpPr>
        <p:spPr>
          <a:xfrm>
            <a:off x="1491029" y="2019423"/>
            <a:ext cx="10232048" cy="4375882"/>
          </a:xfrm>
        </p:spPr>
        <p:txBody>
          <a:bodyPr/>
          <a:lstStyle/>
          <a:p>
            <a:endParaRPr lang="uk-UA" altLang="en-US" dirty="0"/>
          </a:p>
          <a:p>
            <a:r>
              <a:rPr lang="uk-UA" altLang="en-US" sz="6000" b="1" dirty="0" err="1">
                <a:solidFill>
                  <a:srgbClr val="FF0000"/>
                </a:solidFill>
                <a:latin typeface="Comic Sans MS" pitchFamily="66" charset="0"/>
                <a:ea typeface="Comic Sans MS" pitchFamily="66" charset="0"/>
                <a:cs typeface="Comic Sans MS" pitchFamily="66" charset="0"/>
              </a:rPr>
              <a:t>судномодельний</a:t>
            </a:r>
            <a:r>
              <a:rPr lang="uk-UA" altLang="en-US" sz="6000" b="1" dirty="0">
                <a:solidFill>
                  <a:srgbClr val="FF0000"/>
                </a:solidFill>
                <a:latin typeface="Comic Sans MS" pitchFamily="66" charset="0"/>
                <a:ea typeface="Comic Sans MS" pitchFamily="66" charset="0"/>
                <a:cs typeface="Comic Sans MS" pitchFamily="66" charset="0"/>
              </a:rPr>
              <a:t> гурток</a:t>
            </a:r>
          </a:p>
          <a:p>
            <a:r>
              <a:rPr lang="uk-UA" altLang="en-US" sz="6000" b="1" dirty="0">
                <a:solidFill>
                  <a:srgbClr val="00B050"/>
                </a:solidFill>
                <a:latin typeface="Comic Sans MS" pitchFamily="66" charset="0"/>
                <a:ea typeface="Comic Sans MS" pitchFamily="66" charset="0"/>
                <a:cs typeface="Comic Sans MS" pitchFamily="66" charset="0"/>
              </a:rPr>
              <a:t>НВК</a:t>
            </a:r>
            <a:r>
              <a:rPr lang="uk-UA" altLang="en-US" sz="6000" b="1" dirty="0">
                <a:solidFill>
                  <a:srgbClr val="FF0000"/>
                </a:solidFill>
                <a:latin typeface="Comic Sans MS" pitchFamily="66" charset="0"/>
                <a:ea typeface="Comic Sans MS" pitchFamily="66" charset="0"/>
                <a:cs typeface="Comic Sans MS" pitchFamily="66" charset="0"/>
              </a:rPr>
              <a:t> </a:t>
            </a:r>
          </a:p>
          <a:p>
            <a:r>
              <a:rPr lang="uk-UA" altLang="en-US" sz="4000" b="1" dirty="0">
                <a:solidFill>
                  <a:srgbClr val="FF0000"/>
                </a:solidFill>
                <a:latin typeface="Comic Sans MS" pitchFamily="66" charset="0"/>
                <a:ea typeface="Comic Sans MS" pitchFamily="66" charset="0"/>
                <a:cs typeface="Comic Sans MS" pitchFamily="66" charset="0"/>
              </a:rPr>
              <a:t>презентує</a:t>
            </a:r>
          </a:p>
          <a:p>
            <a:r>
              <a:rPr lang="uk-UA" altLang="en-US" sz="4000" b="1" dirty="0">
                <a:solidFill>
                  <a:srgbClr val="FF0000"/>
                </a:solidFill>
                <a:latin typeface="Comic Sans MS" pitchFamily="66" charset="0"/>
                <a:ea typeface="Comic Sans MS" pitchFamily="66" charset="0"/>
                <a:cs typeface="Comic Sans MS" pitchFamily="66" charset="0"/>
              </a:rPr>
              <a:t>заняття основного рівня</a:t>
            </a:r>
            <a:r>
              <a:rPr lang="uk-UA" altLang="en-US" sz="6000" b="1" dirty="0">
                <a:solidFill>
                  <a:srgbClr val="FF0000"/>
                </a:solidFill>
                <a:latin typeface="Comic Sans MS" pitchFamily="66" charset="0"/>
                <a:ea typeface="Comic Sans MS" pitchFamily="66" charset="0"/>
                <a:cs typeface="Comic Sans MS" pitchFamily="66" charset="0"/>
              </a:rPr>
              <a:t> </a:t>
            </a:r>
            <a:endParaRPr lang="ru-RU" altLang="en-US" sz="6000" dirty="0"/>
          </a:p>
        </p:txBody>
      </p:sp>
      <p:pic>
        <p:nvPicPr>
          <p:cNvPr id="4" name="Рисунок 3"/>
          <p:cNvPicPr>
            <a:picLocks noChangeAspect="1"/>
          </p:cNvPicPr>
          <p:nvPr/>
        </p:nvPicPr>
        <p:blipFill>
          <a:blip r:embed="rId3" cstate="print"/>
          <a:srcRect/>
          <a:stretch>
            <a:fillRect/>
          </a:stretch>
        </p:blipFill>
        <p:spPr>
          <a:xfrm>
            <a:off x="3857136" y="0"/>
            <a:ext cx="4279900" cy="2222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838200" y="641445"/>
            <a:ext cx="10515600" cy="5535518"/>
          </a:xfrm>
        </p:spPr>
        <p:txBody>
          <a:bodyPr>
            <a:normAutofit/>
          </a:bodyPr>
          <a:lstStyle/>
          <a:p>
            <a:pPr algn="just">
              <a:buNone/>
            </a:pPr>
            <a:r>
              <a:rPr lang="uk-UA" dirty="0" smtClean="0"/>
              <a:t>       </a:t>
            </a:r>
            <a:r>
              <a:rPr lang="uk-UA" dirty="0" smtClean="0">
                <a:solidFill>
                  <a:srgbClr val="FF0000"/>
                </a:solidFill>
              </a:rPr>
              <a:t>Рятувальна </a:t>
            </a:r>
            <a:r>
              <a:rPr lang="uk-UA" dirty="0" smtClean="0">
                <a:solidFill>
                  <a:srgbClr val="FF0000"/>
                </a:solidFill>
              </a:rPr>
              <a:t>шлюпка </a:t>
            </a:r>
            <a:r>
              <a:rPr lang="uk-UA" dirty="0" smtClean="0"/>
              <a:t>– основний активний </a:t>
            </a:r>
            <a:r>
              <a:rPr lang="uk-UA" dirty="0" smtClean="0"/>
              <a:t>колективний</a:t>
            </a:r>
          </a:p>
          <a:p>
            <a:pPr algn="just">
              <a:buNone/>
            </a:pPr>
            <a:r>
              <a:rPr lang="uk-UA" dirty="0" smtClean="0"/>
              <a:t>рятувальний </a:t>
            </a:r>
            <a:r>
              <a:rPr lang="uk-UA" dirty="0" smtClean="0"/>
              <a:t>засіб, призначений для спасіння екіпажа та пасажирів</a:t>
            </a:r>
            <a:r>
              <a:rPr lang="uk-UA" dirty="0" smtClean="0"/>
              <a:t>.</a:t>
            </a:r>
          </a:p>
          <a:p>
            <a:pPr algn="just">
              <a:buNone/>
            </a:pPr>
            <a:r>
              <a:rPr lang="uk-UA" dirty="0" smtClean="0"/>
              <a:t>     В </a:t>
            </a:r>
            <a:r>
              <a:rPr lang="uk-UA" dirty="0" smtClean="0"/>
              <a:t>кожній рятувальній шлюпці та рятувальному плоті повинні бути </a:t>
            </a:r>
            <a:endParaRPr lang="uk-UA" dirty="0" smtClean="0"/>
          </a:p>
          <a:p>
            <a:pPr algn="just">
              <a:buNone/>
            </a:pPr>
            <a:r>
              <a:rPr lang="uk-UA" dirty="0" smtClean="0"/>
              <a:t>індивідуальні </a:t>
            </a:r>
            <a:r>
              <a:rPr lang="uk-UA" dirty="0" smtClean="0"/>
              <a:t>теплозахисні засоби в кількості 10% людей, допущений до розподілу, але не менше двох.</a:t>
            </a:r>
            <a:endParaRPr lang="ru-RU" dirty="0"/>
          </a:p>
        </p:txBody>
      </p:sp>
      <p:pic>
        <p:nvPicPr>
          <p:cNvPr id="6" name="Содержимое 3" descr="Lifeboat-drill.JPG"/>
          <p:cNvPicPr>
            <a:picLocks noChangeAspect="1"/>
          </p:cNvPicPr>
          <p:nvPr/>
        </p:nvPicPr>
        <p:blipFill>
          <a:blip r:embed="rId2" cstate="print"/>
          <a:stretch>
            <a:fillRect/>
          </a:stretch>
        </p:blipFill>
        <p:spPr>
          <a:xfrm>
            <a:off x="4252035" y="3368948"/>
            <a:ext cx="4578066" cy="29363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436728"/>
            <a:ext cx="10515600" cy="5740235"/>
          </a:xfrm>
        </p:spPr>
        <p:txBody>
          <a:bodyPr>
            <a:normAutofit/>
          </a:bodyPr>
          <a:lstStyle/>
          <a:p>
            <a:pPr algn="just">
              <a:buNone/>
            </a:pPr>
            <a:r>
              <a:rPr lang="uk-UA" dirty="0" smtClean="0"/>
              <a:t>       На нових побудованих судах, як правило, рятувальні шлюпки повинні бути </a:t>
            </a:r>
            <a:r>
              <a:rPr lang="uk-UA" dirty="0" err="1" smtClean="0"/>
              <a:t>самовідновлюючого</a:t>
            </a:r>
            <a:r>
              <a:rPr lang="uk-UA" dirty="0" smtClean="0"/>
              <a:t> виду, повністю закритими та моторними. Їх двигуни повинні передбачати механічний та ручний запуск, працювати чи автоматично відключатися (а потім легко запускатися) в перевернутому стані. Швидкість шлюпки у тихій воді з повним комплектом людей та оснащення повинно бути не менше 6 вузлів. </a:t>
            </a:r>
            <a:endParaRPr lang="ru-RU" dirty="0"/>
          </a:p>
        </p:txBody>
      </p:sp>
      <p:pic>
        <p:nvPicPr>
          <p:cNvPr id="4" name="Содержимое 5" descr="4785.jpeg"/>
          <p:cNvPicPr>
            <a:picLocks noChangeAspect="1"/>
          </p:cNvPicPr>
          <p:nvPr/>
        </p:nvPicPr>
        <p:blipFill>
          <a:blip r:embed="rId2" cstate="print"/>
          <a:stretch>
            <a:fillRect/>
          </a:stretch>
        </p:blipFill>
        <p:spPr>
          <a:xfrm>
            <a:off x="5135537" y="3090944"/>
            <a:ext cx="4458838" cy="31880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764275"/>
            <a:ext cx="10515600" cy="5412688"/>
          </a:xfrm>
        </p:spPr>
        <p:txBody>
          <a:bodyPr/>
          <a:lstStyle/>
          <a:p>
            <a:pPr algn="just">
              <a:buNone/>
            </a:pPr>
            <a:r>
              <a:rPr lang="uk-UA" dirty="0" smtClean="0"/>
              <a:t>      В суднах, що вже експлуатуються, допускається застосування відкритих та напівзакритих рятувальних шлюпок.</a:t>
            </a:r>
          </a:p>
          <a:p>
            <a:pPr algn="just">
              <a:buNone/>
            </a:pPr>
            <a:r>
              <a:rPr lang="uk-UA" dirty="0" smtClean="0"/>
              <a:t>      </a:t>
            </a:r>
            <a:endParaRPr lang="ru-RU" dirty="0"/>
          </a:p>
        </p:txBody>
      </p:sp>
      <p:pic>
        <p:nvPicPr>
          <p:cNvPr id="4" name="Содержимое 3" descr="ris-67.jpg"/>
          <p:cNvPicPr>
            <a:picLocks noChangeAspect="1"/>
          </p:cNvPicPr>
          <p:nvPr/>
        </p:nvPicPr>
        <p:blipFill>
          <a:blip r:embed="rId2" cstate="print"/>
          <a:srcRect r="361" b="6774"/>
          <a:stretch>
            <a:fillRect/>
          </a:stretch>
        </p:blipFill>
        <p:spPr>
          <a:xfrm>
            <a:off x="6437864" y="2047163"/>
            <a:ext cx="4999958" cy="3330054"/>
          </a:xfrm>
          <a:prstGeom prst="rect">
            <a:avLst/>
          </a:prstGeom>
        </p:spPr>
      </p:pic>
      <p:pic>
        <p:nvPicPr>
          <p:cNvPr id="5" name="Содержимое 4" descr="unnamed.jpg"/>
          <p:cNvPicPr>
            <a:picLocks noChangeAspect="1"/>
          </p:cNvPicPr>
          <p:nvPr/>
        </p:nvPicPr>
        <p:blipFill>
          <a:blip r:embed="rId3" cstate="print"/>
          <a:stretch>
            <a:fillRect/>
          </a:stretch>
        </p:blipFill>
        <p:spPr>
          <a:xfrm>
            <a:off x="914399" y="2005308"/>
            <a:ext cx="5138147" cy="33719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838200" y="641445"/>
            <a:ext cx="10515600" cy="5535518"/>
          </a:xfrm>
        </p:spPr>
        <p:txBody>
          <a:bodyPr>
            <a:normAutofit/>
          </a:bodyPr>
          <a:lstStyle/>
          <a:p>
            <a:pPr algn="just">
              <a:buNone/>
            </a:pPr>
            <a:r>
              <a:rPr lang="uk-UA" dirty="0" smtClean="0"/>
              <a:t>        Рятувальні шлюпки вантажного судна повинні забезпечувати </a:t>
            </a:r>
          </a:p>
          <a:p>
            <a:pPr algn="just">
              <a:buNone/>
            </a:pPr>
            <a:r>
              <a:rPr lang="uk-UA" dirty="0" smtClean="0"/>
              <a:t>посадку повного числа людей не більше ніж за 3 хвилини з </a:t>
            </a:r>
          </a:p>
          <a:p>
            <a:pPr algn="just">
              <a:buNone/>
            </a:pPr>
            <a:r>
              <a:rPr lang="uk-UA" dirty="0" smtClean="0"/>
              <a:t>моменту подачі команди на посадку, а також швидку висадку людей із шлюпки.</a:t>
            </a:r>
          </a:p>
          <a:p>
            <a:pPr algn="just">
              <a:buNone/>
            </a:pPr>
            <a:r>
              <a:rPr lang="uk-UA" dirty="0" smtClean="0"/>
              <a:t>      Рятувальні шлюпки для нафтоналивних суден виготовляються</a:t>
            </a:r>
          </a:p>
          <a:p>
            <a:pPr algn="just">
              <a:buNone/>
            </a:pPr>
            <a:r>
              <a:rPr lang="uk-UA" dirty="0" smtClean="0"/>
              <a:t>вогнезахисними. При працюючій системі палива вони витримують </a:t>
            </a:r>
          </a:p>
          <a:p>
            <a:pPr algn="just">
              <a:buNone/>
            </a:pPr>
            <a:r>
              <a:rPr lang="uk-UA" dirty="0" smtClean="0"/>
              <a:t>дію вогню безперервно горючої нафти не менше 8 хвилин при </a:t>
            </a:r>
          </a:p>
          <a:p>
            <a:pPr algn="just">
              <a:buNone/>
            </a:pPr>
            <a:r>
              <a:rPr lang="uk-UA" dirty="0" smtClean="0"/>
              <a:t>проходженні шлюпкою зони вогню на воді. Ці шлюпки оснащені</a:t>
            </a:r>
          </a:p>
          <a:p>
            <a:pPr algn="just">
              <a:buNone/>
            </a:pPr>
            <a:r>
              <a:rPr lang="uk-UA" dirty="0" smtClean="0"/>
              <a:t>системою стислого повітря, забезпечуючи безпеку людей та </a:t>
            </a:r>
          </a:p>
          <a:p>
            <a:pPr algn="just">
              <a:buNone/>
            </a:pPr>
            <a:r>
              <a:rPr lang="uk-UA" dirty="0" smtClean="0"/>
              <a:t>безперервну роботу двигуна не менше 10 хвилин.</a:t>
            </a:r>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709684"/>
            <a:ext cx="10515600" cy="5467279"/>
          </a:xfrm>
        </p:spPr>
        <p:txBody>
          <a:bodyPr>
            <a:normAutofit lnSpcReduction="10000"/>
          </a:bodyPr>
          <a:lstStyle/>
          <a:p>
            <a:pPr>
              <a:buNone/>
            </a:pPr>
            <a:r>
              <a:rPr lang="uk-UA" dirty="0" smtClean="0"/>
              <a:t>      </a:t>
            </a:r>
          </a:p>
          <a:p>
            <a:pPr>
              <a:buNone/>
            </a:pPr>
            <a:endParaRPr lang="uk-UA" dirty="0" smtClean="0"/>
          </a:p>
          <a:p>
            <a:pPr>
              <a:buNone/>
            </a:pPr>
            <a:endParaRPr lang="uk-UA" dirty="0" smtClean="0"/>
          </a:p>
          <a:p>
            <a:pPr>
              <a:buNone/>
            </a:pPr>
            <a:endParaRPr lang="uk-UA" dirty="0" smtClean="0"/>
          </a:p>
          <a:p>
            <a:pPr>
              <a:buNone/>
            </a:pPr>
            <a:endParaRPr lang="uk-UA" dirty="0" smtClean="0"/>
          </a:p>
          <a:p>
            <a:pPr>
              <a:buNone/>
            </a:pPr>
            <a:endParaRPr lang="uk-UA" dirty="0" smtClean="0"/>
          </a:p>
          <a:p>
            <a:pPr algn="just">
              <a:buNone/>
            </a:pPr>
            <a:r>
              <a:rPr lang="uk-UA" dirty="0" smtClean="0"/>
              <a:t>       Рятувальні шлюпки фарбують зовні в помаранчевий колір. В носовій частині з обох бортів шлюпки роблять назву латинськими буквами з назвою судна, порту приписки, розмірів шлюпки та кількістю людей. По периметру шлюпки під привальним брусом і на палубі наклеюються смуги із </a:t>
            </a:r>
            <a:r>
              <a:rPr lang="uk-UA" dirty="0" err="1" smtClean="0"/>
              <a:t>світловідбиваючого</a:t>
            </a:r>
            <a:r>
              <a:rPr lang="uk-UA" dirty="0" smtClean="0"/>
              <a:t>  матеріалу. В носовій та кормовій частині шлюпки на верхній частині наклеюються хрести із </a:t>
            </a:r>
            <a:r>
              <a:rPr lang="uk-UA" dirty="0" err="1" smtClean="0"/>
              <a:t>світловідбиваючого</a:t>
            </a:r>
            <a:r>
              <a:rPr lang="uk-UA" dirty="0" smtClean="0"/>
              <a:t> матеріалу.</a:t>
            </a:r>
            <a:endParaRPr lang="ru-RU" dirty="0"/>
          </a:p>
        </p:txBody>
      </p:sp>
      <p:pic>
        <p:nvPicPr>
          <p:cNvPr id="4" name="Содержимое 3" descr="ris-69.jpg"/>
          <p:cNvPicPr>
            <a:picLocks noChangeAspect="1"/>
          </p:cNvPicPr>
          <p:nvPr/>
        </p:nvPicPr>
        <p:blipFill>
          <a:blip r:embed="rId2" cstate="print"/>
          <a:srcRect r="-621" b="8029"/>
          <a:stretch>
            <a:fillRect/>
          </a:stretch>
        </p:blipFill>
        <p:spPr>
          <a:xfrm>
            <a:off x="3862317" y="527492"/>
            <a:ext cx="5268035" cy="26894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838200" y="682388"/>
            <a:ext cx="10515600" cy="5494575"/>
          </a:xfrm>
        </p:spPr>
        <p:txBody>
          <a:bodyPr>
            <a:normAutofit/>
          </a:bodyPr>
          <a:lstStyle/>
          <a:p>
            <a:pPr algn="just">
              <a:buNone/>
            </a:pPr>
            <a:r>
              <a:rPr lang="uk-UA" dirty="0" smtClean="0"/>
              <a:t>        Рятувальні шлюпки комплектуються засобами, що забезпечують експлуатацію шлюпок (плавучі весла, відпорні крюки, відра та черпак, сокири, шлюпочний ліхтар, нактоуз з компасом, плавучий якір, осушувальний насос, інструменти та запчастини, переносний вогнегасник), засоби сигналізації та привертання уваги (радіолокаційний відбивач, 4 парашутні ракети червоного кольору, 6 </a:t>
            </a:r>
            <a:r>
              <a:rPr lang="uk-UA" dirty="0" err="1" smtClean="0"/>
              <a:t>фальшфейерів</a:t>
            </a:r>
            <a:r>
              <a:rPr lang="uk-UA" dirty="0" smtClean="0"/>
              <a:t>  з вогнем червоного кольору, 2 плавучі димові шашки, електричний водонепроникний ліхтар, сигнальне дзеркало, сигнальний свисток), медикаментами (аптечка першої необхідності, пігулки від морської хвороби, гігієнічні пакети), питної води (3 л. на людину) та харчовим раціоном (2500 ккал на 1 особу).</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614149"/>
            <a:ext cx="10515600" cy="5562814"/>
          </a:xfrm>
        </p:spPr>
        <p:txBody>
          <a:bodyPr>
            <a:normAutofit lnSpcReduction="10000"/>
          </a:bodyPr>
          <a:lstStyle/>
          <a:p>
            <a:pPr algn="just">
              <a:buNone/>
            </a:pPr>
            <a:r>
              <a:rPr lang="uk-UA" dirty="0" smtClean="0"/>
              <a:t>         </a:t>
            </a:r>
            <a:r>
              <a:rPr lang="uk-UA" dirty="0" smtClean="0">
                <a:solidFill>
                  <a:srgbClr val="FF0000"/>
                </a:solidFill>
              </a:rPr>
              <a:t>Надувний рятувальний пліт </a:t>
            </a:r>
            <a:r>
              <a:rPr lang="uk-UA" dirty="0" smtClean="0"/>
              <a:t>в даний час являється  другим основним рятувальним засобом після рятувальної шлюпки, а на малих судах – і основною формою рятувального устаткування. Виготовляються плоти різних розмірів місткістю від 6 до 25 чоловік із багатошарової </a:t>
            </a:r>
            <a:r>
              <a:rPr lang="uk-UA" dirty="0" err="1" smtClean="0"/>
              <a:t>проризинової</a:t>
            </a:r>
            <a:r>
              <a:rPr lang="uk-UA" dirty="0" smtClean="0"/>
              <a:t> тканини </a:t>
            </a:r>
            <a:r>
              <a:rPr lang="uk-UA" dirty="0" err="1" smtClean="0"/>
              <a:t>помаранчового</a:t>
            </a:r>
            <a:r>
              <a:rPr lang="uk-UA" dirty="0" smtClean="0"/>
              <a:t> кольору; вони мають дві камери плавучості, дві надувні дуги і надувну банку посередині, які надуваються через спеціальні клапани від балона з вуглекислим газом. Подвійне днище, яке надувається ручним </a:t>
            </a:r>
            <a:r>
              <a:rPr lang="uk-UA" dirty="0" err="1" smtClean="0"/>
              <a:t>мехом</a:t>
            </a:r>
            <a:r>
              <a:rPr lang="uk-UA" dirty="0" smtClean="0"/>
              <a:t>, забезпечує теплоізоляцію від води. Плоти мають тент, який захищає людей від дії навколишнього середовища. Зовні плоту на камерах плавучості закріплений рятувальний леєр, призначений для підтримання </a:t>
            </a:r>
            <a:r>
              <a:rPr lang="uk-UA" dirty="0" err="1" smtClean="0"/>
              <a:t>рятуючих</a:t>
            </a:r>
            <a:r>
              <a:rPr lang="uk-UA" dirty="0" smtClean="0"/>
              <a:t> на воді. Якщо пліт розкрився в перевернутому стані, то за допомогою двох ручок на дні, він може бути перевернутий в нормальне положення. На дні плоту є кармани, котрі після заповнення їх водою збільшують стійкість плоту.</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ife_raft.jpg"/>
          <p:cNvPicPr>
            <a:picLocks noGrp="1" noChangeAspect="1"/>
          </p:cNvPicPr>
          <p:nvPr>
            <p:ph idx="1"/>
          </p:nvPr>
        </p:nvPicPr>
        <p:blipFill>
          <a:blip r:embed="rId2" cstate="print"/>
          <a:stretch>
            <a:fillRect/>
          </a:stretch>
        </p:blipFill>
        <p:spPr>
          <a:xfrm>
            <a:off x="786757" y="444864"/>
            <a:ext cx="5844021" cy="3881476"/>
          </a:xfrm>
        </p:spPr>
      </p:pic>
      <p:pic>
        <p:nvPicPr>
          <p:cNvPr id="5" name="Содержимое 3" descr="unnamed.jpg"/>
          <p:cNvPicPr>
            <a:picLocks noChangeAspect="1"/>
          </p:cNvPicPr>
          <p:nvPr/>
        </p:nvPicPr>
        <p:blipFill>
          <a:blip r:embed="rId3" cstate="print"/>
          <a:stretch>
            <a:fillRect/>
          </a:stretch>
        </p:blipFill>
        <p:spPr>
          <a:xfrm>
            <a:off x="6728346" y="4721143"/>
            <a:ext cx="4876800" cy="1781175"/>
          </a:xfrm>
          <a:prstGeom prst="rect">
            <a:avLst/>
          </a:prstGeom>
        </p:spPr>
      </p:pic>
      <p:pic>
        <p:nvPicPr>
          <p:cNvPr id="6" name="Содержимое 5" descr="image437.jpg"/>
          <p:cNvPicPr>
            <a:picLocks noChangeAspect="1"/>
          </p:cNvPicPr>
          <p:nvPr/>
        </p:nvPicPr>
        <p:blipFill>
          <a:blip r:embed="rId4" cstate="print"/>
          <a:stretch>
            <a:fillRect/>
          </a:stretch>
        </p:blipFill>
        <p:spPr>
          <a:xfrm>
            <a:off x="6906666" y="597326"/>
            <a:ext cx="4809756" cy="3537945"/>
          </a:xfrm>
          <a:prstGeom prst="rect">
            <a:avLst/>
          </a:prstGeom>
        </p:spPr>
      </p:pic>
      <p:pic>
        <p:nvPicPr>
          <p:cNvPr id="7" name="Содержимое 7" descr="3059927719.jpg"/>
          <p:cNvPicPr>
            <a:picLocks noChangeAspect="1"/>
          </p:cNvPicPr>
          <p:nvPr/>
        </p:nvPicPr>
        <p:blipFill>
          <a:blip r:embed="rId5" cstate="print"/>
          <a:stretch>
            <a:fillRect/>
          </a:stretch>
        </p:blipFill>
        <p:spPr>
          <a:xfrm>
            <a:off x="1088423" y="4602434"/>
            <a:ext cx="4916593" cy="19020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8200" y="365125"/>
            <a:ext cx="10515600" cy="1061794"/>
          </a:xfrm>
          <a:prstGeom prst="rect">
            <a:avLst/>
          </a:prstGeom>
        </p:spPr>
        <p:txBody>
          <a:bodyPr/>
          <a:lstStyle/>
          <a:p>
            <a:pPr algn="ctr"/>
            <a:r>
              <a:rPr lang="uk-UA" b="1">
                <a:solidFill>
                  <a:srgbClr val="FF0000"/>
                </a:solidFill>
              </a:rPr>
              <a:t>Дякую за увагу!</a:t>
            </a:r>
            <a:endParaRPr b="1">
              <a:solidFill>
                <a:srgbClr val="FF0000"/>
              </a:solidFill>
            </a:endParaRPr>
          </a:p>
        </p:txBody>
      </p:sp>
      <p:pic>
        <p:nvPicPr>
          <p:cNvPr id="6" name="Содержимое 5" descr="istockphoto-504886870-170667a.jpg"/>
          <p:cNvPicPr>
            <a:picLocks noGrp="1" noChangeAspect="1"/>
          </p:cNvPicPr>
          <p:nvPr>
            <p:ph idx="1"/>
          </p:nvPr>
        </p:nvPicPr>
        <p:blipFill>
          <a:blip r:embed="rId3" cstate="print"/>
          <a:stretch>
            <a:fillRect/>
          </a:stretch>
        </p:blipFill>
        <p:spPr>
          <a:xfrm>
            <a:off x="2852383" y="1610435"/>
            <a:ext cx="6833430" cy="455114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30385" cy="740343"/>
          </a:xfrm>
        </p:spPr>
        <p:txBody>
          <a:bodyPr/>
          <a:lstStyle/>
          <a:p>
            <a:pPr algn="ctr"/>
            <a:r>
              <a:rPr lang="uk-UA" dirty="0" smtClean="0">
                <a:solidFill>
                  <a:srgbClr val="FF0000"/>
                </a:solidFill>
              </a:rPr>
              <a:t>Суднові рятувальні засоби</a:t>
            </a:r>
            <a:endParaRPr lang="ru-RU" dirty="0">
              <a:solidFill>
                <a:srgbClr val="FF0000"/>
              </a:solidFill>
            </a:endParaRPr>
          </a:p>
        </p:txBody>
      </p:sp>
      <p:sp>
        <p:nvSpPr>
          <p:cNvPr id="3" name="Содержимое 2"/>
          <p:cNvSpPr>
            <a:spLocks noGrp="1"/>
          </p:cNvSpPr>
          <p:nvPr>
            <p:ph idx="1"/>
          </p:nvPr>
        </p:nvSpPr>
        <p:spPr>
          <a:xfrm>
            <a:off x="838200" y="1105469"/>
            <a:ext cx="10515600" cy="5071494"/>
          </a:xfrm>
        </p:spPr>
        <p:txBody>
          <a:bodyPr>
            <a:normAutofit/>
          </a:bodyPr>
          <a:lstStyle/>
          <a:p>
            <a:pPr algn="just">
              <a:buNone/>
            </a:pPr>
            <a:r>
              <a:rPr lang="uk-UA" dirty="0" smtClean="0"/>
              <a:t>     Судові рятувальні засоби – це сукупність передбачуваних на судні засобів для спасіння людей у відкритому морі, які підрозділяються на індивідуальні і колективні.</a:t>
            </a:r>
          </a:p>
          <a:p>
            <a:endParaRPr lang="ru-RU" dirty="0"/>
          </a:p>
        </p:txBody>
      </p:sp>
      <p:pic>
        <p:nvPicPr>
          <p:cNvPr id="4" name="Содержимое 3" descr="beach-2793276_960_720_01.jpg"/>
          <p:cNvPicPr>
            <a:picLocks noChangeAspect="1"/>
          </p:cNvPicPr>
          <p:nvPr/>
        </p:nvPicPr>
        <p:blipFill>
          <a:blip r:embed="rId2" cstate="print"/>
          <a:stretch>
            <a:fillRect/>
          </a:stretch>
        </p:blipFill>
        <p:spPr>
          <a:xfrm>
            <a:off x="3692306" y="2548956"/>
            <a:ext cx="5397104" cy="35980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627797"/>
            <a:ext cx="10515600" cy="5549166"/>
          </a:xfrm>
        </p:spPr>
        <p:txBody>
          <a:bodyPr>
            <a:normAutofit/>
          </a:bodyPr>
          <a:lstStyle/>
          <a:p>
            <a:pPr algn="just">
              <a:buNone/>
            </a:pPr>
            <a:r>
              <a:rPr lang="uk-UA" dirty="0" smtClean="0"/>
              <a:t>       </a:t>
            </a:r>
            <a:r>
              <a:rPr lang="uk-UA" dirty="0" smtClean="0">
                <a:solidFill>
                  <a:srgbClr val="FF0000"/>
                </a:solidFill>
              </a:rPr>
              <a:t>Рятувальний круг </a:t>
            </a:r>
            <a:r>
              <a:rPr lang="uk-UA" dirty="0" smtClean="0"/>
              <a:t>– це індивідуальний рятувальний засіб, виготовлений із пінопласту чи корку і обшитий тканиною із синтетичного волокна, може підтримувати  на плаву протягом 24 годин вантаж 14,5 кг, наприклад рівній масі двох чоловік на воді. Має плавучий рятувальний леєр, закріплений по периметру в чотирьох місцях. Пофарбований в помаранчевий колір, на круг нанесені назва і порт приписки судна. Рятувальний круг споряджений з кожної сторони смужками із </a:t>
            </a:r>
            <a:r>
              <a:rPr lang="uk-UA" dirty="0" err="1" smtClean="0"/>
              <a:t>світловидбиваючого</a:t>
            </a:r>
            <a:r>
              <a:rPr lang="uk-UA" dirty="0" smtClean="0"/>
              <a:t> матеріалу, розташованими по периметру січення.</a:t>
            </a:r>
          </a:p>
          <a:p>
            <a:endParaRPr lang="ru-RU" dirty="0"/>
          </a:p>
        </p:txBody>
      </p:sp>
      <p:pic>
        <p:nvPicPr>
          <p:cNvPr id="4" name="Содержимое 3" descr="krug-mo-768x480.jpg"/>
          <p:cNvPicPr>
            <a:picLocks noChangeAspect="1"/>
          </p:cNvPicPr>
          <p:nvPr/>
        </p:nvPicPr>
        <p:blipFill>
          <a:blip r:embed="rId2" cstate="print"/>
          <a:stretch>
            <a:fillRect/>
          </a:stretch>
        </p:blipFill>
        <p:spPr>
          <a:xfrm>
            <a:off x="5317186" y="4312691"/>
            <a:ext cx="4632031" cy="17946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682388"/>
            <a:ext cx="10515600" cy="5494575"/>
          </a:xfrm>
        </p:spPr>
        <p:txBody>
          <a:bodyPr>
            <a:normAutofit/>
          </a:bodyPr>
          <a:lstStyle/>
          <a:p>
            <a:pPr algn="just">
              <a:buNone/>
            </a:pPr>
            <a:r>
              <a:rPr lang="uk-UA" dirty="0" smtClean="0"/>
              <a:t>          П’ятдесят відсотків рятувальних кругів забезпечені самозапальними вогнями з джерелом електроенергії, забезпечуючи продовженню горіння не менше 2 год. За необхідності, два круга забезпечені автоматично діючими димовими шашками, котрі дають дим помаранчевого кольору в період не менше 15 хвилин.</a:t>
            </a:r>
          </a:p>
          <a:p>
            <a:pPr>
              <a:buNone/>
            </a:pPr>
            <a:endParaRPr lang="uk-UA" dirty="0" smtClean="0"/>
          </a:p>
        </p:txBody>
      </p:sp>
      <p:pic>
        <p:nvPicPr>
          <p:cNvPr id="4" name="Содержимое 5" descr="788fbf2580da2d0e5ce61d55c08ba80a-800x.jpg"/>
          <p:cNvPicPr>
            <a:picLocks noChangeAspect="1"/>
          </p:cNvPicPr>
          <p:nvPr/>
        </p:nvPicPr>
        <p:blipFill>
          <a:blip r:embed="rId2" cstate="print"/>
          <a:srcRect l="32201" t="37397" r="6403" b="17125"/>
          <a:stretch>
            <a:fillRect/>
          </a:stretch>
        </p:blipFill>
        <p:spPr>
          <a:xfrm>
            <a:off x="3821376" y="3283047"/>
            <a:ext cx="5390864" cy="29949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838200" y="736979"/>
            <a:ext cx="10515600" cy="5439984"/>
          </a:xfrm>
        </p:spPr>
        <p:txBody>
          <a:bodyPr/>
          <a:lstStyle/>
          <a:p>
            <a:pPr algn="just">
              <a:buNone/>
            </a:pPr>
            <a:r>
              <a:rPr lang="uk-UA" dirty="0" smtClean="0">
                <a:solidFill>
                  <a:srgbClr val="FF0000"/>
                </a:solidFill>
              </a:rPr>
              <a:t>    </a:t>
            </a:r>
            <a:r>
              <a:rPr lang="ru-RU" b="1" dirty="0" err="1" smtClean="0">
                <a:solidFill>
                  <a:srgbClr val="FF0000"/>
                </a:solidFill>
              </a:rPr>
              <a:t>Рятува́льний</a:t>
            </a:r>
            <a:r>
              <a:rPr lang="ru-RU" b="1" dirty="0" smtClean="0">
                <a:solidFill>
                  <a:srgbClr val="FF0000"/>
                </a:solidFill>
              </a:rPr>
              <a:t> </a:t>
            </a:r>
            <a:r>
              <a:rPr lang="ru-RU" b="1" dirty="0" err="1" smtClean="0">
                <a:solidFill>
                  <a:srgbClr val="FF0000"/>
                </a:solidFill>
              </a:rPr>
              <a:t>жиле́т</a:t>
            </a:r>
            <a:r>
              <a:rPr lang="ru-RU" dirty="0" smtClean="0">
                <a:solidFill>
                  <a:srgbClr val="FF0000"/>
                </a:solidFill>
              </a:rPr>
              <a:t> </a:t>
            </a:r>
            <a:r>
              <a:rPr lang="ru-RU" dirty="0" smtClean="0"/>
              <a:t>— </a:t>
            </a:r>
            <a:r>
              <a:rPr lang="ru-RU" dirty="0" err="1" smtClean="0"/>
              <a:t>індивідуальний</a:t>
            </a:r>
            <a:r>
              <a:rPr lang="ru-RU" dirty="0" smtClean="0"/>
              <a:t> </a:t>
            </a:r>
            <a:r>
              <a:rPr lang="ru-RU" dirty="0" err="1" smtClean="0"/>
              <a:t>рятувальний</a:t>
            </a:r>
            <a:r>
              <a:rPr lang="ru-RU" dirty="0" smtClean="0"/>
              <a:t> </a:t>
            </a:r>
            <a:r>
              <a:rPr lang="ru-RU" dirty="0" err="1" smtClean="0"/>
              <a:t>засіб</a:t>
            </a:r>
            <a:r>
              <a:rPr lang="ru-RU" dirty="0" smtClean="0"/>
              <a:t> </a:t>
            </a:r>
            <a:r>
              <a:rPr lang="ru-RU" dirty="0" err="1" smtClean="0"/>
              <a:t>виготовлений</a:t>
            </a:r>
            <a:r>
              <a:rPr lang="ru-RU" dirty="0" smtClean="0"/>
              <a:t>, як правило, </a:t>
            </a:r>
            <a:r>
              <a:rPr lang="ru-RU" dirty="0" err="1" smtClean="0"/>
              <a:t>з</a:t>
            </a:r>
            <a:r>
              <a:rPr lang="ru-RU" dirty="0" smtClean="0"/>
              <a:t> </a:t>
            </a:r>
            <a:r>
              <a:rPr lang="ru-RU" dirty="0" err="1" smtClean="0"/>
              <a:t>міцної</a:t>
            </a:r>
            <a:r>
              <a:rPr lang="ru-RU" dirty="0" smtClean="0"/>
              <a:t> </a:t>
            </a:r>
            <a:r>
              <a:rPr lang="ru-RU" dirty="0" err="1" smtClean="0"/>
              <a:t>водонепроникної</a:t>
            </a:r>
            <a:r>
              <a:rPr lang="ru-RU" dirty="0" smtClean="0"/>
              <a:t> </a:t>
            </a:r>
            <a:r>
              <a:rPr lang="ru-RU" dirty="0" err="1" smtClean="0"/>
              <a:t>тканини</a:t>
            </a:r>
            <a:r>
              <a:rPr lang="ru-RU" dirty="0" smtClean="0"/>
              <a:t> (</a:t>
            </a:r>
            <a:r>
              <a:rPr lang="ru-RU" dirty="0" smtClean="0">
                <a:hlinkClick r:id="rId2" tooltip="Нейлон"/>
              </a:rPr>
              <a:t>нейлон</a:t>
            </a:r>
            <a:r>
              <a:rPr lang="ru-RU" dirty="0" smtClean="0"/>
              <a:t>, </a:t>
            </a:r>
            <a:r>
              <a:rPr lang="ru-RU" dirty="0" err="1" smtClean="0">
                <a:hlinkClick r:id="rId3" tooltip="Кордура"/>
              </a:rPr>
              <a:t>кордура</a:t>
            </a:r>
            <a:r>
              <a:rPr lang="ru-RU" dirty="0" smtClean="0"/>
              <a:t> </a:t>
            </a:r>
            <a:r>
              <a:rPr lang="ru-RU" dirty="0" err="1" smtClean="0"/>
              <a:t>тощо</a:t>
            </a:r>
            <a:r>
              <a:rPr lang="ru-RU" dirty="0" smtClean="0"/>
              <a:t>) та </a:t>
            </a:r>
            <a:r>
              <a:rPr lang="ru-RU" dirty="0" err="1" smtClean="0"/>
              <a:t>наповнений</a:t>
            </a:r>
            <a:r>
              <a:rPr lang="ru-RU" dirty="0" smtClean="0"/>
              <a:t> легким плавучим </a:t>
            </a:r>
            <a:r>
              <a:rPr lang="ru-RU" dirty="0" err="1" smtClean="0"/>
              <a:t>матеріалом</a:t>
            </a:r>
            <a:r>
              <a:rPr lang="ru-RU" dirty="0" smtClean="0"/>
              <a:t>, </a:t>
            </a:r>
            <a:r>
              <a:rPr lang="ru-RU" dirty="0" err="1" smtClean="0"/>
              <a:t>призначений</a:t>
            </a:r>
            <a:r>
              <a:rPr lang="ru-RU" dirty="0" smtClean="0"/>
              <a:t> для </a:t>
            </a:r>
            <a:r>
              <a:rPr lang="ru-RU" dirty="0" err="1" smtClean="0"/>
              <a:t>підтримання</a:t>
            </a:r>
            <a:r>
              <a:rPr lang="ru-RU" dirty="0" smtClean="0"/>
              <a:t> </a:t>
            </a:r>
            <a:r>
              <a:rPr lang="ru-RU" dirty="0" err="1" smtClean="0"/>
              <a:t>людини</a:t>
            </a:r>
            <a:r>
              <a:rPr lang="ru-RU" dirty="0" smtClean="0"/>
              <a:t> на плаву у </a:t>
            </a:r>
            <a:r>
              <a:rPr lang="ru-RU" dirty="0" err="1" smtClean="0"/>
              <a:t>випадку</a:t>
            </a:r>
            <a:r>
              <a:rPr lang="ru-RU" dirty="0" smtClean="0"/>
              <a:t> </a:t>
            </a:r>
            <a:r>
              <a:rPr lang="ru-RU" dirty="0" err="1" smtClean="0"/>
              <a:t>потрапляння</a:t>
            </a:r>
            <a:r>
              <a:rPr lang="ru-RU" dirty="0" smtClean="0"/>
              <a:t> за борт </a:t>
            </a:r>
            <a:r>
              <a:rPr lang="ru-RU" dirty="0" err="1" smtClean="0"/>
              <a:t>плавзасобу</a:t>
            </a:r>
            <a:r>
              <a:rPr lang="ru-RU" dirty="0" smtClean="0"/>
              <a:t> в </a:t>
            </a:r>
            <a:r>
              <a:rPr lang="ru-RU" dirty="0" err="1" smtClean="0"/>
              <a:t>морській</a:t>
            </a:r>
            <a:r>
              <a:rPr lang="ru-RU" dirty="0" smtClean="0"/>
              <a:t> </a:t>
            </a:r>
            <a:r>
              <a:rPr lang="ru-RU" dirty="0" err="1" smtClean="0"/>
              <a:t>або</a:t>
            </a:r>
            <a:r>
              <a:rPr lang="ru-RU" dirty="0" smtClean="0"/>
              <a:t> </a:t>
            </a:r>
            <a:r>
              <a:rPr lang="ru-RU" dirty="0" err="1" smtClean="0"/>
              <a:t>прісній</a:t>
            </a:r>
            <a:r>
              <a:rPr lang="ru-RU" dirty="0" smtClean="0"/>
              <a:t> </a:t>
            </a:r>
            <a:r>
              <a:rPr lang="ru-RU" dirty="0" err="1" smtClean="0"/>
              <a:t>воді</a:t>
            </a:r>
            <a:r>
              <a:rPr lang="ru-RU" dirty="0" smtClean="0"/>
              <a:t>. </a:t>
            </a:r>
            <a:endParaRPr lang="ru-RU" dirty="0"/>
          </a:p>
        </p:txBody>
      </p:sp>
      <p:pic>
        <p:nvPicPr>
          <p:cNvPr id="6" name="Содержимое 3" descr="1024px-thumbnail.jpg"/>
          <p:cNvPicPr>
            <a:picLocks noChangeAspect="1"/>
          </p:cNvPicPr>
          <p:nvPr/>
        </p:nvPicPr>
        <p:blipFill>
          <a:blip r:embed="rId4" cstate="print"/>
          <a:stretch>
            <a:fillRect/>
          </a:stretch>
        </p:blipFill>
        <p:spPr>
          <a:xfrm>
            <a:off x="4057752" y="3101451"/>
            <a:ext cx="4608576" cy="30603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838200" y="641445"/>
            <a:ext cx="10515600" cy="5535518"/>
          </a:xfrm>
        </p:spPr>
        <p:txBody>
          <a:bodyPr>
            <a:normAutofit/>
          </a:bodyPr>
          <a:lstStyle/>
          <a:p>
            <a:pPr algn="just">
              <a:buNone/>
            </a:pPr>
            <a:r>
              <a:rPr lang="uk-UA" dirty="0" smtClean="0"/>
              <a:t>  При стрибкі у воду з висоти 4,5 м жилет не повинен завдати  пошкоджень потерпілому. Він забезпечує </a:t>
            </a:r>
            <a:r>
              <a:rPr lang="uk-UA" dirty="0" err="1" smtClean="0"/>
              <a:t>вспливання</a:t>
            </a:r>
            <a:r>
              <a:rPr lang="uk-UA" dirty="0" smtClean="0"/>
              <a:t> і </a:t>
            </a:r>
            <a:r>
              <a:rPr lang="uk-UA" dirty="0" err="1" smtClean="0"/>
              <a:t>перевернення</a:t>
            </a:r>
            <a:r>
              <a:rPr lang="uk-UA" dirty="0" smtClean="0"/>
              <a:t> обличчям вгору людині, яка втратила свідомість за  5 секунд і підтримує його на плаву так, щоб рот знаходився над водою на висоті </a:t>
            </a:r>
            <a:r>
              <a:rPr lang="uk-UA" dirty="0" err="1" smtClean="0"/>
              <a:t>блицько</a:t>
            </a:r>
            <a:r>
              <a:rPr lang="uk-UA" dirty="0" smtClean="0"/>
              <a:t> 12 см, а тіло було нахилено назад від вертикального стану на кут від 20 до 50 *. Пофарбований в помаранчевий колір і оснащений сигнальним свистком і електричною лампочкою з продовження горіння не менше 8 годин, а також може бути оснащений рятувальним лінем, роз’ємним з’єднанням з жилетом і який має на іншому кінці карабін. На кожній стороні жилета </a:t>
            </a:r>
            <a:r>
              <a:rPr lang="uk-UA" dirty="0" err="1" smtClean="0"/>
              <a:t>наклеєно</a:t>
            </a:r>
            <a:r>
              <a:rPr lang="uk-UA" dirty="0" smtClean="0"/>
              <a:t> не менше шести смуг із </a:t>
            </a:r>
            <a:r>
              <a:rPr lang="uk-UA" dirty="0" err="1" smtClean="0"/>
              <a:t>світлоповертаючого</a:t>
            </a:r>
            <a:r>
              <a:rPr lang="uk-UA" dirty="0" smtClean="0"/>
              <a:t> матеріалу (чотири на нагрудній частині і дві на комірці). Дитячі рятувальні жилети меншого розміру і мають надпис ,, Для дітей ”.</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450376"/>
            <a:ext cx="10515600" cy="5726587"/>
          </a:xfrm>
        </p:spPr>
        <p:txBody>
          <a:bodyPr>
            <a:normAutofit/>
          </a:bodyPr>
          <a:lstStyle/>
          <a:p>
            <a:pPr algn="just">
              <a:buNone/>
            </a:pPr>
            <a:r>
              <a:rPr lang="uk-UA" dirty="0" smtClean="0">
                <a:solidFill>
                  <a:srgbClr val="FF0000"/>
                </a:solidFill>
              </a:rPr>
              <a:t>   </a:t>
            </a:r>
            <a:r>
              <a:rPr lang="uk-UA" dirty="0" err="1" smtClean="0">
                <a:solidFill>
                  <a:srgbClr val="FF0000"/>
                </a:solidFill>
              </a:rPr>
              <a:t>Гідротермокостюми</a:t>
            </a:r>
            <a:r>
              <a:rPr lang="uk-UA" dirty="0" smtClean="0">
                <a:solidFill>
                  <a:srgbClr val="FF0000"/>
                </a:solidFill>
              </a:rPr>
              <a:t> </a:t>
            </a:r>
            <a:r>
              <a:rPr lang="uk-UA" dirty="0" smtClean="0"/>
              <a:t>призначені для попередження переохолодження рятувальників або працюючих в холодній воді. Використовуються два типа </a:t>
            </a:r>
            <a:r>
              <a:rPr lang="uk-UA" dirty="0" err="1" smtClean="0"/>
              <a:t>гідротермокостюмів</a:t>
            </a:r>
            <a:r>
              <a:rPr lang="uk-UA" dirty="0" smtClean="0"/>
              <a:t>. Перший (ізолюючий) не володіє плавучістю і потребує надягання поверх гідротермо костюма рятувального жилета. Другий (підтримуючий та ізолюючий) поєднує функції рятувального жилета і </a:t>
            </a:r>
            <a:r>
              <a:rPr lang="uk-UA" dirty="0" err="1" smtClean="0"/>
              <a:t>гідротермо-</a:t>
            </a:r>
            <a:r>
              <a:rPr lang="uk-UA" dirty="0" smtClean="0"/>
              <a:t> костюма, він задовольняє наведеним вище вимогам до рятувальних жилетів. Конструкція </a:t>
            </a:r>
            <a:r>
              <a:rPr lang="uk-UA" dirty="0" err="1" smtClean="0"/>
              <a:t>гідротермокостюма</a:t>
            </a:r>
            <a:r>
              <a:rPr lang="uk-UA" dirty="0" smtClean="0"/>
              <a:t> забезпечує можливість не більше ніж за 2 хвилини витягнути його із сумки зберігання і надягти без сторонньої допомоги разом з одягом і, якщо потрібно, рятувальним жилетом. </a:t>
            </a:r>
            <a:r>
              <a:rPr lang="uk-UA" dirty="0" err="1" smtClean="0"/>
              <a:t>Гідротермокостюм</a:t>
            </a:r>
            <a:r>
              <a:rPr lang="uk-UA" dirty="0" smtClean="0"/>
              <a:t> закриває все тіло людини від води, окрім обличчя.</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352757241_11.jpg"/>
          <p:cNvPicPr>
            <a:picLocks noGrp="1" noChangeAspect="1"/>
          </p:cNvPicPr>
          <p:nvPr>
            <p:ph idx="1"/>
          </p:nvPr>
        </p:nvPicPr>
        <p:blipFill>
          <a:blip r:embed="rId2" cstate="print"/>
          <a:stretch>
            <a:fillRect/>
          </a:stretch>
        </p:blipFill>
        <p:spPr>
          <a:xfrm>
            <a:off x="494742" y="392609"/>
            <a:ext cx="4930017" cy="4930017"/>
          </a:xfrm>
        </p:spPr>
      </p:pic>
      <p:pic>
        <p:nvPicPr>
          <p:cNvPr id="5" name="Содержимое 3" descr="spasatelb-1000x1000.jpg"/>
          <p:cNvPicPr>
            <a:picLocks noChangeAspect="1"/>
          </p:cNvPicPr>
          <p:nvPr/>
        </p:nvPicPr>
        <p:blipFill>
          <a:blip r:embed="rId3" cstate="print"/>
          <a:stretch>
            <a:fillRect/>
          </a:stretch>
        </p:blipFill>
        <p:spPr>
          <a:xfrm>
            <a:off x="5909481" y="2054201"/>
            <a:ext cx="5786652" cy="42593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838200" y="573206"/>
            <a:ext cx="10515600" cy="5603757"/>
          </a:xfrm>
        </p:spPr>
        <p:txBody>
          <a:bodyPr/>
          <a:lstStyle/>
          <a:p>
            <a:pPr algn="just">
              <a:buNone/>
            </a:pPr>
            <a:r>
              <a:rPr lang="uk-UA" dirty="0" smtClean="0"/>
              <a:t>   </a:t>
            </a:r>
            <a:r>
              <a:rPr lang="uk-UA" dirty="0" smtClean="0">
                <a:solidFill>
                  <a:srgbClr val="FF0000"/>
                </a:solidFill>
              </a:rPr>
              <a:t>Індивідуальне теплозахисний засіб </a:t>
            </a:r>
            <a:r>
              <a:rPr lang="uk-UA" dirty="0" smtClean="0"/>
              <a:t>– мішок чи костюм із водонепроникного матеріалу з низкою теплопровідністю, призначений для відновлення температури тіла людини, яка знаходилась у холодній воді. Теплозахисний засіб закриває, за винятком обличчя, усе тіло людини з надягнутим рятувальним жилетом. Його конструкція дозволяє розпакувати, надіти без сторонньої допомоги чи зняти у воді, якщо воно заважає пливти, не більше ніж за 2 хв.</a:t>
            </a:r>
            <a:endParaRPr lang="ru-RU" dirty="0"/>
          </a:p>
        </p:txBody>
      </p:sp>
      <p:pic>
        <p:nvPicPr>
          <p:cNvPr id="7" name="Содержимое 3" descr="slide_7.jpg"/>
          <p:cNvPicPr>
            <a:picLocks noChangeAspect="1"/>
          </p:cNvPicPr>
          <p:nvPr/>
        </p:nvPicPr>
        <p:blipFill>
          <a:blip r:embed="rId2" cstate="print"/>
          <a:srcRect t="700" r="48510" b="51939"/>
          <a:stretch>
            <a:fillRect/>
          </a:stretch>
        </p:blipFill>
        <p:spPr>
          <a:xfrm>
            <a:off x="4750952" y="3439237"/>
            <a:ext cx="4174345" cy="2879676"/>
          </a:xfrm>
          <a:prstGeom prst="rect">
            <a:avLst/>
          </a:prstGeom>
        </p:spPr>
      </p:pic>
    </p:spTree>
  </p:cSld>
  <p:clrMapOvr>
    <a:masterClrMapping/>
  </p:clrMapOvr>
</p:sld>
</file>

<file path=ppt/theme/theme1.xml><?xml version="1.0" encoding="utf-8"?>
<a:theme xmlns:a="http://schemas.openxmlformats.org/drawingml/2006/main" name="Офисная тема">
  <a:themeElements>
    <a:clrScheme name="Офис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исная">
      <a:majorFont>
        <a:latin typeface="Calibri Light"/>
        <a:ea typeface=""/>
        <a:cs typeface=""/>
        <a:font script="Arab" typeface="Times New Roman"/>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Times New Roman"/>
        <a:font script="Knda" typeface="Tunga"/>
        <a:font script="Khmr" typeface="MoolBoran"/>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Angsan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Light"/>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Light"/>
        <a:font script="Olck" typeface="Nirmala UI"/>
        <a:font script="Lisu" typeface="Segoe UI"/>
        <a:font script="Sora" typeface="Nirmala UI"/>
      </a:majorFont>
      <a:minorFont>
        <a:latin typeface="Calibri"/>
        <a:ea typeface=""/>
        <a:cs typeface=""/>
        <a:font script="Arab" typeface="Arial"/>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Arial"/>
        <a:font script="Knda" typeface="Tunga"/>
        <a:font script="Khmr" typeface="DaunPenh"/>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Cordi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a:font script="Olck" typeface="Nirmala UI"/>
        <a:font script="Lisu" typeface="Segoe UI"/>
        <a:font script="Sora" typeface="Nirmala UI"/>
      </a:minorFont>
    </a:fontScheme>
    <a:fmtScheme name="Офис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814</Words>
  <Application>Microsoft Office PowerPoint</Application>
  <PresentationFormat>Произвольный</PresentationFormat>
  <Paragraphs>41</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Офисная тема</vt:lpstr>
      <vt:lpstr>Слайд 1</vt:lpstr>
      <vt:lpstr>Суднові рятувальні засоби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Дякую за увагу!</vt:lpstr>
    </vt:vector>
  </TitlesOfParts>
  <Company>Mobile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27</cp:revision>
  <dcterms:created xsi:type="dcterms:W3CDTF">2020-05-07T09:46:48Z</dcterms:created>
  <dcterms:modified xsi:type="dcterms:W3CDTF">2020-08-21T05:24:55Z</dcterms:modified>
</cp:coreProperties>
</file>