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71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8" r:id="rId14"/>
    <p:sldId id="287" r:id="rId15"/>
    <p:sldId id="28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0B0D-ECA5-4B00-88B1-9F97680C9275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889-C81C-40C6-B288-0AA4C9B43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71326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0B0D-ECA5-4B00-88B1-9F97680C9275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889-C81C-40C6-B288-0AA4C9B43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49789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0B0D-ECA5-4B00-88B1-9F97680C9275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889-C81C-40C6-B288-0AA4C9B43FA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981112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0B0D-ECA5-4B00-88B1-9F97680C9275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889-C81C-40C6-B288-0AA4C9B43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253965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0B0D-ECA5-4B00-88B1-9F97680C9275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889-C81C-40C6-B288-0AA4C9B43FA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6713429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0B0D-ECA5-4B00-88B1-9F97680C9275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889-C81C-40C6-B288-0AA4C9B43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353871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0B0D-ECA5-4B00-88B1-9F97680C9275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889-C81C-40C6-B288-0AA4C9B43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475162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0B0D-ECA5-4B00-88B1-9F97680C9275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889-C81C-40C6-B288-0AA4C9B43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85704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0B0D-ECA5-4B00-88B1-9F97680C9275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889-C81C-40C6-B288-0AA4C9B43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01046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0B0D-ECA5-4B00-88B1-9F97680C9275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889-C81C-40C6-B288-0AA4C9B43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47178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0B0D-ECA5-4B00-88B1-9F97680C9275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889-C81C-40C6-B288-0AA4C9B43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61294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0B0D-ECA5-4B00-88B1-9F97680C9275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889-C81C-40C6-B288-0AA4C9B43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64459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0B0D-ECA5-4B00-88B1-9F97680C9275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889-C81C-40C6-B288-0AA4C9B43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22649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0B0D-ECA5-4B00-88B1-9F97680C9275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889-C81C-40C6-B288-0AA4C9B43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32400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0B0D-ECA5-4B00-88B1-9F97680C9275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889-C81C-40C6-B288-0AA4C9B43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18154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889-C81C-40C6-B288-0AA4C9B43FA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0B0D-ECA5-4B00-88B1-9F97680C9275}" type="datetimeFigureOut">
              <a:rPr lang="ru-RU" smtClean="0"/>
              <a:t>08.07.2022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54919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C0B0D-ECA5-4B00-88B1-9F97680C9275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EFF4889-C81C-40C6-B288-0AA4C9B43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42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uk.wikipedia.org/wiki/%D0%9A%D0%B0%D0%BD%D0%B0%D0%BB%D1%8C%D0%BD%D0%B8%D0%B9_%D0%B2%D0%B5%D0%BD%D1%82%D0%B8%D0%BB%D1%8F%D1%82%D0%BE%D1%8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uk.wikipedia.org/wiki/%D0%A2%D1%83%D1%80%D0%B1%D1%96%D0%BD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hyperlink" Target="https://uk.wikipedia.org/wiki/%D0%9F%D1%83%D0%BB%D1%8C%D1%81%D1%83%D1%8E%D1%87%D0%B8%D0%B9_%D0%BF%D0%BE%D0%B2%D1%96%D1%82%D1%80%D1%8F%D0%BD%D0%BE-%D1%80%D0%B5%D0%B0%D0%BA%D1%82%D0%B8%D0%B2%D0%BD%D0%B8%D0%B9_%D0%B4%D0%B2%D0%B8%D0%B3%D1%83%D0%B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3F3674CE-88CE-4E88-84EB-C5D5A6A5FA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7552" y="0"/>
            <a:ext cx="8716895" cy="685665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B981F6-7FD8-4169-8C93-A38A5AF83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6601" y="5899053"/>
            <a:ext cx="8596668" cy="1320800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Заняття 07</a:t>
            </a:r>
            <a:r>
              <a:rPr lang="ru-RU" dirty="0">
                <a:solidFill>
                  <a:schemeClr val="tx1"/>
                </a:solidFill>
              </a:rPr>
              <a:t>.07.2022</a:t>
            </a:r>
          </a:p>
        </p:txBody>
      </p:sp>
    </p:spTree>
    <p:extLst>
      <p:ext uri="{BB962C8B-B14F-4D97-AF65-F5344CB8AC3E}">
        <p14:creationId xmlns:p14="http://schemas.microsoft.com/office/powerpoint/2010/main" val="108645658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B678A-2DE1-43D0-8708-2AA879244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264" y="453222"/>
            <a:ext cx="4893472" cy="726831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Реактивні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двигуни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B5A8F7-6111-4F97-9B5B-DBCC5D6D7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130" y="1305733"/>
            <a:ext cx="10520550" cy="3880773"/>
          </a:xfrm>
        </p:spPr>
        <p:txBody>
          <a:bodyPr/>
          <a:lstStyle/>
          <a:p>
            <a:r>
              <a:rPr lang="ru-RU" b="1" dirty="0" err="1">
                <a:hlinkClick r:id="rId2" tooltip="Канальний вентилятор"/>
              </a:rPr>
              <a:t>Канальний</a:t>
            </a:r>
            <a:r>
              <a:rPr lang="ru-RU" b="1" dirty="0">
                <a:hlinkClick r:id="rId2" tooltip="Канальний вентилятор"/>
              </a:rPr>
              <a:t> вентилятор (</a:t>
            </a:r>
            <a:r>
              <a:rPr lang="ru-RU" b="1" dirty="0" err="1">
                <a:hlinkClick r:id="rId2" tooltip="Канальний вентилятор"/>
              </a:rPr>
              <a:t>імпелер</a:t>
            </a:r>
            <a:r>
              <a:rPr lang="ru-RU" b="1" dirty="0">
                <a:hlinkClick r:id="rId2" tooltip="Канальний вентилятор"/>
              </a:rPr>
              <a:t>)</a:t>
            </a:r>
            <a:endParaRPr lang="ru-RU" b="1" dirty="0"/>
          </a:p>
          <a:p>
            <a:r>
              <a:rPr lang="ru-RU" dirty="0"/>
              <a:t>На </a:t>
            </a:r>
            <a:r>
              <a:rPr lang="ru-RU" dirty="0" err="1"/>
              <a:t>ранніх</a:t>
            </a:r>
            <a:r>
              <a:rPr lang="ru-RU" dirty="0"/>
              <a:t>, </a:t>
            </a:r>
            <a:r>
              <a:rPr lang="ru-RU" dirty="0" err="1"/>
              <a:t>подібних</a:t>
            </a:r>
            <a:r>
              <a:rPr lang="ru-RU" dirty="0"/>
              <a:t> до </a:t>
            </a:r>
            <a:r>
              <a:rPr lang="ru-RU" dirty="0" err="1"/>
              <a:t>реактивних</a:t>
            </a:r>
            <a:r>
              <a:rPr lang="ru-RU" dirty="0"/>
              <a:t>, моделях </a:t>
            </a:r>
            <a:r>
              <a:rPr lang="ru-RU" dirty="0" err="1"/>
              <a:t>літальних</a:t>
            </a:r>
            <a:r>
              <a:rPr lang="ru-RU" dirty="0"/>
              <a:t> </a:t>
            </a:r>
            <a:r>
              <a:rPr lang="ru-RU" dirty="0" err="1"/>
              <a:t>апаратів</a:t>
            </a:r>
            <a:r>
              <a:rPr lang="ru-RU" dirty="0"/>
              <a:t> </a:t>
            </a:r>
            <a:r>
              <a:rPr lang="ru-RU" dirty="0" err="1"/>
              <a:t>використовували</a:t>
            </a:r>
            <a:r>
              <a:rPr lang="ru-RU" dirty="0"/>
              <a:t> </a:t>
            </a:r>
            <a:r>
              <a:rPr lang="ru-RU" dirty="0" err="1"/>
              <a:t>гвинти</a:t>
            </a:r>
            <a:r>
              <a:rPr lang="ru-RU" dirty="0"/>
              <a:t> з великим кутом атаки і </a:t>
            </a:r>
            <a:r>
              <a:rPr lang="ru-RU" dirty="0" err="1"/>
              <a:t>багатьма</a:t>
            </a:r>
            <a:r>
              <a:rPr lang="ru-RU" dirty="0"/>
              <a:t> лопатками,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розміщувалися</a:t>
            </a:r>
            <a:r>
              <a:rPr lang="ru-RU" dirty="0"/>
              <a:t> в </a:t>
            </a:r>
            <a:r>
              <a:rPr lang="ru-RU" dirty="0" err="1"/>
              <a:t>середині</a:t>
            </a:r>
            <a:r>
              <a:rPr lang="ru-RU" dirty="0"/>
              <a:t> </a:t>
            </a:r>
            <a:r>
              <a:rPr lang="ru-RU" dirty="0" err="1"/>
              <a:t>повітроводів</a:t>
            </a:r>
            <a:r>
              <a:rPr lang="ru-RU" dirty="0"/>
              <a:t>, </a:t>
            </a:r>
            <a:r>
              <a:rPr lang="ru-RU" dirty="0" err="1"/>
              <a:t>зазвичай</a:t>
            </a:r>
            <a:r>
              <a:rPr lang="ru-RU" dirty="0"/>
              <a:t> у </a:t>
            </a:r>
            <a:r>
              <a:rPr lang="ru-RU" dirty="0" err="1"/>
              <a:t>фюзеляжі</a:t>
            </a:r>
            <a:r>
              <a:rPr lang="ru-RU" dirty="0"/>
              <a:t> </a:t>
            </a:r>
            <a:r>
              <a:rPr lang="ru-RU" dirty="0" err="1"/>
              <a:t>літака</a:t>
            </a:r>
            <a:r>
              <a:rPr lang="ru-RU" dirty="0"/>
              <a:t>. </a:t>
            </a:r>
            <a:r>
              <a:rPr lang="ru-RU" dirty="0" err="1"/>
              <a:t>Вентилятори</a:t>
            </a:r>
            <a:r>
              <a:rPr lang="ru-RU" dirty="0"/>
              <a:t> </a:t>
            </a:r>
            <a:r>
              <a:rPr lang="ru-RU" dirty="0" err="1"/>
              <a:t>приводилися</a:t>
            </a:r>
            <a:r>
              <a:rPr lang="ru-RU" dirty="0"/>
              <a:t> в </a:t>
            </a:r>
            <a:r>
              <a:rPr lang="ru-RU" dirty="0" err="1"/>
              <a:t>рух</a:t>
            </a:r>
            <a:r>
              <a:rPr lang="ru-RU" dirty="0"/>
              <a:t> </a:t>
            </a:r>
            <a:r>
              <a:rPr lang="ru-RU" dirty="0" err="1"/>
              <a:t>спеціальними</a:t>
            </a:r>
            <a:r>
              <a:rPr lang="ru-RU" dirty="0"/>
              <a:t> </a:t>
            </a:r>
            <a:r>
              <a:rPr lang="ru-RU" dirty="0" err="1"/>
              <a:t>високооборотними</a:t>
            </a:r>
            <a:r>
              <a:rPr lang="ru-RU" dirty="0"/>
              <a:t> </a:t>
            </a:r>
            <a:r>
              <a:rPr lang="ru-RU" dirty="0" err="1"/>
              <a:t>поршневими</a:t>
            </a:r>
            <a:r>
              <a:rPr lang="ru-RU" dirty="0"/>
              <a:t> </a:t>
            </a:r>
            <a:r>
              <a:rPr lang="ru-RU" dirty="0" err="1"/>
              <a:t>двигунами</a:t>
            </a:r>
            <a:r>
              <a:rPr lang="ru-RU" dirty="0"/>
              <a:t>. </a:t>
            </a:r>
            <a:r>
              <a:rPr lang="ru-RU" dirty="0" err="1"/>
              <a:t>Такі</a:t>
            </a:r>
            <a:r>
              <a:rPr lang="ru-RU" dirty="0"/>
              <a:t> установки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складними</a:t>
            </a:r>
            <a:r>
              <a:rPr lang="ru-RU" dirty="0"/>
              <a:t> і не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ефективними</a:t>
            </a:r>
            <a:r>
              <a:rPr lang="ru-RU" dirty="0"/>
              <a:t>, тому не </a:t>
            </a:r>
            <a:r>
              <a:rPr lang="ru-RU" dirty="0" err="1"/>
              <a:t>отримали</a:t>
            </a:r>
            <a:r>
              <a:rPr lang="ru-RU" dirty="0"/>
              <a:t> </a:t>
            </a:r>
            <a:r>
              <a:rPr lang="ru-RU" dirty="0" err="1"/>
              <a:t>розповсюдження</a:t>
            </a:r>
            <a:r>
              <a:rPr lang="ru-RU" dirty="0"/>
              <a:t>. З </a:t>
            </a:r>
            <a:r>
              <a:rPr lang="ru-RU" dirty="0" err="1"/>
              <a:t>появою</a:t>
            </a:r>
            <a:r>
              <a:rPr lang="ru-RU" dirty="0"/>
              <a:t>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потужних</a:t>
            </a:r>
            <a:r>
              <a:rPr lang="ru-RU" dirty="0"/>
              <a:t> </a:t>
            </a:r>
            <a:r>
              <a:rPr lang="ru-RU" dirty="0" err="1"/>
              <a:t>безколекторних</a:t>
            </a:r>
            <a:r>
              <a:rPr lang="ru-RU" dirty="0"/>
              <a:t> </a:t>
            </a:r>
            <a:r>
              <a:rPr lang="ru-RU" dirty="0" err="1"/>
              <a:t>електродвигунів</a:t>
            </a:r>
            <a:r>
              <a:rPr lang="ru-RU" dirty="0"/>
              <a:t> та </a:t>
            </a:r>
            <a:r>
              <a:rPr lang="ru-RU" dirty="0" err="1"/>
              <a:t>енергоємних</a:t>
            </a:r>
            <a:r>
              <a:rPr lang="ru-RU" dirty="0"/>
              <a:t> </a:t>
            </a:r>
            <a:r>
              <a:rPr lang="ru-RU" dirty="0" err="1"/>
              <a:t>акумуляторів</a:t>
            </a:r>
            <a:r>
              <a:rPr lang="ru-RU" dirty="0"/>
              <a:t>, </a:t>
            </a:r>
            <a:r>
              <a:rPr lang="ru-RU" dirty="0" err="1"/>
              <a:t>імпелери</a:t>
            </a:r>
            <a:r>
              <a:rPr lang="ru-RU" dirty="0"/>
              <a:t> (з </a:t>
            </a:r>
            <a:r>
              <a:rPr lang="ru-RU" dirty="0" err="1"/>
              <a:t>електромотором</a:t>
            </a:r>
            <a:r>
              <a:rPr lang="ru-RU" dirty="0"/>
              <a:t>) стали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потужними</a:t>
            </a:r>
            <a:r>
              <a:rPr lang="ru-RU" dirty="0"/>
              <a:t> та </a:t>
            </a:r>
            <a:r>
              <a:rPr lang="ru-RU" dirty="0" err="1"/>
              <a:t>популярними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авіамоделістів</a:t>
            </a:r>
            <a:r>
              <a:rPr lang="ru-RU" dirty="0"/>
              <a:t>.</a:t>
            </a:r>
          </a:p>
        </p:txBody>
      </p:sp>
      <p:pic>
        <p:nvPicPr>
          <p:cNvPr id="6146" name="Picture 2" descr="https://upload.wikimedia.org/wikipedia/commons/thumb/4/44/X-22a_onground_bw.jpg/300px-X-22a_onground_bw.jpg">
            <a:extLst>
              <a:ext uri="{FF2B5EF4-FFF2-40B4-BE49-F238E27FC236}">
                <a16:creationId xmlns:a16="http://schemas.microsoft.com/office/drawing/2014/main" id="{794835F5-04FC-404E-ABC5-A08B70288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260" y="4109253"/>
            <a:ext cx="285750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Мои импеллерные модели. — Паркфлаер">
            <a:extLst>
              <a:ext uri="{FF2B5EF4-FFF2-40B4-BE49-F238E27FC236}">
                <a16:creationId xmlns:a16="http://schemas.microsoft.com/office/drawing/2014/main" id="{6BC06EAF-C019-4C5D-81FA-2199A7060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890" y="4109253"/>
            <a:ext cx="3059461" cy="229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Импеллерные авиамодели - где купить">
            <a:extLst>
              <a:ext uri="{FF2B5EF4-FFF2-40B4-BE49-F238E27FC236}">
                <a16:creationId xmlns:a16="http://schemas.microsoft.com/office/drawing/2014/main" id="{08FDBB41-5FE6-4860-9FB0-FBC462ACE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481" y="4105373"/>
            <a:ext cx="3847988" cy="229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799856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9A6C8B9-C0FB-4B1E-82D9-890F90947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657" y="627210"/>
            <a:ext cx="10660786" cy="3880773"/>
          </a:xfrm>
        </p:spPr>
        <p:txBody>
          <a:bodyPr/>
          <a:lstStyle/>
          <a:p>
            <a:r>
              <a:rPr lang="ru-RU" b="1" u="sng" dirty="0" err="1">
                <a:hlinkClick r:id="rId2"/>
              </a:rPr>
              <a:t>Турбіни</a:t>
            </a:r>
            <a:endParaRPr lang="ru-RU" b="1" dirty="0"/>
          </a:p>
          <a:p>
            <a:r>
              <a:rPr lang="ru-RU" dirty="0"/>
              <a:t>Як </a:t>
            </a:r>
            <a:r>
              <a:rPr lang="ru-RU" dirty="0" err="1"/>
              <a:t>силова</a:t>
            </a:r>
            <a:r>
              <a:rPr lang="ru-RU" dirty="0"/>
              <a:t> установка, для </a:t>
            </a:r>
            <a:r>
              <a:rPr lang="ru-RU" dirty="0" err="1"/>
              <a:t>авіамоделей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невеликі</a:t>
            </a:r>
            <a:r>
              <a:rPr lang="ru-RU" dirty="0"/>
              <a:t> </a:t>
            </a:r>
            <a:r>
              <a:rPr lang="ru-RU" dirty="0" err="1"/>
              <a:t>турбореактивні</a:t>
            </a:r>
            <a:r>
              <a:rPr lang="ru-RU" dirty="0"/>
              <a:t> </a:t>
            </a:r>
            <a:r>
              <a:rPr lang="ru-RU" dirty="0" err="1"/>
              <a:t>двигуни</a:t>
            </a:r>
            <a:r>
              <a:rPr lang="ru-RU" dirty="0"/>
              <a:t>. </a:t>
            </a:r>
            <a:r>
              <a:rPr lang="ru-RU" dirty="0" err="1"/>
              <a:t>Турбіни</a:t>
            </a:r>
            <a:r>
              <a:rPr lang="ru-RU" dirty="0"/>
              <a:t> </a:t>
            </a:r>
            <a:r>
              <a:rPr lang="ru-RU" dirty="0" err="1"/>
              <a:t>масштабовані</a:t>
            </a:r>
            <a:r>
              <a:rPr lang="ru-RU" dirty="0"/>
              <a:t> до </a:t>
            </a:r>
            <a:r>
              <a:rPr lang="ru-RU" dirty="0" err="1"/>
              <a:t>розміру</a:t>
            </a:r>
            <a:r>
              <a:rPr lang="ru-RU" dirty="0"/>
              <a:t> моделей </a:t>
            </a:r>
            <a:r>
              <a:rPr lang="ru-RU" dirty="0" err="1"/>
              <a:t>нагадують</a:t>
            </a:r>
            <a:r>
              <a:rPr lang="ru-RU" dirty="0"/>
              <a:t> </a:t>
            </a:r>
            <a:r>
              <a:rPr lang="ru-RU" dirty="0" err="1"/>
              <a:t>спрощені</a:t>
            </a:r>
            <a:r>
              <a:rPr lang="ru-RU" dirty="0"/>
              <a:t> </a:t>
            </a:r>
            <a:r>
              <a:rPr lang="ru-RU" dirty="0" err="1"/>
              <a:t>версії</a:t>
            </a:r>
            <a:r>
              <a:rPr lang="ru-RU" dirty="0"/>
              <a:t> </a:t>
            </a:r>
            <a:r>
              <a:rPr lang="ru-RU" dirty="0" err="1"/>
              <a:t>турбореактивних</a:t>
            </a:r>
            <a:r>
              <a:rPr lang="ru-RU" dirty="0"/>
              <a:t> </a:t>
            </a:r>
            <a:r>
              <a:rPr lang="ru-RU" dirty="0" err="1"/>
              <a:t>двигунів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в </a:t>
            </a:r>
            <a:r>
              <a:rPr lang="ru-RU" dirty="0" err="1"/>
              <a:t>справжніх</a:t>
            </a:r>
            <a:r>
              <a:rPr lang="ru-RU" dirty="0"/>
              <a:t> </a:t>
            </a:r>
            <a:r>
              <a:rPr lang="ru-RU" dirty="0" err="1"/>
              <a:t>літаках</a:t>
            </a:r>
            <a:r>
              <a:rPr lang="ru-RU" dirty="0"/>
              <a:t>, але на </a:t>
            </a:r>
            <a:r>
              <a:rPr lang="ru-RU" dirty="0" err="1"/>
              <a:t>справді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є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незалежні</a:t>
            </a:r>
            <a:r>
              <a:rPr lang="ru-RU" dirty="0"/>
              <a:t> </a:t>
            </a:r>
            <a:r>
              <a:rPr lang="ru-RU" dirty="0" err="1"/>
              <a:t>розробки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побудовані</a:t>
            </a:r>
            <a:r>
              <a:rPr lang="ru-RU" dirty="0"/>
              <a:t> по принципу </a:t>
            </a:r>
            <a:r>
              <a:rPr lang="ru-RU" dirty="0" err="1"/>
              <a:t>зменшеної</a:t>
            </a:r>
            <a:r>
              <a:rPr lang="ru-RU" dirty="0"/>
              <a:t> </a:t>
            </a:r>
            <a:r>
              <a:rPr lang="ru-RU" dirty="0" err="1"/>
              <a:t>версії</a:t>
            </a:r>
            <a:r>
              <a:rPr lang="ru-RU" dirty="0"/>
              <a:t> </a:t>
            </a:r>
            <a:r>
              <a:rPr lang="ru-RU" dirty="0" err="1"/>
              <a:t>реактивних</a:t>
            </a:r>
            <a:r>
              <a:rPr lang="ru-RU" dirty="0"/>
              <a:t> </a:t>
            </a:r>
            <a:r>
              <a:rPr lang="ru-RU" dirty="0" err="1"/>
              <a:t>двигунів</a:t>
            </a:r>
            <a:r>
              <a:rPr lang="ru-RU" dirty="0"/>
              <a:t>. Одна </a:t>
            </a:r>
            <a:r>
              <a:rPr lang="ru-RU" dirty="0" err="1"/>
              <a:t>із</a:t>
            </a:r>
            <a:r>
              <a:rPr lang="ru-RU" dirty="0"/>
              <a:t> перших </a:t>
            </a:r>
            <a:r>
              <a:rPr lang="ru-RU" dirty="0" err="1"/>
              <a:t>успішних</a:t>
            </a:r>
            <a:r>
              <a:rPr lang="ru-RU" dirty="0"/>
              <a:t> </a:t>
            </a:r>
            <a:r>
              <a:rPr lang="ru-RU" dirty="0" err="1"/>
              <a:t>аматорських</a:t>
            </a:r>
            <a:r>
              <a:rPr lang="ru-RU" dirty="0"/>
              <a:t> </a:t>
            </a:r>
            <a:r>
              <a:rPr lang="ru-RU" dirty="0" err="1"/>
              <a:t>версій</a:t>
            </a:r>
            <a:r>
              <a:rPr lang="ru-RU" dirty="0"/>
              <a:t> </a:t>
            </a:r>
            <a:r>
              <a:rPr lang="ru-RU" dirty="0" err="1"/>
              <a:t>турбіни</a:t>
            </a:r>
            <a:r>
              <a:rPr lang="ru-RU" dirty="0"/>
              <a:t>,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розроблена</a:t>
            </a:r>
            <a:r>
              <a:rPr lang="ru-RU" dirty="0"/>
              <a:t> і запущена в </a:t>
            </a:r>
            <a:r>
              <a:rPr lang="ru-RU" dirty="0" err="1"/>
              <a:t>політ</a:t>
            </a:r>
            <a:r>
              <a:rPr lang="ru-RU" dirty="0"/>
              <a:t> в 1980-х </a:t>
            </a:r>
            <a:r>
              <a:rPr lang="ru-RU" dirty="0" err="1"/>
              <a:t>Джеральдом</a:t>
            </a:r>
            <a:r>
              <a:rPr lang="ru-RU" dirty="0"/>
              <a:t> </a:t>
            </a:r>
            <a:r>
              <a:rPr lang="ru-RU" dirty="0" err="1"/>
              <a:t>Джекманом</a:t>
            </a:r>
            <a:r>
              <a:rPr lang="ru-RU" dirty="0"/>
              <a:t> в </a:t>
            </a:r>
            <a:r>
              <a:rPr lang="ru-RU" dirty="0" err="1"/>
              <a:t>Англії</a:t>
            </a:r>
            <a:r>
              <a:rPr lang="ru-RU" dirty="0"/>
              <a:t>.</a:t>
            </a:r>
          </a:p>
        </p:txBody>
      </p:sp>
      <p:pic>
        <p:nvPicPr>
          <p:cNvPr id="7170" name="Picture 2" descr="https://upload.wikimedia.org/wikipedia/commons/thumb/7/79/Dampfturbine_Montage01.jpg/250px-Dampfturbine_Montage01.jpg">
            <a:extLst>
              <a:ext uri="{FF2B5EF4-FFF2-40B4-BE49-F238E27FC236}">
                <a16:creationId xmlns:a16="http://schemas.microsoft.com/office/drawing/2014/main" id="{6327C625-05DB-44E6-9168-845ED9790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13" y="2937695"/>
            <a:ext cx="3071006" cy="367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Реактивные Двигатели для Авиамоделей - История авиации">
            <a:extLst>
              <a:ext uri="{FF2B5EF4-FFF2-40B4-BE49-F238E27FC236}">
                <a16:creationId xmlns:a16="http://schemas.microsoft.com/office/drawing/2014/main" id="{8F68907C-823C-4E03-B0BD-7864228DA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00" y="3318067"/>
            <a:ext cx="4278483" cy="271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748947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3466F63-CB77-474E-AA6B-C2144DA32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723" y="528737"/>
            <a:ext cx="10393941" cy="3880773"/>
          </a:xfrm>
        </p:spPr>
        <p:txBody>
          <a:bodyPr/>
          <a:lstStyle/>
          <a:p>
            <a:r>
              <a:rPr lang="ru-RU" b="1" dirty="0" err="1">
                <a:hlinkClick r:id="rId2" tooltip="Пульсуючий повітряно-реактивний двигун"/>
              </a:rPr>
              <a:t>Пульсуючий</a:t>
            </a:r>
            <a:r>
              <a:rPr lang="ru-RU" b="1" dirty="0">
                <a:hlinkClick r:id="rId2" tooltip="Пульсуючий повітряно-реактивний двигун"/>
              </a:rPr>
              <a:t> </a:t>
            </a:r>
            <a:r>
              <a:rPr lang="ru-RU" b="1" dirty="0" err="1">
                <a:hlinkClick r:id="rId2" tooltip="Пульсуючий повітряно-реактивний двигун"/>
              </a:rPr>
              <a:t>повітряно-реактивний</a:t>
            </a:r>
            <a:r>
              <a:rPr lang="ru-RU" b="1" dirty="0">
                <a:hlinkClick r:id="rId2" tooltip="Пульсуючий повітряно-реактивний двигун"/>
              </a:rPr>
              <a:t> </a:t>
            </a:r>
            <a:r>
              <a:rPr lang="ru-RU" b="1" dirty="0" err="1">
                <a:hlinkClick r:id="rId2" tooltip="Пульсуючий повітряно-реактивний двигун"/>
              </a:rPr>
              <a:t>двигун</a:t>
            </a:r>
            <a:endParaRPr lang="ru-RU" b="1" dirty="0"/>
          </a:p>
          <a:p>
            <a:r>
              <a:rPr lang="ru-RU" sz="2400" dirty="0" err="1"/>
              <a:t>Такий</a:t>
            </a:r>
            <a:r>
              <a:rPr lang="ru-RU" sz="2400" dirty="0"/>
              <a:t> </a:t>
            </a:r>
            <a:r>
              <a:rPr lang="ru-RU" sz="2400" dirty="0" err="1"/>
              <a:t>двигун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набагато</a:t>
            </a:r>
            <a:r>
              <a:rPr lang="ru-RU" sz="2400" dirty="0"/>
              <a:t> </a:t>
            </a:r>
            <a:r>
              <a:rPr lang="ru-RU" sz="2400" dirty="0" err="1"/>
              <a:t>простішу</a:t>
            </a:r>
            <a:r>
              <a:rPr lang="ru-RU" sz="2400" dirty="0"/>
              <a:t> </a:t>
            </a:r>
            <a:r>
              <a:rPr lang="ru-RU" sz="2400" dirty="0" err="1"/>
              <a:t>конструкцію</a:t>
            </a:r>
            <a:r>
              <a:rPr lang="ru-RU" sz="2400" dirty="0"/>
              <a:t> </a:t>
            </a:r>
            <a:r>
              <a:rPr lang="ru-RU" sz="2400" dirty="0" err="1"/>
              <a:t>ніж</a:t>
            </a:r>
            <a:r>
              <a:rPr lang="ru-RU" sz="2400" dirty="0"/>
              <a:t> </a:t>
            </a:r>
            <a:r>
              <a:rPr lang="ru-RU" sz="2400" dirty="0" err="1"/>
              <a:t>турбіна</a:t>
            </a:r>
            <a:r>
              <a:rPr lang="ru-RU" sz="2400" dirty="0"/>
              <a:t>, </a:t>
            </a:r>
            <a:r>
              <a:rPr lang="ru-RU" sz="2400" dirty="0" err="1"/>
              <a:t>проте</a:t>
            </a:r>
            <a:r>
              <a:rPr lang="ru-RU" sz="2400" dirty="0"/>
              <a:t> </a:t>
            </a:r>
            <a:r>
              <a:rPr lang="ru-RU" sz="2400" dirty="0" err="1"/>
              <a:t>працює</a:t>
            </a:r>
            <a:r>
              <a:rPr lang="ru-RU" sz="2400" dirty="0"/>
              <a:t> </a:t>
            </a:r>
            <a:r>
              <a:rPr lang="ru-RU" sz="2400" dirty="0" err="1"/>
              <a:t>дуже</a:t>
            </a:r>
            <a:r>
              <a:rPr lang="ru-RU" sz="2400" dirty="0"/>
              <a:t> </a:t>
            </a:r>
            <a:r>
              <a:rPr lang="ru-RU" sz="2400" dirty="0" err="1"/>
              <a:t>гучно</a:t>
            </a:r>
            <a:r>
              <a:rPr lang="ru-RU" sz="2400" dirty="0"/>
              <a:t>, та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меншу</a:t>
            </a:r>
            <a:r>
              <a:rPr lang="ru-RU" sz="2400" dirty="0"/>
              <a:t> тягу. Вони </a:t>
            </a:r>
            <a:r>
              <a:rPr lang="ru-RU" sz="2400" dirty="0" err="1"/>
              <a:t>були</a:t>
            </a:r>
            <a:r>
              <a:rPr lang="ru-RU" sz="2400" dirty="0"/>
              <a:t> </a:t>
            </a:r>
            <a:r>
              <a:rPr lang="ru-RU" sz="2400" dirty="0" err="1"/>
              <a:t>популярні</a:t>
            </a:r>
            <a:r>
              <a:rPr lang="ru-RU" sz="2400" dirty="0"/>
              <a:t> в 1950—х роках, </a:t>
            </a:r>
            <a:r>
              <a:rPr lang="ru-RU" sz="2400" dirty="0" err="1"/>
              <a:t>виробляються</a:t>
            </a:r>
            <a:r>
              <a:rPr lang="ru-RU" sz="2400" dirty="0"/>
              <a:t> і </a:t>
            </a:r>
            <a:r>
              <a:rPr lang="ru-RU" sz="2400" dirty="0" err="1"/>
              <a:t>сьогодні</a:t>
            </a:r>
            <a:r>
              <a:rPr lang="ru-RU" sz="2400" dirty="0"/>
              <a:t>. Через </a:t>
            </a:r>
            <a:r>
              <a:rPr lang="ru-RU" sz="2400" dirty="0" err="1"/>
              <a:t>значний</a:t>
            </a:r>
            <a:r>
              <a:rPr lang="ru-RU" sz="2400" dirty="0"/>
              <a:t> шум, </a:t>
            </a:r>
            <a:r>
              <a:rPr lang="ru-RU" sz="2400" dirty="0" err="1"/>
              <a:t>використання</a:t>
            </a:r>
            <a:r>
              <a:rPr lang="ru-RU" sz="2400" dirty="0"/>
              <a:t> таких </a:t>
            </a:r>
            <a:r>
              <a:rPr lang="ru-RU" sz="2400" dirty="0" err="1"/>
              <a:t>двигунів</a:t>
            </a:r>
            <a:r>
              <a:rPr lang="ru-RU" sz="2400" dirty="0"/>
              <a:t> </a:t>
            </a:r>
            <a:r>
              <a:rPr lang="ru-RU" sz="2400" dirty="0" err="1"/>
              <a:t>заборонене</a:t>
            </a:r>
            <a:r>
              <a:rPr lang="ru-RU" sz="2400" dirty="0"/>
              <a:t> в </a:t>
            </a:r>
            <a:r>
              <a:rPr lang="ru-RU" sz="2400" dirty="0" err="1"/>
              <a:t>деяких</a:t>
            </a:r>
            <a:r>
              <a:rPr lang="ru-RU" sz="2400" dirty="0"/>
              <a:t> </a:t>
            </a:r>
            <a:r>
              <a:rPr lang="ru-RU" sz="2400" dirty="0" err="1"/>
              <a:t>країнах</a:t>
            </a:r>
            <a:r>
              <a:rPr lang="ru-RU" sz="2400" dirty="0"/>
              <a:t>.</a:t>
            </a:r>
          </a:p>
        </p:txBody>
      </p:sp>
      <p:pic>
        <p:nvPicPr>
          <p:cNvPr id="8194" name="Picture 2" descr="https://upload.wikimedia.org/wikipedia/commons/thumb/3/39/Pulsoreactor.gif/300px-Pulsoreactor.gif">
            <a:extLst>
              <a:ext uri="{FF2B5EF4-FFF2-40B4-BE49-F238E27FC236}">
                <a16:creationId xmlns:a16="http://schemas.microsoft.com/office/drawing/2014/main" id="{AE8EF5A3-719A-4A9D-969F-30BB42F377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22865"/>
            <a:ext cx="4659630" cy="141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upload.wikimedia.org/wikipedia/commons/thumb/1/14/Pulse_jet.png/300px-Pulse_jet.png">
            <a:extLst>
              <a:ext uri="{FF2B5EF4-FFF2-40B4-BE49-F238E27FC236}">
                <a16:creationId xmlns:a16="http://schemas.microsoft.com/office/drawing/2014/main" id="{8BAEF207-E5D6-471B-BEB4-196D973F7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92" y="3730549"/>
            <a:ext cx="4104442" cy="179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15255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1F8EB4-8DB8-4887-92D6-73480A754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9857" y="347715"/>
            <a:ext cx="4176020" cy="93784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Електродвигун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4FC180-D519-42A9-8B82-C3E879199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198" y="1386866"/>
            <a:ext cx="10689362" cy="3880773"/>
          </a:xfrm>
        </p:spPr>
        <p:txBody>
          <a:bodyPr/>
          <a:lstStyle/>
          <a:p>
            <a:r>
              <a:rPr lang="ru-RU" dirty="0"/>
              <a:t>На моделях,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електричну</a:t>
            </a:r>
            <a:r>
              <a:rPr lang="ru-RU" dirty="0"/>
              <a:t> </a:t>
            </a:r>
            <a:r>
              <a:rPr lang="ru-RU" dirty="0" err="1"/>
              <a:t>енергію</a:t>
            </a:r>
            <a:r>
              <a:rPr lang="ru-RU" dirty="0"/>
              <a:t>, </a:t>
            </a:r>
            <a:r>
              <a:rPr lang="ru-RU" dirty="0" err="1"/>
              <a:t>силову</a:t>
            </a:r>
            <a:r>
              <a:rPr lang="ru-RU" dirty="0"/>
              <a:t> тягу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електродвигун</a:t>
            </a:r>
            <a:r>
              <a:rPr lang="ru-RU" dirty="0"/>
              <a:t>, </a:t>
            </a:r>
            <a:r>
              <a:rPr lang="ru-RU" dirty="0" err="1"/>
              <a:t>джерелом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є батарея. Запуск </a:t>
            </a:r>
            <a:r>
              <a:rPr lang="ru-RU" dirty="0" err="1"/>
              <a:t>двигуна</a:t>
            </a:r>
            <a:r>
              <a:rPr lang="ru-RU" dirty="0"/>
              <a:t> та контроль </a:t>
            </a:r>
            <a:r>
              <a:rPr lang="ru-RU" dirty="0" err="1"/>
              <a:t>обертів</a:t>
            </a:r>
            <a:r>
              <a:rPr lang="ru-RU" dirty="0"/>
              <a:t> </a:t>
            </a:r>
            <a:r>
              <a:rPr lang="ru-RU" dirty="0" err="1"/>
              <a:t>двигуна</a:t>
            </a:r>
            <a:r>
              <a:rPr lang="ru-RU" dirty="0"/>
              <a:t> </a:t>
            </a:r>
            <a:r>
              <a:rPr lang="ru-RU" dirty="0" err="1"/>
              <a:t>виконує</a:t>
            </a:r>
            <a:r>
              <a:rPr lang="ru-RU" dirty="0"/>
              <a:t> </a:t>
            </a:r>
            <a:r>
              <a:rPr lang="ru-RU" dirty="0" err="1"/>
              <a:t>електронний</a:t>
            </a:r>
            <a:r>
              <a:rPr lang="ru-RU" dirty="0"/>
              <a:t> регулятор ходу.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електричні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оснащенні</a:t>
            </a:r>
            <a:r>
              <a:rPr lang="ru-RU" dirty="0"/>
              <a:t> </a:t>
            </a:r>
            <a:r>
              <a:rPr lang="ru-RU" dirty="0" err="1"/>
              <a:t>колекторними</a:t>
            </a:r>
            <a:r>
              <a:rPr lang="ru-RU" dirty="0"/>
              <a:t> </a:t>
            </a:r>
            <a:r>
              <a:rPr lang="ru-RU" dirty="0" err="1"/>
              <a:t>електродвигунами</a:t>
            </a:r>
            <a:r>
              <a:rPr lang="ru-RU" dirty="0"/>
              <a:t> </a:t>
            </a:r>
            <a:r>
              <a:rPr lang="ru-RU" dirty="0" err="1"/>
              <a:t>постійного</a:t>
            </a:r>
            <a:r>
              <a:rPr lang="ru-RU" dirty="0"/>
              <a:t> струму і </a:t>
            </a:r>
            <a:r>
              <a:rPr lang="ru-RU" dirty="0" err="1"/>
              <a:t>нікель-кадмієвими</a:t>
            </a:r>
            <a:r>
              <a:rPr lang="ru-RU" dirty="0"/>
              <a:t> </a:t>
            </a:r>
            <a:r>
              <a:rPr lang="ru-RU" dirty="0" err="1"/>
              <a:t>акумуляторами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літати</a:t>
            </a:r>
            <a:r>
              <a:rPr lang="ru-RU" dirty="0"/>
              <a:t> 5–10 </a:t>
            </a:r>
            <a:r>
              <a:rPr lang="ru-RU" dirty="0" err="1"/>
              <a:t>хвилин</a:t>
            </a:r>
            <a:r>
              <a:rPr lang="ru-RU" dirty="0"/>
              <a:t> (</a:t>
            </a:r>
            <a:r>
              <a:rPr lang="ru-RU" dirty="0" err="1"/>
              <a:t>двигун</a:t>
            </a:r>
            <a:r>
              <a:rPr lang="ru-RU" dirty="0"/>
              <a:t> </a:t>
            </a:r>
            <a:r>
              <a:rPr lang="ru-RU" dirty="0" err="1"/>
              <a:t>внутрішнього</a:t>
            </a:r>
            <a:r>
              <a:rPr lang="ru-RU" dirty="0"/>
              <a:t> </a:t>
            </a:r>
            <a:r>
              <a:rPr lang="ru-RU" dirty="0" err="1"/>
              <a:t>згоряння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ж ваги і </a:t>
            </a:r>
            <a:r>
              <a:rPr lang="ru-RU" dirty="0" err="1"/>
              <a:t>потужності</a:t>
            </a:r>
            <a:r>
              <a:rPr lang="ru-RU" dirty="0"/>
              <a:t> </a:t>
            </a:r>
            <a:r>
              <a:rPr lang="ru-RU" dirty="0" err="1"/>
              <a:t>зможе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в </a:t>
            </a:r>
            <a:r>
              <a:rPr lang="ru-RU" dirty="0" err="1"/>
              <a:t>двічі</a:t>
            </a:r>
            <a:r>
              <a:rPr lang="ru-RU" dirty="0"/>
              <a:t> </a:t>
            </a:r>
            <a:r>
              <a:rPr lang="ru-RU" dirty="0" err="1"/>
              <a:t>більшу</a:t>
            </a:r>
            <a:r>
              <a:rPr lang="ru-RU" dirty="0"/>
              <a:t> </a:t>
            </a:r>
            <a:r>
              <a:rPr lang="ru-RU" dirty="0" err="1"/>
              <a:t>тривалість</a:t>
            </a:r>
            <a:r>
              <a:rPr lang="ru-RU" dirty="0"/>
              <a:t> </a:t>
            </a:r>
            <a:r>
              <a:rPr lang="ru-RU" dirty="0" err="1"/>
              <a:t>польоту</a:t>
            </a:r>
            <a:r>
              <a:rPr lang="ru-RU" dirty="0"/>
              <a:t>). </a:t>
            </a:r>
          </a:p>
        </p:txBody>
      </p:sp>
      <p:pic>
        <p:nvPicPr>
          <p:cNvPr id="9218" name="Picture 2" descr="AVmodels.ru | Двигатели | Электрические | Электрическая силовая для  кордовой модели самолета.">
            <a:extLst>
              <a:ext uri="{FF2B5EF4-FFF2-40B4-BE49-F238E27FC236}">
                <a16:creationId xmlns:a16="http://schemas.microsoft.com/office/drawing/2014/main" id="{91669150-1284-4CFE-A9D4-612267629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98" y="3859234"/>
            <a:ext cx="4284564" cy="239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Электродвигатель б/к D2836 KV1500 (авиамодельный)">
            <a:extLst>
              <a:ext uri="{FF2B5EF4-FFF2-40B4-BE49-F238E27FC236}">
                <a16:creationId xmlns:a16="http://schemas.microsoft.com/office/drawing/2014/main" id="{3B087F48-89A0-405A-8556-4E0B93FC0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46348"/>
            <a:ext cx="3104271" cy="310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602186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53D23-D326-48A4-A836-EA153448F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A14ACB-551E-4671-91BA-6CFEDA545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724" y="609600"/>
            <a:ext cx="10963941" cy="3880773"/>
          </a:xfrm>
        </p:spPr>
        <p:txBody>
          <a:bodyPr/>
          <a:lstStyle/>
          <a:p>
            <a:r>
              <a:rPr lang="ru-RU" dirty="0"/>
              <a:t>Недавно </a:t>
            </a:r>
            <a:r>
              <a:rPr lang="ru-RU" dirty="0" err="1"/>
              <a:t>розроблені</a:t>
            </a:r>
            <a:r>
              <a:rPr lang="ru-RU" dirty="0"/>
              <a:t> </a:t>
            </a:r>
            <a:r>
              <a:rPr lang="ru-RU" dirty="0" err="1"/>
              <a:t>літій-полімерні</a:t>
            </a:r>
            <a:r>
              <a:rPr lang="ru-RU" dirty="0"/>
              <a:t> </a:t>
            </a:r>
            <a:r>
              <a:rPr lang="ru-RU" dirty="0" err="1"/>
              <a:t>акумулятори</a:t>
            </a:r>
            <a:r>
              <a:rPr lang="ru-RU" dirty="0"/>
              <a:t> (</a:t>
            </a:r>
            <a:r>
              <a:rPr lang="en-US" dirty="0" err="1"/>
              <a:t>LiPoly</a:t>
            </a:r>
            <a:r>
              <a:rPr lang="en-US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en-US" dirty="0"/>
              <a:t>LiPo) </a:t>
            </a:r>
            <a:r>
              <a:rPr lang="ru-RU" dirty="0"/>
              <a:t>та </a:t>
            </a:r>
            <a:r>
              <a:rPr lang="ru-RU" dirty="0" err="1"/>
              <a:t>безколекторні</a:t>
            </a:r>
            <a:r>
              <a:rPr lang="ru-RU" dirty="0"/>
              <a:t>(</a:t>
            </a:r>
            <a:r>
              <a:rPr lang="ru-RU" dirty="0" err="1"/>
              <a:t>вентильні</a:t>
            </a:r>
            <a:r>
              <a:rPr lang="ru-RU" dirty="0"/>
              <a:t>) </a:t>
            </a:r>
            <a:r>
              <a:rPr lang="ru-RU" dirty="0" err="1"/>
              <a:t>електродвигуни</a:t>
            </a:r>
            <a:r>
              <a:rPr lang="ru-RU" dirty="0"/>
              <a:t>, дозволили </a:t>
            </a:r>
            <a:r>
              <a:rPr lang="ru-RU" dirty="0" err="1"/>
              <a:t>зрівняти</a:t>
            </a:r>
            <a:r>
              <a:rPr lang="ru-RU" dirty="0"/>
              <a:t> </a:t>
            </a:r>
            <a:r>
              <a:rPr lang="ru-RU" dirty="0" err="1"/>
              <a:t>тривалість</a:t>
            </a:r>
            <a:r>
              <a:rPr lang="ru-RU" dirty="0"/>
              <a:t> </a:t>
            </a:r>
            <a:r>
              <a:rPr lang="ru-RU" dirty="0" err="1"/>
              <a:t>польоту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аналогічними</a:t>
            </a:r>
            <a:r>
              <a:rPr lang="ru-RU" dirty="0"/>
              <a:t> ДВЗ, а в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перевищити</a:t>
            </a:r>
            <a:r>
              <a:rPr lang="ru-RU" dirty="0"/>
              <a:t>. </a:t>
            </a:r>
            <a:r>
              <a:rPr lang="ru-RU" dirty="0" err="1"/>
              <a:t>Завдячуючи</a:t>
            </a:r>
            <a:r>
              <a:rPr lang="ru-RU" dirty="0"/>
              <a:t> мало </a:t>
            </a:r>
            <a:r>
              <a:rPr lang="ru-RU" dirty="0" err="1"/>
              <a:t>шумності</a:t>
            </a:r>
            <a:r>
              <a:rPr lang="ru-RU" dirty="0"/>
              <a:t>, </a:t>
            </a:r>
            <a:r>
              <a:rPr lang="ru-RU" dirty="0" err="1"/>
              <a:t>екологічні</a:t>
            </a:r>
            <a:r>
              <a:rPr lang="ru-RU" dirty="0"/>
              <a:t> та </a:t>
            </a:r>
            <a:r>
              <a:rPr lang="ru-RU" dirty="0" err="1"/>
              <a:t>фізичні</a:t>
            </a:r>
            <a:r>
              <a:rPr lang="ru-RU" dirty="0"/>
              <a:t> </a:t>
            </a:r>
            <a:r>
              <a:rPr lang="ru-RU" dirty="0" err="1"/>
              <a:t>чистоті</a:t>
            </a:r>
            <a:r>
              <a:rPr lang="ru-RU" dirty="0"/>
              <a:t> (</a:t>
            </a:r>
            <a:r>
              <a:rPr lang="ru-RU" dirty="0" err="1"/>
              <a:t>відсутні</a:t>
            </a:r>
            <a:r>
              <a:rPr lang="ru-RU" dirty="0"/>
              <a:t> </a:t>
            </a:r>
            <a:r>
              <a:rPr lang="ru-RU" dirty="0" err="1"/>
              <a:t>залишки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 та </a:t>
            </a:r>
            <a:r>
              <a:rPr lang="ru-RU" dirty="0" err="1"/>
              <a:t>мастила</a:t>
            </a:r>
            <a:r>
              <a:rPr lang="ru-RU" dirty="0"/>
              <a:t>), </a:t>
            </a:r>
            <a:r>
              <a:rPr lang="ru-RU" dirty="0" err="1"/>
              <a:t>електричні</a:t>
            </a:r>
            <a:r>
              <a:rPr lang="ru-RU" dirty="0"/>
              <a:t> </a:t>
            </a:r>
            <a:r>
              <a:rPr lang="ru-RU" dirty="0" err="1"/>
              <a:t>мотоустановки</a:t>
            </a:r>
            <a:r>
              <a:rPr lang="ru-RU" dirty="0"/>
              <a:t> </a:t>
            </a:r>
            <a:r>
              <a:rPr lang="ru-RU" dirty="0" err="1"/>
              <a:t>останнім</a:t>
            </a:r>
            <a:r>
              <a:rPr lang="ru-RU" dirty="0"/>
              <a:t> часом стали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популярними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літальні</a:t>
            </a:r>
            <a:r>
              <a:rPr lang="ru-RU" dirty="0"/>
              <a:t> </a:t>
            </a:r>
            <a:r>
              <a:rPr lang="ru-RU" dirty="0" err="1"/>
              <a:t>апарати</a:t>
            </a:r>
            <a:r>
              <a:rPr lang="ru-RU" dirty="0"/>
              <a:t>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живляться</a:t>
            </a:r>
            <a:r>
              <a:rPr lang="ru-RU" dirty="0"/>
              <a:t> </a:t>
            </a:r>
            <a:r>
              <a:rPr lang="ru-RU" dirty="0" err="1"/>
              <a:t>сонячною</a:t>
            </a:r>
            <a:r>
              <a:rPr lang="ru-RU" dirty="0"/>
              <a:t> </a:t>
            </a:r>
            <a:r>
              <a:rPr lang="ru-RU" dirty="0" err="1"/>
              <a:t>енергією</a:t>
            </a:r>
            <a:r>
              <a:rPr lang="ru-RU" dirty="0"/>
              <a:t>. В </a:t>
            </a:r>
            <a:r>
              <a:rPr lang="ru-RU" dirty="0" err="1"/>
              <a:t>червні</a:t>
            </a:r>
            <a:r>
              <a:rPr lang="ru-RU" dirty="0"/>
              <a:t> 2005 року в </a:t>
            </a:r>
            <a:r>
              <a:rPr lang="ru-RU" dirty="0" err="1"/>
              <a:t>Каліфорнії</a:t>
            </a:r>
            <a:r>
              <a:rPr lang="ru-RU" dirty="0"/>
              <a:t>,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зареєстрований</a:t>
            </a:r>
            <a:r>
              <a:rPr lang="ru-RU" dirty="0"/>
              <a:t> </a:t>
            </a:r>
            <a:r>
              <a:rPr lang="ru-RU" dirty="0" err="1"/>
              <a:t>політ</a:t>
            </a:r>
            <a:r>
              <a:rPr lang="ru-RU" dirty="0"/>
              <a:t> </a:t>
            </a:r>
            <a:r>
              <a:rPr lang="ru-RU" dirty="0" err="1"/>
              <a:t>тривалістю</a:t>
            </a:r>
            <a:r>
              <a:rPr lang="ru-RU" dirty="0"/>
              <a:t> 48 годин 16 </a:t>
            </a:r>
            <a:r>
              <a:rPr lang="ru-RU" dirty="0" err="1"/>
              <a:t>хвилин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здійснений</a:t>
            </a:r>
            <a:r>
              <a:rPr lang="ru-RU" dirty="0"/>
              <a:t> </a:t>
            </a:r>
            <a:r>
              <a:rPr lang="ru-RU" dirty="0" err="1"/>
              <a:t>моделлю</a:t>
            </a:r>
            <a:r>
              <a:rPr lang="ru-RU" dirty="0"/>
              <a:t> </a:t>
            </a:r>
            <a:r>
              <a:rPr lang="ru-RU" dirty="0" err="1"/>
              <a:t>оснащеною</a:t>
            </a:r>
            <a:r>
              <a:rPr lang="ru-RU" dirty="0"/>
              <a:t> </a:t>
            </a:r>
            <a:r>
              <a:rPr lang="ru-RU" dirty="0" err="1"/>
              <a:t>сонячними</a:t>
            </a:r>
            <a:r>
              <a:rPr lang="ru-RU" dirty="0"/>
              <a:t> панелями.</a:t>
            </a:r>
          </a:p>
        </p:txBody>
      </p:sp>
      <p:pic>
        <p:nvPicPr>
          <p:cNvPr id="10242" name="Picture 2" descr="Solar Impulse 2: самолет на солнечных батареях ставит новый рекорд, перелет  через Тихий океан - ЭкоТехника">
            <a:extLst>
              <a:ext uri="{FF2B5EF4-FFF2-40B4-BE49-F238E27FC236}">
                <a16:creationId xmlns:a16="http://schemas.microsoft.com/office/drawing/2014/main" id="{C9BCC0BB-E2D8-4061-AF44-B674A7588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24" y="3429000"/>
            <a:ext cx="4739274" cy="266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Электродвигатель бесколлекторный EMP C6374-10 KV170 (авиамодельный) -  C6374_10-170">
            <a:extLst>
              <a:ext uri="{FF2B5EF4-FFF2-40B4-BE49-F238E27FC236}">
                <a16:creationId xmlns:a16="http://schemas.microsoft.com/office/drawing/2014/main" id="{F194F342-9623-45DD-BBA6-6D1BD035D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87" y="3429001"/>
            <a:ext cx="3587286" cy="266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132843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DD98A-FAC7-404B-8D97-AC59B697C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           </a:t>
            </a:r>
            <a:r>
              <a:rPr lang="ru-RU" dirty="0" err="1">
                <a:solidFill>
                  <a:srgbClr val="C00000"/>
                </a:solidFill>
              </a:rPr>
              <a:t>Дякую</a:t>
            </a:r>
            <a:r>
              <a:rPr lang="ru-RU" dirty="0">
                <a:solidFill>
                  <a:srgbClr val="C00000"/>
                </a:solidFill>
              </a:rPr>
              <a:t> за </a:t>
            </a:r>
            <a:r>
              <a:rPr lang="ru-RU" dirty="0" err="1">
                <a:solidFill>
                  <a:srgbClr val="C00000"/>
                </a:solidFill>
              </a:rPr>
              <a:t>увагу</a:t>
            </a:r>
            <a:r>
              <a:rPr lang="ru-RU" dirty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28934C1-65E2-4D73-A22E-332136FFD3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8" name="Picture 6" descr="Некоторые авиационные секреты | Пикабу">
            <a:extLst>
              <a:ext uri="{FF2B5EF4-FFF2-40B4-BE49-F238E27FC236}">
                <a16:creationId xmlns:a16="http://schemas.microsoft.com/office/drawing/2014/main" id="{E4390FC3-7AB6-4744-ADD5-88223183DB3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45" y="388292"/>
            <a:ext cx="4184650" cy="235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Гражданская авиация сегодня: важные аспекты и проблемы при подготовке  кадров / Хабр">
            <a:extLst>
              <a:ext uri="{FF2B5EF4-FFF2-40B4-BE49-F238E27FC236}">
                <a16:creationId xmlns:a16="http://schemas.microsoft.com/office/drawing/2014/main" id="{5CC75023-9B75-4582-B5BD-529894381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1270000"/>
            <a:ext cx="4724210" cy="294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За год цены на авиабилеты в Казахстане взлетели более чем на 8% | Inbusiness">
            <a:extLst>
              <a:ext uri="{FF2B5EF4-FFF2-40B4-BE49-F238E27FC236}">
                <a16:creationId xmlns:a16="http://schemas.microsoft.com/office/drawing/2014/main" id="{E6158CFA-6B00-4DF7-B36E-81AEF697C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701" y="1589447"/>
            <a:ext cx="3353019" cy="251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Обои авиация 2560x1600, картинки, фото, скачать обои высокого качества">
            <a:extLst>
              <a:ext uri="{FF2B5EF4-FFF2-40B4-BE49-F238E27FC236}">
                <a16:creationId xmlns:a16="http://schemas.microsoft.com/office/drawing/2014/main" id="{E23B3A2E-1D18-4EAE-AAC2-DD43C41C4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96" y="3984923"/>
            <a:ext cx="4609909" cy="287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Фотография Самолеты Пассажирские Самолеты летящий Авиация">
            <a:extLst>
              <a:ext uri="{FF2B5EF4-FFF2-40B4-BE49-F238E27FC236}">
                <a16:creationId xmlns:a16="http://schemas.microsoft.com/office/drawing/2014/main" id="{0DA00054-2FE6-4A63-9C6E-33A1639F7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83" y="3984923"/>
            <a:ext cx="4428666" cy="287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Бизнес-авиация">
            <a:extLst>
              <a:ext uri="{FF2B5EF4-FFF2-40B4-BE49-F238E27FC236}">
                <a16:creationId xmlns:a16="http://schemas.microsoft.com/office/drawing/2014/main" id="{D4586BBC-909B-46E2-84F9-25927F5C3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709" y="2247221"/>
            <a:ext cx="3764986" cy="282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Малая авиация в ОАЭ: заказать самолет">
            <a:extLst>
              <a:ext uri="{FF2B5EF4-FFF2-40B4-BE49-F238E27FC236}">
                <a16:creationId xmlns:a16="http://schemas.microsoft.com/office/drawing/2014/main" id="{455815D7-2807-4E6C-A287-59CFCA4AA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284" y="4777347"/>
            <a:ext cx="2875877" cy="208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08678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66EFE-BC44-4181-B114-CB428A523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202" y="446189"/>
            <a:ext cx="6581595" cy="74089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Різновиди авіадвигунів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Не по феншую. Як «Мотор Січ» посварила Україну і Китай">
            <a:extLst>
              <a:ext uri="{FF2B5EF4-FFF2-40B4-BE49-F238E27FC236}">
                <a16:creationId xmlns:a16="http://schemas.microsoft.com/office/drawing/2014/main" id="{059D7FBC-D40B-4346-A8F5-6C6FE31EE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71" y="1450483"/>
            <a:ext cx="3442408" cy="251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tallic details MDR4853 Поршневий авіадвигун Wright R-1820 Cyclone пізніх  випусків - придбати у Києві та Україні, доступні ціни у інтернет-магазині  маштабних моделей Hobby.dn.ua">
            <a:extLst>
              <a:ext uri="{FF2B5EF4-FFF2-40B4-BE49-F238E27FC236}">
                <a16:creationId xmlns:a16="http://schemas.microsoft.com/office/drawing/2014/main" id="{A4EB738E-43D4-412C-96A6-6E60F1600E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72" y="4301029"/>
            <a:ext cx="3442407" cy="2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Двигун безколекторний A2212/13T-1000kv | Купити. Хобіманія">
            <a:extLst>
              <a:ext uri="{FF2B5EF4-FFF2-40B4-BE49-F238E27FC236}">
                <a16:creationId xmlns:a16="http://schemas.microsoft.com/office/drawing/2014/main" id="{A64EEC7D-4E81-460F-B9B7-9707C3C3E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312" y="3080825"/>
            <a:ext cx="5050222" cy="377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На 3D-принтері вперше надрукували реактивний двигун | ВІКНА. Новини Калуша  та Прикарпаття">
            <a:extLst>
              <a:ext uri="{FF2B5EF4-FFF2-40B4-BE49-F238E27FC236}">
                <a16:creationId xmlns:a16="http://schemas.microsoft.com/office/drawing/2014/main" id="{CAFBC655-1F28-4A27-B867-9E91D85D4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556" y="1317989"/>
            <a:ext cx="3258867" cy="199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30287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1BBBD-692E-43F5-8B75-A571AAEA1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482" y="389918"/>
            <a:ext cx="4091614" cy="8534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Гумові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двигуни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47267A-7173-40F4-A63C-0BB3074F9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90" y="1594411"/>
            <a:ext cx="10281398" cy="3880773"/>
          </a:xfrm>
        </p:spPr>
        <p:txBody>
          <a:bodyPr>
            <a:normAutofit/>
          </a:bodyPr>
          <a:lstStyle/>
          <a:p>
            <a:r>
              <a:rPr lang="ru-RU" sz="2000" dirty="0"/>
              <a:t>Старим способом </a:t>
            </a:r>
            <a:r>
              <a:rPr lang="ru-RU" sz="2000" dirty="0" err="1"/>
              <a:t>руху</a:t>
            </a:r>
            <a:r>
              <a:rPr lang="ru-RU" sz="2000" dirty="0"/>
              <a:t> моделей, є </a:t>
            </a:r>
            <a:r>
              <a:rPr lang="ru-RU" sz="2000" dirty="0" err="1"/>
              <a:t>гумовий</a:t>
            </a:r>
            <a:r>
              <a:rPr lang="ru-RU" sz="2000" dirty="0"/>
              <a:t> мотор </a:t>
            </a:r>
            <a:r>
              <a:rPr lang="ru-RU" sz="2000" dirty="0" err="1"/>
              <a:t>Альсфонса</a:t>
            </a:r>
            <a:r>
              <a:rPr lang="ru-RU" sz="2000" dirty="0"/>
              <a:t> Пено,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являє</a:t>
            </a:r>
            <a:r>
              <a:rPr lang="ru-RU" sz="2000" dirty="0"/>
              <a:t> собою </a:t>
            </a:r>
            <a:r>
              <a:rPr lang="ru-RU" sz="2000" dirty="0" err="1"/>
              <a:t>складений</a:t>
            </a:r>
            <a:r>
              <a:rPr lang="ru-RU" sz="2000" dirty="0"/>
              <a:t> та </a:t>
            </a:r>
            <a:r>
              <a:rPr lang="ru-RU" sz="2000" dirty="0" err="1"/>
              <a:t>закручений</a:t>
            </a:r>
            <a:r>
              <a:rPr lang="ru-RU" sz="2000" dirty="0"/>
              <a:t> </a:t>
            </a:r>
            <a:r>
              <a:rPr lang="ru-RU" sz="2000" dirty="0" err="1"/>
              <a:t>довгий</a:t>
            </a:r>
            <a:r>
              <a:rPr lang="ru-RU" sz="2000" dirty="0"/>
              <a:t> </a:t>
            </a:r>
            <a:r>
              <a:rPr lang="ru-RU" sz="2000" dirty="0" err="1"/>
              <a:t>гумовий</a:t>
            </a:r>
            <a:r>
              <a:rPr lang="ru-RU" sz="2000" dirty="0"/>
              <a:t> шнур,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задає</a:t>
            </a:r>
            <a:r>
              <a:rPr lang="ru-RU" sz="2000" dirty="0"/>
              <a:t> </a:t>
            </a:r>
            <a:r>
              <a:rPr lang="ru-RU" sz="2000" dirty="0" err="1"/>
              <a:t>початкову</a:t>
            </a:r>
            <a:r>
              <a:rPr lang="ru-RU" sz="2000" dirty="0"/>
              <a:t> </a:t>
            </a:r>
            <a:r>
              <a:rPr lang="ru-RU" sz="2000" dirty="0" err="1"/>
              <a:t>енергію</a:t>
            </a:r>
            <a:r>
              <a:rPr lang="ru-RU" sz="2000" dirty="0"/>
              <a:t> для </a:t>
            </a:r>
            <a:r>
              <a:rPr lang="ru-RU" sz="2000" dirty="0" err="1"/>
              <a:t>руху</a:t>
            </a:r>
            <a:r>
              <a:rPr lang="ru-RU" sz="2000" dirty="0"/>
              <a:t> </a:t>
            </a:r>
            <a:r>
              <a:rPr lang="ru-RU" sz="2000" dirty="0" err="1"/>
              <a:t>моделі</a:t>
            </a:r>
            <a:r>
              <a:rPr lang="ru-RU" sz="2000" dirty="0"/>
              <a:t> в </a:t>
            </a:r>
            <a:r>
              <a:rPr lang="ru-RU" sz="2000" dirty="0" err="1"/>
              <a:t>повітрі</a:t>
            </a:r>
            <a:r>
              <a:rPr lang="ru-RU" sz="2000" dirty="0"/>
              <a:t>. </a:t>
            </a:r>
            <a:r>
              <a:rPr lang="ru-RU" sz="2000" dirty="0" err="1"/>
              <a:t>Це</a:t>
            </a:r>
            <a:r>
              <a:rPr lang="ru-RU" sz="2000" dirty="0"/>
              <a:t> один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старіших</a:t>
            </a:r>
            <a:r>
              <a:rPr lang="ru-RU" sz="2000" dirty="0"/>
              <a:t> </a:t>
            </a:r>
            <a:r>
              <a:rPr lang="ru-RU" sz="2000" dirty="0" err="1"/>
              <a:t>видів</a:t>
            </a:r>
            <a:r>
              <a:rPr lang="ru-RU" sz="2000" dirty="0"/>
              <a:t> </a:t>
            </a:r>
            <a:r>
              <a:rPr lang="ru-RU" sz="2000" dirty="0" err="1"/>
              <a:t>двигунів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застосовується</a:t>
            </a:r>
            <a:r>
              <a:rPr lang="ru-RU" sz="2000" dirty="0"/>
              <a:t> </a:t>
            </a:r>
            <a:r>
              <a:rPr lang="ru-RU" sz="2000" dirty="0" err="1"/>
              <a:t>усюди</a:t>
            </a:r>
            <a:r>
              <a:rPr lang="ru-RU" sz="2000" dirty="0"/>
              <a:t>, </a:t>
            </a:r>
            <a:r>
              <a:rPr lang="ru-RU" sz="2000" dirty="0" err="1"/>
              <a:t>починаючи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дитячих</a:t>
            </a:r>
            <a:r>
              <a:rPr lang="ru-RU" sz="2000" dirty="0"/>
              <a:t> </a:t>
            </a:r>
            <a:r>
              <a:rPr lang="ru-RU" sz="2000" dirty="0" err="1"/>
              <a:t>іграшок</a:t>
            </a:r>
            <a:r>
              <a:rPr lang="ru-RU" sz="2000" dirty="0"/>
              <a:t> </a:t>
            </a:r>
            <a:r>
              <a:rPr lang="ru-RU" sz="2000" dirty="0" err="1"/>
              <a:t>закінчуючи</a:t>
            </a:r>
            <a:r>
              <a:rPr lang="ru-RU" sz="2000" dirty="0"/>
              <a:t> </a:t>
            </a:r>
            <a:r>
              <a:rPr lang="ru-RU" sz="2000" dirty="0" err="1"/>
              <a:t>спортивними</a:t>
            </a:r>
            <a:r>
              <a:rPr lang="ru-RU" sz="2000" dirty="0"/>
              <a:t> моделями для </a:t>
            </a:r>
            <a:r>
              <a:rPr lang="ru-RU" sz="2000" dirty="0" err="1"/>
              <a:t>змагань</a:t>
            </a:r>
            <a:r>
              <a:rPr lang="ru-RU" sz="2000" dirty="0"/>
              <a:t>.</a:t>
            </a:r>
          </a:p>
        </p:txBody>
      </p:sp>
      <p:pic>
        <p:nvPicPr>
          <p:cNvPr id="2050" name="Picture 2" descr="Простая непростая резиномоторка для зала ОР-500 — Паркфлаер">
            <a:extLst>
              <a:ext uri="{FF2B5EF4-FFF2-40B4-BE49-F238E27FC236}">
                <a16:creationId xmlns:a16="http://schemas.microsoft.com/office/drawing/2014/main" id="{C71841DF-5F7B-4BED-99D5-B6F8926F6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59" y="3650809"/>
            <a:ext cx="3268613" cy="244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ML-3005 «ЧИЖИК»">
            <a:extLst>
              <a:ext uri="{FF2B5EF4-FFF2-40B4-BE49-F238E27FC236}">
                <a16:creationId xmlns:a16="http://schemas.microsoft.com/office/drawing/2014/main" id="{7A42470B-2A2B-4408-9A4F-094CC514D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915" y="3901514"/>
            <a:ext cx="336232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73962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BF90A34-FA4C-4EA5-BB65-39F4FAD2E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318" y="416195"/>
            <a:ext cx="10675293" cy="3880773"/>
          </a:xfrm>
        </p:spPr>
        <p:txBody>
          <a:bodyPr>
            <a:normAutofit/>
          </a:bodyPr>
          <a:lstStyle/>
          <a:p>
            <a:r>
              <a:rPr lang="ru-RU" sz="2400" dirty="0" err="1"/>
              <a:t>Гумовий</a:t>
            </a:r>
            <a:r>
              <a:rPr lang="ru-RU" sz="2400" dirty="0"/>
              <a:t> мотор </a:t>
            </a:r>
            <a:r>
              <a:rPr lang="ru-RU" sz="2400" dirty="0" err="1"/>
              <a:t>дуже</a:t>
            </a:r>
            <a:r>
              <a:rPr lang="ru-RU" sz="2400" dirty="0"/>
              <a:t> </a:t>
            </a:r>
            <a:r>
              <a:rPr lang="ru-RU" sz="2400" dirty="0" err="1"/>
              <a:t>простий</a:t>
            </a:r>
            <a:r>
              <a:rPr lang="ru-RU" sz="2400" dirty="0"/>
              <a:t> і </a:t>
            </a:r>
            <a:r>
              <a:rPr lang="ru-RU" sz="2400" dirty="0" err="1"/>
              <a:t>надійний</a:t>
            </a:r>
            <a:r>
              <a:rPr lang="ru-RU" sz="2400" dirty="0"/>
              <a:t>, але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обмежений</a:t>
            </a:r>
            <a:r>
              <a:rPr lang="ru-RU" sz="2400" dirty="0"/>
              <a:t> час </a:t>
            </a:r>
            <a:r>
              <a:rPr lang="ru-RU" sz="2400" dirty="0" err="1"/>
              <a:t>роботи</a:t>
            </a:r>
            <a:r>
              <a:rPr lang="ru-RU" sz="2400" dirty="0"/>
              <a:t> і </a:t>
            </a:r>
            <a:r>
              <a:rPr lang="ru-RU" sz="2400" dirty="0" err="1"/>
              <a:t>початковий</a:t>
            </a:r>
            <a:r>
              <a:rPr lang="ru-RU" sz="2400" dirty="0"/>
              <a:t> </a:t>
            </a:r>
            <a:r>
              <a:rPr lang="ru-RU" sz="2400" dirty="0" err="1"/>
              <a:t>потужний</a:t>
            </a:r>
            <a:r>
              <a:rPr lang="ru-RU" sz="2400" dirty="0"/>
              <a:t> </a:t>
            </a:r>
            <a:r>
              <a:rPr lang="ru-RU" sz="2400" dirty="0" err="1"/>
              <a:t>крутильний</a:t>
            </a:r>
            <a:r>
              <a:rPr lang="ru-RU" sz="2400" dirty="0"/>
              <a:t> момент </a:t>
            </a:r>
            <a:r>
              <a:rPr lang="ru-RU" sz="2400" dirty="0" err="1"/>
              <a:t>повністю</a:t>
            </a:r>
            <a:r>
              <a:rPr lang="ru-RU" sz="2400" dirty="0"/>
              <a:t> </a:t>
            </a:r>
            <a:r>
              <a:rPr lang="ru-RU" sz="2400" dirty="0" err="1"/>
              <a:t>намотаного</a:t>
            </a:r>
            <a:r>
              <a:rPr lang="ru-RU" sz="2400" dirty="0"/>
              <a:t> </a:t>
            </a:r>
            <a:r>
              <a:rPr lang="ru-RU" sz="2400" dirty="0" err="1"/>
              <a:t>двигуна</a:t>
            </a:r>
            <a:r>
              <a:rPr lang="ru-RU" sz="2400" dirty="0"/>
              <a:t> </a:t>
            </a:r>
            <a:r>
              <a:rPr lang="ru-RU" sz="2400" dirty="0" err="1"/>
              <a:t>різко</a:t>
            </a:r>
            <a:r>
              <a:rPr lang="ru-RU" sz="2400" dirty="0"/>
              <a:t> </a:t>
            </a:r>
            <a:r>
              <a:rPr lang="ru-RU" sz="2400" dirty="0" err="1"/>
              <a:t>зменшується</a:t>
            </a:r>
            <a:r>
              <a:rPr lang="ru-RU" sz="2400" dirty="0"/>
              <a:t> при </a:t>
            </a:r>
            <a:r>
              <a:rPr lang="ru-RU" sz="2400" dirty="0" err="1"/>
              <a:t>виході</a:t>
            </a:r>
            <a:r>
              <a:rPr lang="ru-RU" sz="2400" dirty="0"/>
              <a:t> </a:t>
            </a:r>
            <a:r>
              <a:rPr lang="ru-RU" sz="2400" dirty="0" err="1"/>
              <a:t>літака</a:t>
            </a:r>
            <a:r>
              <a:rPr lang="ru-RU" sz="2400" dirty="0"/>
              <a:t> на «плато» (</a:t>
            </a:r>
            <a:r>
              <a:rPr lang="ru-RU" sz="2400" dirty="0" err="1"/>
              <a:t>більш</a:t>
            </a:r>
            <a:r>
              <a:rPr lang="ru-RU" sz="2400" dirty="0"/>
              <a:t> </a:t>
            </a:r>
            <a:r>
              <a:rPr lang="ru-RU" sz="2400" dirty="0" err="1"/>
              <a:t>стійку</a:t>
            </a:r>
            <a:r>
              <a:rPr lang="ru-RU" sz="2400" dirty="0"/>
              <a:t> </a:t>
            </a:r>
            <a:r>
              <a:rPr lang="ru-RU" sz="2400" dirty="0" err="1"/>
              <a:t>траєкторію</a:t>
            </a:r>
            <a:r>
              <a:rPr lang="ru-RU" sz="2400" dirty="0"/>
              <a:t>), а </a:t>
            </a:r>
            <a:r>
              <a:rPr lang="ru-RU" sz="2400" dirty="0" err="1"/>
              <a:t>згодом</a:t>
            </a:r>
            <a:r>
              <a:rPr lang="ru-RU" sz="2400" dirty="0"/>
              <a:t> </a:t>
            </a:r>
            <a:r>
              <a:rPr lang="ru-RU" sz="2400" dirty="0" err="1"/>
              <a:t>зовсім</a:t>
            </a:r>
            <a:r>
              <a:rPr lang="ru-RU" sz="2400" dirty="0"/>
              <a:t> </a:t>
            </a:r>
            <a:r>
              <a:rPr lang="ru-RU" sz="2400" dirty="0" err="1"/>
              <a:t>зупиняє</a:t>
            </a:r>
            <a:r>
              <a:rPr lang="ru-RU" sz="2400" dirty="0"/>
              <a:t> </a:t>
            </a:r>
            <a:r>
              <a:rPr lang="ru-RU" sz="2400" dirty="0" err="1"/>
              <a:t>свої</a:t>
            </a:r>
            <a:r>
              <a:rPr lang="ru-RU" sz="2400" dirty="0"/>
              <a:t> </a:t>
            </a:r>
            <a:r>
              <a:rPr lang="ru-RU" sz="2400" dirty="0" err="1"/>
              <a:t>оберти</a:t>
            </a:r>
            <a:r>
              <a:rPr lang="ru-RU" sz="2400" dirty="0"/>
              <a:t>. </a:t>
            </a:r>
            <a:r>
              <a:rPr lang="ru-RU" sz="2400" dirty="0" err="1"/>
              <a:t>Ефективне</a:t>
            </a:r>
            <a:r>
              <a:rPr lang="ru-RU" sz="2400" dirty="0"/>
              <a:t> </a:t>
            </a:r>
            <a:r>
              <a:rPr lang="ru-RU" sz="2400" dirty="0" err="1"/>
              <a:t>використання</a:t>
            </a:r>
            <a:r>
              <a:rPr lang="ru-RU" sz="2400" dirty="0"/>
              <a:t> </a:t>
            </a:r>
            <a:r>
              <a:rPr lang="ru-RU" sz="2400" dirty="0" err="1"/>
              <a:t>цього</a:t>
            </a:r>
            <a:r>
              <a:rPr lang="ru-RU" sz="2400" dirty="0"/>
              <a:t> </a:t>
            </a:r>
            <a:r>
              <a:rPr lang="ru-RU" sz="2400" dirty="0" err="1"/>
              <a:t>згасаючого</a:t>
            </a:r>
            <a:r>
              <a:rPr lang="ru-RU" sz="2400" dirty="0"/>
              <a:t> крутильного моменту є </a:t>
            </a:r>
            <a:r>
              <a:rPr lang="ru-RU" sz="2400" dirty="0" err="1"/>
              <a:t>однією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задач при </a:t>
            </a:r>
            <a:r>
              <a:rPr lang="ru-RU" sz="2400" dirty="0" err="1"/>
              <a:t>створенні</a:t>
            </a:r>
            <a:r>
              <a:rPr lang="ru-RU" sz="2400" dirty="0"/>
              <a:t> </a:t>
            </a:r>
            <a:r>
              <a:rPr lang="ru-RU" sz="2400" dirty="0" err="1"/>
              <a:t>вільнолітаючих</a:t>
            </a:r>
            <a:r>
              <a:rPr lang="ru-RU" sz="2400" dirty="0"/>
              <a:t> моделей для </a:t>
            </a:r>
            <a:r>
              <a:rPr lang="ru-RU" sz="2400" dirty="0" err="1"/>
              <a:t>змагань</a:t>
            </a:r>
            <a:r>
              <a:rPr lang="ru-RU" sz="2400" dirty="0"/>
              <a:t>.</a:t>
            </a:r>
          </a:p>
        </p:txBody>
      </p:sp>
      <p:pic>
        <p:nvPicPr>
          <p:cNvPr id="3074" name="Picture 2" descr="AVmodels.ru | Модели | Резиномоторная модель самолета.">
            <a:extLst>
              <a:ext uri="{FF2B5EF4-FFF2-40B4-BE49-F238E27FC236}">
                <a16:creationId xmlns:a16="http://schemas.microsoft.com/office/drawing/2014/main" id="{E29EA67F-4306-4C58-8738-2682D32BB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95" y="3546701"/>
            <a:ext cx="4311820" cy="259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Резиномоторный самолетик весом 0,8 грамм из соломы — Паркфлаер">
            <a:extLst>
              <a:ext uri="{FF2B5EF4-FFF2-40B4-BE49-F238E27FC236}">
                <a16:creationId xmlns:a16="http://schemas.microsoft.com/office/drawing/2014/main" id="{04DA86E7-ECFE-454D-9464-3883DA5A0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384" y="3550856"/>
            <a:ext cx="3661558" cy="259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11036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8A530EB-7BF5-4110-9677-9030270A4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521" y="528737"/>
            <a:ext cx="9606150" cy="388077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Для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цього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застосовують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особливі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пропелери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з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регульованим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кутом атаки,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диференційне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крило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хвостовий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стабілізатор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зміну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положення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керма,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які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контролюються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бортовим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таймером.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Вдало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сконструйована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модель, на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змаганнях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може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продовжувати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свій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політ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без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роботи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двигуна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майже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1 годину.</a:t>
            </a:r>
          </a:p>
        </p:txBody>
      </p:sp>
      <p:pic>
        <p:nvPicPr>
          <p:cNvPr id="1026" name="Picture 2" descr="https://upload.wikimedia.org/wikipedia/commons/thumb/e/e5/AlphonsePenaudPlanaphore.png/220px-AlphonsePenaudPlanaphore.png">
            <a:extLst>
              <a:ext uri="{FF2B5EF4-FFF2-40B4-BE49-F238E27FC236}">
                <a16:creationId xmlns:a16="http://schemas.microsoft.com/office/drawing/2014/main" id="{BDAAEB41-76FB-4DD8-8B4C-272927776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16" y="3166770"/>
            <a:ext cx="3817034" cy="286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Не вешать нос, резиномоторки!&quot; — Паркфлаер">
            <a:extLst>
              <a:ext uri="{FF2B5EF4-FFF2-40B4-BE49-F238E27FC236}">
                <a16:creationId xmlns:a16="http://schemas.microsoft.com/office/drawing/2014/main" id="{C338801F-B26F-42F6-9EDE-E2B1B0986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862" y="3170455"/>
            <a:ext cx="3817034" cy="285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45805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C7BF99-DCB4-4ECC-B4B4-4B864ED0E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390" y="314179"/>
            <a:ext cx="6919220" cy="75496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Двигуни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із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стисненим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газом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F2538-6FA8-4B72-A5BE-8F6C183A4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928" y="1488613"/>
            <a:ext cx="10576820" cy="3880773"/>
          </a:xfrm>
        </p:spPr>
        <p:txBody>
          <a:bodyPr>
            <a:normAutofit/>
          </a:bodyPr>
          <a:lstStyle/>
          <a:p>
            <a:r>
              <a:rPr lang="ru-RU" sz="2000" dirty="0" err="1"/>
              <a:t>Існують</a:t>
            </a:r>
            <a:r>
              <a:rPr lang="ru-RU" sz="2000" dirty="0"/>
              <a:t> </a:t>
            </a:r>
            <a:r>
              <a:rPr lang="ru-RU" sz="2000" dirty="0" err="1"/>
              <a:t>спеціальні</a:t>
            </a:r>
            <a:r>
              <a:rPr lang="ru-RU" sz="2000" dirty="0"/>
              <a:t> </a:t>
            </a:r>
            <a:r>
              <a:rPr lang="ru-RU" sz="2000" dirty="0" err="1"/>
              <a:t>мініатюрні</a:t>
            </a:r>
            <a:r>
              <a:rPr lang="ru-RU" sz="2000" dirty="0"/>
              <a:t> </a:t>
            </a:r>
            <a:r>
              <a:rPr lang="ru-RU" sz="2000" dirty="0" err="1"/>
              <a:t>поршневі</a:t>
            </a:r>
            <a:r>
              <a:rPr lang="ru-RU" sz="2000" dirty="0"/>
              <a:t> </a:t>
            </a:r>
            <a:r>
              <a:rPr lang="ru-RU" sz="2000" dirty="0" err="1"/>
              <a:t>двигуни</a:t>
            </a:r>
            <a:r>
              <a:rPr lang="ru-RU" sz="2000" dirty="0"/>
              <a:t> в 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стислий</a:t>
            </a:r>
            <a:r>
              <a:rPr lang="ru-RU" sz="2000" dirty="0"/>
              <a:t> </a:t>
            </a:r>
            <a:r>
              <a:rPr lang="en-US" sz="2000" dirty="0"/>
              <a:t>CO</a:t>
            </a:r>
            <a:r>
              <a:rPr lang="en-US" sz="2000" baseline="-25000" dirty="0"/>
              <a:t>2</a:t>
            </a:r>
            <a:r>
              <a:rPr lang="en-US" sz="2000" dirty="0"/>
              <a:t> </a:t>
            </a:r>
            <a:r>
              <a:rPr lang="ru-RU" sz="2000" dirty="0"/>
              <a:t>газ </a:t>
            </a:r>
            <a:r>
              <a:rPr lang="ru-RU" sz="2000" dirty="0" err="1"/>
              <a:t>використовують</a:t>
            </a:r>
            <a:r>
              <a:rPr lang="ru-RU" sz="2000" dirty="0"/>
              <a:t> як </a:t>
            </a:r>
            <a:r>
              <a:rPr lang="ru-RU" sz="2000" dirty="0" err="1"/>
              <a:t>джерело</a:t>
            </a:r>
            <a:r>
              <a:rPr lang="ru-RU" sz="2000" dirty="0"/>
              <a:t> </a:t>
            </a:r>
            <a:r>
              <a:rPr lang="ru-RU" sz="2000" dirty="0" err="1"/>
              <a:t>енергії</a:t>
            </a:r>
            <a:r>
              <a:rPr lang="ru-RU" sz="2000" dirty="0"/>
              <a:t>. </a:t>
            </a:r>
            <a:r>
              <a:rPr lang="ru-RU" sz="2000" dirty="0" err="1"/>
              <a:t>Такі</a:t>
            </a:r>
            <a:r>
              <a:rPr lang="ru-RU" sz="2000" dirty="0"/>
              <a:t> </a:t>
            </a:r>
            <a:r>
              <a:rPr lang="ru-RU" sz="2000" dirty="0" err="1"/>
              <a:t>двигуни</a:t>
            </a:r>
            <a:r>
              <a:rPr lang="ru-RU" sz="2000" dirty="0"/>
              <a:t>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мати</a:t>
            </a:r>
            <a:r>
              <a:rPr lang="ru-RU" sz="2000" dirty="0"/>
              <a:t> </a:t>
            </a:r>
            <a:r>
              <a:rPr lang="ru-RU" sz="2000" dirty="0" err="1"/>
              <a:t>декілька</a:t>
            </a:r>
            <a:r>
              <a:rPr lang="ru-RU" sz="2000" dirty="0"/>
              <a:t> </a:t>
            </a:r>
            <a:r>
              <a:rPr lang="ru-RU" sz="2000" dirty="0" err="1"/>
              <a:t>циліндрів</a:t>
            </a:r>
            <a:r>
              <a:rPr lang="ru-RU" sz="2000" dirty="0"/>
              <a:t> і </a:t>
            </a:r>
            <a:r>
              <a:rPr lang="ru-RU" sz="2000" dirty="0" err="1"/>
              <a:t>регулятори</a:t>
            </a:r>
            <a:r>
              <a:rPr lang="ru-RU" sz="2000" dirty="0"/>
              <a:t> </a:t>
            </a:r>
            <a:r>
              <a:rPr lang="ru-RU" sz="2000" dirty="0" err="1"/>
              <a:t>обертів</a:t>
            </a:r>
            <a:r>
              <a:rPr lang="ru-RU" sz="2000" dirty="0"/>
              <a:t>,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застосовують</a:t>
            </a:r>
            <a:r>
              <a:rPr lang="ru-RU" sz="2000" dirty="0"/>
              <a:t>, в основному, для легких моделей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запускають</a:t>
            </a:r>
            <a:r>
              <a:rPr lang="ru-RU" sz="2000" dirty="0"/>
              <a:t> в </a:t>
            </a:r>
            <a:r>
              <a:rPr lang="ru-RU" sz="2000" dirty="0" err="1"/>
              <a:t>закритих</a:t>
            </a:r>
            <a:r>
              <a:rPr lang="ru-RU" sz="2000" dirty="0"/>
              <a:t> </a:t>
            </a:r>
            <a:r>
              <a:rPr lang="ru-RU" sz="2000" dirty="0" err="1"/>
              <a:t>приміщеннях</a:t>
            </a:r>
            <a:r>
              <a:rPr lang="ru-RU" sz="2000" dirty="0"/>
              <a:t>.</a:t>
            </a:r>
          </a:p>
        </p:txBody>
      </p:sp>
      <p:pic>
        <p:nvPicPr>
          <p:cNvPr id="2050" name="Picture 2" descr="https://upload.wikimedia.org/wikipedia/uk/thumb/a/ad/Gasmotor.jpg/220px-Gasmotor.jpg">
            <a:extLst>
              <a:ext uri="{FF2B5EF4-FFF2-40B4-BE49-F238E27FC236}">
                <a16:creationId xmlns:a16="http://schemas.microsoft.com/office/drawing/2014/main" id="{CC6E55EE-3144-4812-88C7-224F4EDE4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36" y="3194154"/>
            <a:ext cx="3082876" cy="304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Люди и моторы. Историческая зарисовка">
            <a:extLst>
              <a:ext uri="{FF2B5EF4-FFF2-40B4-BE49-F238E27FC236}">
                <a16:creationId xmlns:a16="http://schemas.microsoft.com/office/drawing/2014/main" id="{B9B22134-DF05-451F-AD68-748FBBF97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700" y="3199185"/>
            <a:ext cx="4229890" cy="303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Надувной двигатель для авиамодели">
            <a:extLst>
              <a:ext uri="{FF2B5EF4-FFF2-40B4-BE49-F238E27FC236}">
                <a16:creationId xmlns:a16="http://schemas.microsoft.com/office/drawing/2014/main" id="{A9F83691-9176-4611-842A-FD1DF5CA4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878" y="3775152"/>
            <a:ext cx="3355071" cy="187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53539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8B2B7-E738-43EA-B1AB-36B672512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276" y="474324"/>
            <a:ext cx="8213448" cy="68462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Двигуни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внутрішнього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згоряння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0D7579-A35B-48E1-A55F-8CC95DF34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928" y="1386866"/>
            <a:ext cx="10928512" cy="3880773"/>
          </a:xfrm>
        </p:spPr>
        <p:txBody>
          <a:bodyPr>
            <a:normAutofit/>
          </a:bodyPr>
          <a:lstStyle/>
          <a:p>
            <a:r>
              <a:rPr lang="ru-RU" sz="2000" dirty="0" err="1"/>
              <a:t>Двигуни</a:t>
            </a:r>
            <a:r>
              <a:rPr lang="ru-RU" sz="2000" dirty="0"/>
              <a:t> </a:t>
            </a:r>
            <a:r>
              <a:rPr lang="ru-RU" sz="2000" dirty="0" err="1"/>
              <a:t>внутрішнього</a:t>
            </a:r>
            <a:r>
              <a:rPr lang="ru-RU" sz="2000" dirty="0"/>
              <a:t> </a:t>
            </a:r>
            <a:r>
              <a:rPr lang="ru-RU" sz="2000" dirty="0" err="1"/>
              <a:t>згоряння</a:t>
            </a:r>
            <a:r>
              <a:rPr lang="ru-RU" sz="2000" dirty="0"/>
              <a:t> в </a:t>
            </a:r>
            <a:r>
              <a:rPr lang="ru-RU" sz="2000" dirty="0" err="1"/>
              <a:t>авіамоделізмі</a:t>
            </a:r>
            <a:r>
              <a:rPr lang="ru-RU" sz="2000" dirty="0"/>
              <a:t>, до </a:t>
            </a:r>
            <a:r>
              <a:rPr lang="ru-RU" sz="2000" dirty="0" err="1"/>
              <a:t>останнього</a:t>
            </a:r>
            <a:r>
              <a:rPr lang="ru-RU" sz="2000" dirty="0"/>
              <a:t> часу </a:t>
            </a:r>
            <a:r>
              <a:rPr lang="ru-RU" sz="2000" dirty="0" err="1"/>
              <a:t>були</a:t>
            </a:r>
            <a:r>
              <a:rPr lang="ru-RU" sz="2000" dirty="0"/>
              <a:t> </a:t>
            </a:r>
            <a:r>
              <a:rPr lang="ru-RU" sz="2000" dirty="0" err="1"/>
              <a:t>найбільше</a:t>
            </a:r>
            <a:r>
              <a:rPr lang="ru-RU" sz="2000" dirty="0"/>
              <a:t> </a:t>
            </a:r>
            <a:r>
              <a:rPr lang="ru-RU" sz="2000" dirty="0" err="1"/>
              <a:t>розповсюдженими</a:t>
            </a:r>
            <a:r>
              <a:rPr lang="ru-RU" sz="2000" dirty="0"/>
              <a:t>. </a:t>
            </a:r>
            <a:r>
              <a:rPr lang="ru-RU" sz="2000" dirty="0" err="1"/>
              <a:t>Протягом</a:t>
            </a:r>
            <a:r>
              <a:rPr lang="ru-RU" sz="2000" dirty="0"/>
              <a:t> </a:t>
            </a:r>
            <a:r>
              <a:rPr lang="ru-RU" sz="2000" dirty="0" err="1"/>
              <a:t>еволюції</a:t>
            </a:r>
            <a:r>
              <a:rPr lang="ru-RU" sz="2000" dirty="0"/>
              <a:t> </a:t>
            </a:r>
            <a:r>
              <a:rPr lang="ru-RU" sz="2000" dirty="0" err="1"/>
              <a:t>авіамоделізму</a:t>
            </a:r>
            <a:r>
              <a:rPr lang="ru-RU" sz="2000" dirty="0"/>
              <a:t>, для </a:t>
            </a:r>
            <a:r>
              <a:rPr lang="ru-RU" sz="2000" dirty="0" err="1"/>
              <a:t>літаків</a:t>
            </a:r>
            <a:r>
              <a:rPr lang="ru-RU" sz="2000" dirty="0"/>
              <a:t> </a:t>
            </a:r>
            <a:r>
              <a:rPr lang="ru-RU" sz="2000" dirty="0" err="1"/>
              <a:t>застосовували</a:t>
            </a:r>
            <a:r>
              <a:rPr lang="ru-RU" sz="2000" dirty="0"/>
              <a:t> </a:t>
            </a:r>
            <a:r>
              <a:rPr lang="ru-RU" sz="2000" dirty="0" err="1"/>
              <a:t>мікролітражні</a:t>
            </a:r>
            <a:r>
              <a:rPr lang="ru-RU" sz="2000" dirty="0"/>
              <a:t> </a:t>
            </a:r>
            <a:r>
              <a:rPr lang="ru-RU" sz="2000" dirty="0" err="1"/>
              <a:t>карбюраторні</a:t>
            </a:r>
            <a:r>
              <a:rPr lang="ru-RU" sz="2000" dirty="0"/>
              <a:t> </a:t>
            </a:r>
            <a:r>
              <a:rPr lang="ru-RU" sz="2000" dirty="0" err="1"/>
              <a:t>бензинові</a:t>
            </a:r>
            <a:r>
              <a:rPr lang="ru-RU" sz="2000" dirty="0"/>
              <a:t> </a:t>
            </a:r>
            <a:r>
              <a:rPr lang="ru-RU" sz="2000" dirty="0" err="1"/>
              <a:t>двигуни</a:t>
            </a:r>
            <a:r>
              <a:rPr lang="ru-RU" sz="2000" dirty="0"/>
              <a:t> з </a:t>
            </a:r>
            <a:r>
              <a:rPr lang="ru-RU" sz="2000" dirty="0" err="1"/>
              <a:t>іскровим</a:t>
            </a:r>
            <a:r>
              <a:rPr lang="ru-RU" sz="2000" dirty="0"/>
              <a:t> </a:t>
            </a:r>
            <a:r>
              <a:rPr lang="ru-RU" sz="2000" dirty="0" err="1"/>
              <a:t>запаленням</a:t>
            </a:r>
            <a:r>
              <a:rPr lang="ru-RU" sz="2000" dirty="0"/>
              <a:t>, </a:t>
            </a:r>
            <a:r>
              <a:rPr lang="ru-RU" sz="2000" dirty="0" err="1"/>
              <a:t>компресійні</a:t>
            </a:r>
            <a:r>
              <a:rPr lang="ru-RU" sz="2000" dirty="0"/>
              <a:t> та </a:t>
            </a:r>
            <a:r>
              <a:rPr lang="ru-RU" sz="2000" dirty="0" err="1"/>
              <a:t>двигуни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запаленням</a:t>
            </a:r>
            <a:r>
              <a:rPr lang="ru-RU" sz="2000" dirty="0"/>
              <a:t> </a:t>
            </a:r>
            <a:r>
              <a:rPr lang="ru-RU" sz="2000" dirty="0" err="1"/>
              <a:t>свічкою</a:t>
            </a:r>
            <a:r>
              <a:rPr lang="ru-RU" sz="2000" dirty="0"/>
              <a:t> </a:t>
            </a:r>
            <a:r>
              <a:rPr lang="ru-RU" sz="2000" dirty="0" err="1"/>
              <a:t>розжарювання</a:t>
            </a:r>
            <a:r>
              <a:rPr lang="ru-RU" sz="2000" dirty="0"/>
              <a:t> </a:t>
            </a:r>
            <a:r>
              <a:rPr lang="ru-RU" sz="2000" dirty="0" err="1"/>
              <a:t>робочий</a:t>
            </a:r>
            <a:r>
              <a:rPr lang="ru-RU" sz="2000" dirty="0"/>
              <a:t> </a:t>
            </a:r>
            <a:r>
              <a:rPr lang="ru-RU" sz="2000" dirty="0" err="1"/>
              <a:t>об'єм</a:t>
            </a:r>
            <a:r>
              <a:rPr lang="ru-RU" sz="2000" dirty="0"/>
              <a:t> 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сягав</a:t>
            </a:r>
            <a:r>
              <a:rPr lang="ru-RU" sz="2000" dirty="0"/>
              <a:t> 0,8—15 куб. см.</a:t>
            </a:r>
          </a:p>
        </p:txBody>
      </p:sp>
      <p:pic>
        <p:nvPicPr>
          <p:cNvPr id="3074" name="Picture 2" descr="Радиоуправляемые модели. Авиамодельный двигатель: подготовка к эксплуатации двигателя  авиамодели">
            <a:extLst>
              <a:ext uri="{FF2B5EF4-FFF2-40B4-BE49-F238E27FC236}">
                <a16:creationId xmlns:a16="http://schemas.microsoft.com/office/drawing/2014/main" id="{67ED35D9-627D-4EAF-9A44-61A955506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" y="3429000"/>
            <a:ext cx="4678460" cy="261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омпрессионный карбюраторный двигатель — Википедия">
            <a:extLst>
              <a:ext uri="{FF2B5EF4-FFF2-40B4-BE49-F238E27FC236}">
                <a16:creationId xmlns:a16="http://schemas.microsoft.com/office/drawing/2014/main" id="{1E6AAD38-4EB1-4E9F-8A3F-55AF1242D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138" y="3444408"/>
            <a:ext cx="3465560" cy="25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77599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E430519-FF60-4394-93C7-AAB316D0B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249" y="542804"/>
            <a:ext cx="10731565" cy="3880773"/>
          </a:xfrm>
        </p:spPr>
        <p:txBody>
          <a:bodyPr/>
          <a:lstStyle/>
          <a:p>
            <a:r>
              <a:rPr lang="ru-RU" dirty="0" err="1"/>
              <a:t>Найпростіші</a:t>
            </a:r>
            <a:r>
              <a:rPr lang="ru-RU" dirty="0"/>
              <a:t> </a:t>
            </a:r>
            <a:r>
              <a:rPr lang="ru-RU" dirty="0" err="1"/>
              <a:t>двигуни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 у </a:t>
            </a:r>
            <a:r>
              <a:rPr lang="ru-RU" dirty="0" err="1"/>
              <a:t>двотактовому</a:t>
            </a:r>
            <a:r>
              <a:rPr lang="ru-RU" dirty="0"/>
              <a:t> </a:t>
            </a:r>
            <a:r>
              <a:rPr lang="ru-RU" dirty="0" err="1"/>
              <a:t>циклі</a:t>
            </a:r>
            <a:r>
              <a:rPr lang="ru-RU" dirty="0"/>
              <a:t>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мотори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найбільше</a:t>
            </a:r>
            <a:r>
              <a:rPr lang="ru-RU" dirty="0"/>
              <a:t> </a:t>
            </a:r>
            <a:r>
              <a:rPr lang="ru-RU" dirty="0" err="1"/>
              <a:t>співвідношення</a:t>
            </a:r>
            <a:r>
              <a:rPr lang="ru-RU" dirty="0"/>
              <a:t> </a:t>
            </a:r>
            <a:r>
              <a:rPr lang="ru-RU" dirty="0" err="1"/>
              <a:t>потужності</a:t>
            </a:r>
            <a:r>
              <a:rPr lang="ru-RU" dirty="0"/>
              <a:t> до ваги з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запальних</a:t>
            </a:r>
            <a:r>
              <a:rPr lang="ru-RU" dirty="0"/>
              <a:t> </a:t>
            </a:r>
            <a:r>
              <a:rPr lang="ru-RU" dirty="0" err="1"/>
              <a:t>двигунів</a:t>
            </a:r>
            <a:r>
              <a:rPr lang="ru-RU" dirty="0"/>
              <a:t>. </a:t>
            </a:r>
            <a:r>
              <a:rPr lang="ru-RU" dirty="0" err="1"/>
              <a:t>Серед</a:t>
            </a:r>
            <a:r>
              <a:rPr lang="ru-RU" dirty="0"/>
              <a:t> них є </a:t>
            </a:r>
            <a:r>
              <a:rPr lang="ru-RU" dirty="0" err="1"/>
              <a:t>двигуни</a:t>
            </a:r>
            <a:r>
              <a:rPr lang="ru-RU" dirty="0"/>
              <a:t> </a:t>
            </a:r>
            <a:r>
              <a:rPr lang="ru-RU" dirty="0" err="1"/>
              <a:t>компресійні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самозапалення</a:t>
            </a:r>
            <a:r>
              <a:rPr lang="ru-RU" dirty="0"/>
              <a:t> </a:t>
            </a:r>
            <a:r>
              <a:rPr lang="ru-RU" dirty="0" err="1"/>
              <a:t>стиснутої</a:t>
            </a:r>
            <a:r>
              <a:rPr lang="ru-RU" dirty="0"/>
              <a:t> в </a:t>
            </a:r>
            <a:r>
              <a:rPr lang="ru-RU" dirty="0" err="1"/>
              <a:t>циліндрі</a:t>
            </a:r>
            <a:r>
              <a:rPr lang="ru-RU" dirty="0"/>
              <a:t> </a:t>
            </a:r>
            <a:r>
              <a:rPr lang="ru-RU" dirty="0" err="1"/>
              <a:t>паливної</a:t>
            </a:r>
            <a:r>
              <a:rPr lang="ru-RU" dirty="0"/>
              <a:t> </a:t>
            </a:r>
            <a:r>
              <a:rPr lang="ru-RU" dirty="0" err="1"/>
              <a:t>суміші</a:t>
            </a:r>
            <a:r>
              <a:rPr lang="ru-RU" dirty="0"/>
              <a:t>. Для </a:t>
            </a:r>
            <a:r>
              <a:rPr lang="ru-RU" dirty="0" err="1"/>
              <a:t>цього</a:t>
            </a:r>
            <a:r>
              <a:rPr lang="ru-RU" dirty="0"/>
              <a:t>, до складу </a:t>
            </a:r>
            <a:r>
              <a:rPr lang="ru-RU" dirty="0" err="1"/>
              <a:t>пального</a:t>
            </a:r>
            <a:r>
              <a:rPr lang="ru-RU" dirty="0"/>
              <a:t> входить </a:t>
            </a:r>
            <a:r>
              <a:rPr lang="ru-RU" dirty="0" err="1"/>
              <a:t>ефір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є </a:t>
            </a:r>
            <a:r>
              <a:rPr lang="ru-RU" dirty="0" err="1"/>
              <a:t>запалюючим</a:t>
            </a:r>
            <a:r>
              <a:rPr lang="ru-RU" dirty="0"/>
              <a:t> компонентом </a:t>
            </a:r>
            <a:r>
              <a:rPr lang="ru-RU" dirty="0" err="1"/>
              <a:t>суміші</a:t>
            </a:r>
            <a:r>
              <a:rPr lang="ru-RU" dirty="0"/>
              <a:t> </a:t>
            </a:r>
            <a:r>
              <a:rPr lang="ru-RU" dirty="0" err="1"/>
              <a:t>гасу</a:t>
            </a:r>
            <a:r>
              <a:rPr lang="ru-RU" dirty="0"/>
              <a:t>, </a:t>
            </a:r>
            <a:r>
              <a:rPr lang="ru-RU" dirty="0" err="1"/>
              <a:t>моторної</a:t>
            </a:r>
            <a:r>
              <a:rPr lang="ru-RU" dirty="0"/>
              <a:t> та </a:t>
            </a:r>
            <a:r>
              <a:rPr lang="ru-RU" dirty="0" err="1"/>
              <a:t>рицинової</a:t>
            </a:r>
            <a:r>
              <a:rPr lang="ru-RU" dirty="0"/>
              <a:t> </a:t>
            </a:r>
            <a:r>
              <a:rPr lang="ru-RU" dirty="0" err="1"/>
              <a:t>оливи</a:t>
            </a:r>
            <a:r>
              <a:rPr lang="ru-RU" dirty="0"/>
              <a:t>. </a:t>
            </a:r>
          </a:p>
        </p:txBody>
      </p:sp>
      <p:pic>
        <p:nvPicPr>
          <p:cNvPr id="4098" name="Picture 2" descr="Авиамодели двигатели расход топлива - Авто Портал">
            <a:extLst>
              <a:ext uri="{FF2B5EF4-FFF2-40B4-BE49-F238E27FC236}">
                <a16:creationId xmlns:a16="http://schemas.microsoft.com/office/drawing/2014/main" id="{E293559E-977A-4B05-8075-67D5C339C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88" y="2201452"/>
            <a:ext cx="3639941" cy="429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Настройка, регулировка и обкатка двигателя внутреннего сгорания">
            <a:extLst>
              <a:ext uri="{FF2B5EF4-FFF2-40B4-BE49-F238E27FC236}">
                <a16:creationId xmlns:a16="http://schemas.microsoft.com/office/drawing/2014/main" id="{743DFEFE-DCE4-408F-BCBA-BBDB19A4B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557" y="2618815"/>
            <a:ext cx="4381046" cy="328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39898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AE76649-6F7F-4CF7-A06C-10EBD0A9C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912" y="444331"/>
            <a:ext cx="10956648" cy="3880773"/>
          </a:xfrm>
        </p:spPr>
        <p:txBody>
          <a:bodyPr/>
          <a:lstStyle/>
          <a:p>
            <a:r>
              <a:rPr lang="ru-RU" dirty="0" err="1"/>
              <a:t>Двигуни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свічкою</a:t>
            </a:r>
            <a:r>
              <a:rPr lang="ru-RU" dirty="0"/>
              <a:t> </a:t>
            </a:r>
            <a:r>
              <a:rPr lang="ru-RU" dirty="0" err="1"/>
              <a:t>розжарювання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 на </a:t>
            </a:r>
            <a:r>
              <a:rPr lang="ru-RU" dirty="0" err="1"/>
              <a:t>суміші</a:t>
            </a:r>
            <a:r>
              <a:rPr lang="ru-RU" dirty="0"/>
              <a:t> метанолу та </a:t>
            </a:r>
            <a:r>
              <a:rPr lang="ru-RU" dirty="0" err="1"/>
              <a:t>рицинової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синтетичної</a:t>
            </a:r>
            <a:r>
              <a:rPr lang="ru-RU" dirty="0"/>
              <a:t> </a:t>
            </a:r>
            <a:r>
              <a:rPr lang="ru-RU" dirty="0" err="1"/>
              <a:t>оливи</a:t>
            </a:r>
            <a:r>
              <a:rPr lang="ru-RU" dirty="0"/>
              <a:t>. </a:t>
            </a:r>
            <a:r>
              <a:rPr lang="ru-RU" dirty="0" err="1"/>
              <a:t>Бензинові</a:t>
            </a:r>
            <a:r>
              <a:rPr lang="ru-RU" dirty="0"/>
              <a:t> </a:t>
            </a:r>
            <a:r>
              <a:rPr lang="ru-RU" dirty="0" err="1"/>
              <a:t>двигуни</a:t>
            </a:r>
            <a:r>
              <a:rPr lang="ru-RU" dirty="0"/>
              <a:t> з </a:t>
            </a:r>
            <a:r>
              <a:rPr lang="ru-RU" dirty="0" err="1"/>
              <a:t>іскровим</a:t>
            </a:r>
            <a:r>
              <a:rPr lang="ru-RU" dirty="0"/>
              <a:t> </a:t>
            </a:r>
            <a:r>
              <a:rPr lang="ru-RU" dirty="0" err="1"/>
              <a:t>запаленням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більші</a:t>
            </a:r>
            <a:r>
              <a:rPr lang="ru-RU" dirty="0"/>
              <a:t> </a:t>
            </a:r>
            <a:r>
              <a:rPr lang="ru-RU" dirty="0" err="1"/>
              <a:t>габарити</a:t>
            </a:r>
            <a:r>
              <a:rPr lang="ru-RU" dirty="0"/>
              <a:t> та вагу, </a:t>
            </a:r>
            <a:r>
              <a:rPr lang="ru-RU" dirty="0" err="1"/>
              <a:t>робочий</a:t>
            </a:r>
            <a:r>
              <a:rPr lang="ru-RU" dirty="0"/>
              <a:t> </a:t>
            </a:r>
            <a:r>
              <a:rPr lang="ru-RU" dirty="0" err="1"/>
              <a:t>об'єм</a:t>
            </a:r>
            <a:r>
              <a:rPr lang="ru-RU" dirty="0"/>
              <a:t> 20—150 куб. см.,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для великих моделей </a:t>
            </a:r>
            <a:r>
              <a:rPr lang="ru-RU" dirty="0" err="1"/>
              <a:t>літаків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  <a:p>
            <a:r>
              <a:rPr lang="ru-RU" dirty="0" err="1"/>
              <a:t>Чотиритактні</a:t>
            </a:r>
            <a:r>
              <a:rPr lang="ru-RU" dirty="0"/>
              <a:t> </a:t>
            </a:r>
            <a:r>
              <a:rPr lang="ru-RU" dirty="0" err="1"/>
              <a:t>двигуни</a:t>
            </a:r>
            <a:r>
              <a:rPr lang="ru-RU" dirty="0"/>
              <a:t>,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більшу</a:t>
            </a:r>
            <a:r>
              <a:rPr lang="ru-RU" dirty="0"/>
              <a:t>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 (</a:t>
            </a:r>
            <a:r>
              <a:rPr lang="ru-RU" dirty="0" err="1"/>
              <a:t>вихідну</a:t>
            </a:r>
            <a:r>
              <a:rPr lang="ru-RU" dirty="0"/>
              <a:t> </a:t>
            </a:r>
            <a:r>
              <a:rPr lang="ru-RU" dirty="0" err="1"/>
              <a:t>потужність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), але </a:t>
            </a:r>
            <a:r>
              <a:rPr lang="ru-RU" dirty="0" err="1"/>
              <a:t>виробляють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двотактові</a:t>
            </a:r>
            <a:r>
              <a:rPr lang="ru-RU" dirty="0"/>
              <a:t> </a:t>
            </a:r>
            <a:r>
              <a:rPr lang="ru-RU" dirty="0" err="1"/>
              <a:t>двигуни</a:t>
            </a:r>
            <a:r>
              <a:rPr lang="ru-RU" dirty="0"/>
              <a:t> того самого </a:t>
            </a:r>
            <a:r>
              <a:rPr lang="ru-RU" dirty="0" err="1"/>
              <a:t>робочого</a:t>
            </a:r>
            <a:r>
              <a:rPr lang="ru-RU" dirty="0"/>
              <a:t> </a:t>
            </a:r>
            <a:r>
              <a:rPr lang="ru-RU" dirty="0" err="1"/>
              <a:t>об'єму</a:t>
            </a:r>
            <a:r>
              <a:rPr lang="ru-RU" dirty="0"/>
              <a:t>, та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складнішу</a:t>
            </a:r>
            <a:r>
              <a:rPr lang="ru-RU" dirty="0"/>
              <a:t> </a:t>
            </a:r>
            <a:r>
              <a:rPr lang="ru-RU" dirty="0" err="1"/>
              <a:t>конструкцію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124" name="Picture 4" descr="Самолеты, тип двигателя: Внутреннего сгорания, размах крыльев (мм): 2210 мм  - купить по отличным ценам в Киеве, заказать Самолеты онлайн в каталоге  интернет магазина Game-Shop.com.ua">
            <a:extLst>
              <a:ext uri="{FF2B5EF4-FFF2-40B4-BE49-F238E27FC236}">
                <a16:creationId xmlns:a16="http://schemas.microsoft.com/office/drawing/2014/main" id="{A6075CD6-33CC-45E1-A115-449173141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844" y="2687641"/>
            <a:ext cx="4035156" cy="403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Авиамодели тренер двс. Pilotage Trainer, ДВС .45 ARF">
            <a:extLst>
              <a:ext uri="{FF2B5EF4-FFF2-40B4-BE49-F238E27FC236}">
                <a16:creationId xmlns:a16="http://schemas.microsoft.com/office/drawing/2014/main" id="{0A1F623C-7EF3-47E7-A01B-551D365EA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97" y="3248397"/>
            <a:ext cx="3889863" cy="291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93329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117</TotalTime>
  <Words>766</Words>
  <Application>Microsoft Office PowerPoint</Application>
  <PresentationFormat>Широкоэкранный</PresentationFormat>
  <Paragraphs>24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Аспект</vt:lpstr>
      <vt:lpstr>Заняття 07.07.2022</vt:lpstr>
      <vt:lpstr>Різновиди авіадвигунів</vt:lpstr>
      <vt:lpstr>Гумові двигуни </vt:lpstr>
      <vt:lpstr>Презентация PowerPoint</vt:lpstr>
      <vt:lpstr>Презентация PowerPoint</vt:lpstr>
      <vt:lpstr>Двигуни із стисненим газом </vt:lpstr>
      <vt:lpstr>Двигуни внутрішнього згоряння </vt:lpstr>
      <vt:lpstr>Презентация PowerPoint</vt:lpstr>
      <vt:lpstr>Презентация PowerPoint</vt:lpstr>
      <vt:lpstr>Реактивні двигуни </vt:lpstr>
      <vt:lpstr>Презентация PowerPoint</vt:lpstr>
      <vt:lpstr>Презентация PowerPoint</vt:lpstr>
      <vt:lpstr>Електродвигун </vt:lpstr>
      <vt:lpstr>Презентация PowerPoint</vt:lpstr>
      <vt:lpstr>           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Заняття 07.07.2022</dc:title>
  <dc:creator>Professional</dc:creator>
  <cp:lastModifiedBy>Professional</cp:lastModifiedBy>
  <cp:revision>12</cp:revision>
  <dcterms:created xsi:type="dcterms:W3CDTF">2022-07-08T10:02:16Z</dcterms:created>
  <dcterms:modified xsi:type="dcterms:W3CDTF">2022-07-08T16:02:01Z</dcterms:modified>
</cp:coreProperties>
</file>