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37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xpens.com/Group/138" TargetMode="External"/><Relationship Id="rId2" Type="http://schemas.openxmlformats.org/officeDocument/2006/relationships/hyperlink" Target="https://www.dexpens.com/Article/12692/6-nezvichaynikh-korabliv-y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аняття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основного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</a:rPr>
              <a:t>Джерела інформації:</a:t>
            </a:r>
          </a:p>
          <a:p>
            <a:r>
              <a:rPr lang="en-US" dirty="0" smtClean="0">
                <a:hlinkClick r:id="rId2"/>
              </a:rPr>
              <a:t>https://www.dexpens.com/Article/12692/6-nezvichaynikh-korabliv-ya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kikh-nadilili-mayzhe-nerealnimi-mozhlivostyami</a:t>
            </a:r>
            <a:endParaRPr lang="en-US" dirty="0" smtClean="0"/>
          </a:p>
          <a:p>
            <a:pPr>
              <a:buNone/>
            </a:pPr>
            <a:r>
              <a:rPr lang="ru-RU" b="1" dirty="0" err="1" smtClean="0">
                <a:hlinkClick r:id="rId3"/>
              </a:rPr>
              <a:t>Морські</a:t>
            </a:r>
            <a:r>
              <a:rPr lang="ru-RU" b="1" dirty="0" smtClean="0">
                <a:hlinkClick r:id="rId3"/>
              </a:rPr>
              <a:t> </a:t>
            </a:r>
            <a:r>
              <a:rPr lang="ru-RU" b="1" dirty="0" err="1" smtClean="0">
                <a:hlinkClick r:id="rId3"/>
              </a:rPr>
              <a:t>Цікавинки</a:t>
            </a:r>
            <a:r>
              <a:rPr lang="ru-RU" dirty="0" smtClean="0"/>
              <a:t> 20.03.2020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1103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Людмила\Desktop\5740e459-b29e-41d8-8729-145dad73a1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0" y="1285875"/>
            <a:ext cx="7265670" cy="467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 </a:t>
            </a:r>
            <a:r>
              <a:rPr lang="ru-RU" b="1" dirty="0" err="1" smtClean="0">
                <a:solidFill>
                  <a:srgbClr val="FF0000"/>
                </a:solidFill>
              </a:rPr>
              <a:t>незвичайних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кораблів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яких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наділили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майже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нереальними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можливостями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uk-UA" b="1" dirty="0" smtClean="0">
                <a:solidFill>
                  <a:srgbClr val="FF0000"/>
                </a:solidFill>
              </a:rPr>
              <a:t>Ч2</a:t>
            </a:r>
          </a:p>
          <a:p>
            <a:pPr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 </a:t>
            </a:r>
            <a:r>
              <a:rPr lang="ru-RU" b="1" dirty="0" err="1" smtClean="0">
                <a:solidFill>
                  <a:srgbClr val="FF0000"/>
                </a:solidFill>
              </a:rPr>
              <a:t>Гігантський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автовоз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</a:rPr>
              <a:t>City of St. Petersburg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Судно </a:t>
            </a:r>
            <a:r>
              <a:rPr lang="en-US" dirty="0" smtClean="0"/>
              <a:t>City of St. Petersburg </a:t>
            </a:r>
            <a:r>
              <a:rPr lang="ru-RU" dirty="0" err="1" smtClean="0"/>
              <a:t>вражає</a:t>
            </a:r>
            <a:r>
              <a:rPr lang="ru-RU" dirty="0" smtClean="0"/>
              <a:t> </a:t>
            </a:r>
            <a:r>
              <a:rPr lang="ru-RU" dirty="0" err="1" smtClean="0"/>
              <a:t>монументальністю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оригінальністю</a:t>
            </a:r>
            <a:r>
              <a:rPr lang="ru-RU" dirty="0" smtClean="0"/>
              <a:t> форм. При </a:t>
            </a:r>
            <a:r>
              <a:rPr lang="ru-RU" dirty="0" err="1" smtClean="0"/>
              <a:t>погляді</a:t>
            </a:r>
            <a:r>
              <a:rPr lang="ru-RU" dirty="0" smtClean="0"/>
              <a:t> </a:t>
            </a:r>
            <a:r>
              <a:rPr lang="ru-RU" dirty="0" err="1" smtClean="0"/>
              <a:t>спереду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виглядає</a:t>
            </a:r>
            <a:r>
              <a:rPr lang="ru-RU" dirty="0" smtClean="0"/>
              <a:t> як </a:t>
            </a:r>
            <a:r>
              <a:rPr lang="ru-RU" dirty="0" err="1" smtClean="0"/>
              <a:t>гігантська</a:t>
            </a:r>
            <a:r>
              <a:rPr lang="ru-RU" dirty="0" smtClean="0"/>
              <a:t> куля, а </a:t>
            </a:r>
            <a:r>
              <a:rPr lang="ru-RU" dirty="0" err="1" smtClean="0"/>
              <a:t>збоку</a:t>
            </a:r>
            <a:r>
              <a:rPr lang="ru-RU" dirty="0" smtClean="0"/>
              <a:t> - як дирижабль,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опустився</a:t>
            </a:r>
            <a:r>
              <a:rPr lang="ru-RU" dirty="0" smtClean="0"/>
              <a:t> на воду.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дивне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судно </a:t>
            </a:r>
            <a:r>
              <a:rPr lang="ru-RU" dirty="0" err="1" smtClean="0"/>
              <a:t>виробляє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незвичайної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корпусу </a:t>
            </a:r>
            <a:r>
              <a:rPr lang="ru-RU" dirty="0" err="1" smtClean="0"/>
              <a:t>зі</a:t>
            </a:r>
            <a:r>
              <a:rPr lang="ru-RU" dirty="0" smtClean="0"/>
              <a:t> сферичною носовою </a:t>
            </a:r>
            <a:r>
              <a:rPr lang="ru-RU" dirty="0" err="1" smtClean="0"/>
              <a:t>частиною</a:t>
            </a:r>
            <a:r>
              <a:rPr lang="ru-RU" dirty="0" smtClean="0"/>
              <a:t>. І </a:t>
            </a:r>
            <a:r>
              <a:rPr lang="ru-RU" dirty="0" err="1" smtClean="0"/>
              <a:t>це</a:t>
            </a:r>
            <a:r>
              <a:rPr lang="ru-RU" dirty="0" smtClean="0"/>
              <a:t> не просто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дизайнерської</a:t>
            </a:r>
            <a:r>
              <a:rPr lang="ru-RU" dirty="0" smtClean="0"/>
              <a:t> думки,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собою </a:t>
            </a:r>
            <a:r>
              <a:rPr lang="ru-RU" dirty="0" err="1" smtClean="0"/>
              <a:t>практичну</a:t>
            </a:r>
            <a:r>
              <a:rPr lang="ru-RU" dirty="0" smtClean="0"/>
              <a:t> </a:t>
            </a:r>
            <a:r>
              <a:rPr lang="ru-RU" dirty="0" err="1" smtClean="0"/>
              <a:t>підставу</a:t>
            </a:r>
            <a:r>
              <a:rPr lang="ru-RU" dirty="0" smtClean="0"/>
              <a:t>. </a:t>
            </a:r>
            <a:r>
              <a:rPr lang="ru-RU" dirty="0" err="1" smtClean="0"/>
              <a:t>Обтічні</a:t>
            </a:r>
            <a:r>
              <a:rPr lang="ru-RU" dirty="0" smtClean="0"/>
              <a:t> </a:t>
            </a:r>
            <a:r>
              <a:rPr lang="ru-RU" dirty="0" err="1" smtClean="0"/>
              <a:t>округлені</a:t>
            </a:r>
            <a:r>
              <a:rPr lang="ru-RU" dirty="0" smtClean="0"/>
              <a:t> </a:t>
            </a:r>
            <a:r>
              <a:rPr lang="ru-RU" dirty="0" err="1" smtClean="0"/>
              <a:t>обриси</a:t>
            </a:r>
            <a:r>
              <a:rPr lang="ru-RU" dirty="0" smtClean="0"/>
              <a:t> </a:t>
            </a:r>
            <a:r>
              <a:rPr lang="ru-RU" dirty="0" err="1" smtClean="0"/>
              <a:t>носової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знижують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знижуючи</a:t>
            </a:r>
            <a:r>
              <a:rPr lang="ru-RU" dirty="0" smtClean="0"/>
              <a:t> </a:t>
            </a:r>
            <a:r>
              <a:rPr lang="ru-RU" dirty="0" err="1" smtClean="0"/>
              <a:t>витрату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викидів</a:t>
            </a:r>
            <a:r>
              <a:rPr lang="ru-RU" dirty="0" smtClean="0"/>
              <a:t> в атмосферу.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="1" i="1" dirty="0" smtClean="0"/>
              <a:t>         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юдмила\Desktop\15f3b38c-9e79-41f1-b338-1928b8d94c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4045" y="571591"/>
            <a:ext cx="7339643" cy="48756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96903" y="5804654"/>
            <a:ext cx="2640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      </a:t>
            </a:r>
            <a:r>
              <a:rPr lang="en-US" b="1" dirty="0" smtClean="0"/>
              <a:t>City </a:t>
            </a:r>
            <a:r>
              <a:rPr lang="en-US" b="1" dirty="0" smtClean="0"/>
              <a:t>of St. Petersburg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На </a:t>
            </a:r>
            <a:r>
              <a:rPr lang="ru-RU" dirty="0" smtClean="0"/>
              <a:t>воду судно </a:t>
            </a:r>
            <a:r>
              <a:rPr lang="en-US" dirty="0" smtClean="0"/>
              <a:t>City of St. Petersburg </a:t>
            </a:r>
            <a:r>
              <a:rPr lang="ru-RU" dirty="0" err="1" smtClean="0"/>
              <a:t>було</a:t>
            </a:r>
            <a:r>
              <a:rPr lang="ru-RU" dirty="0" smtClean="0"/>
              <a:t> спущено в 2010 </a:t>
            </a:r>
            <a:r>
              <a:rPr lang="ru-RU" dirty="0" err="1" smtClean="0"/>
              <a:t>році</a:t>
            </a:r>
            <a:r>
              <a:rPr lang="ru-RU" dirty="0" smtClean="0"/>
              <a:t> на </a:t>
            </a:r>
            <a:r>
              <a:rPr lang="ru-RU" dirty="0" err="1" smtClean="0"/>
              <a:t>японській</a:t>
            </a:r>
            <a:r>
              <a:rPr lang="ru-RU" dirty="0" smtClean="0"/>
              <a:t> </a:t>
            </a:r>
            <a:r>
              <a:rPr lang="ru-RU" dirty="0" err="1" smtClean="0"/>
              <a:t>верфі</a:t>
            </a:r>
            <a:r>
              <a:rPr lang="ru-RU" dirty="0" smtClean="0"/>
              <a:t> </a:t>
            </a:r>
            <a:r>
              <a:rPr lang="en-US" dirty="0" smtClean="0"/>
              <a:t>Kyokuyo Shipyard Corporation.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Ролкер</a:t>
            </a:r>
            <a:r>
              <a:rPr lang="ru-RU" dirty="0" smtClean="0"/>
              <a:t> типу </a:t>
            </a:r>
            <a:r>
              <a:rPr lang="en-US" dirty="0" err="1" smtClean="0"/>
              <a:t>ro-ro</a:t>
            </a:r>
            <a:r>
              <a:rPr lang="en-US" dirty="0" smtClean="0"/>
              <a:t> (roll-on / roll-off), </a:t>
            </a:r>
            <a:r>
              <a:rPr lang="ru-RU" dirty="0" smtClean="0"/>
              <a:t>а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англійського</a:t>
            </a:r>
            <a:r>
              <a:rPr lang="ru-RU" dirty="0" smtClean="0"/>
              <a:t> слова </a:t>
            </a:r>
            <a:r>
              <a:rPr lang="en-US" dirty="0" smtClean="0"/>
              <a:t>roll (</a:t>
            </a:r>
            <a:r>
              <a:rPr lang="ru-RU" dirty="0" err="1" smtClean="0"/>
              <a:t>котити</a:t>
            </a:r>
            <a:r>
              <a:rPr lang="ru-RU" dirty="0" smtClean="0"/>
              <a:t>). Судно </a:t>
            </a:r>
            <a:r>
              <a:rPr lang="ru-RU" dirty="0" err="1" smtClean="0"/>
              <a:t>призначене</a:t>
            </a:r>
            <a:r>
              <a:rPr lang="ru-RU" dirty="0" smtClean="0"/>
              <a:t> для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 та </a:t>
            </a:r>
            <a:r>
              <a:rPr lang="ru-RU" dirty="0" err="1" smtClean="0"/>
              <a:t>побудовано</a:t>
            </a:r>
            <a:r>
              <a:rPr lang="ru-RU" dirty="0" smtClean="0"/>
              <a:t> на </a:t>
            </a:r>
            <a:r>
              <a:rPr lang="ru-RU" dirty="0" err="1" smtClean="0"/>
              <a:t>замовлення</a:t>
            </a:r>
            <a:r>
              <a:rPr lang="ru-RU" dirty="0" smtClean="0"/>
              <a:t> </a:t>
            </a:r>
            <a:r>
              <a:rPr lang="ru-RU" dirty="0" err="1" smtClean="0"/>
              <a:t>голландської</a:t>
            </a:r>
            <a:r>
              <a:rPr lang="ru-RU" dirty="0" smtClean="0"/>
              <a:t> </a:t>
            </a:r>
            <a:r>
              <a:rPr lang="ru-RU" dirty="0" err="1" smtClean="0"/>
              <a:t>компанії-оператора</a:t>
            </a:r>
            <a:r>
              <a:rPr lang="ru-RU" dirty="0" smtClean="0"/>
              <a:t> </a:t>
            </a:r>
            <a:r>
              <a:rPr lang="en-US" dirty="0" smtClean="0"/>
              <a:t>EMC (Euro Marine Carrier B. V.),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акціонер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- </a:t>
            </a:r>
            <a:r>
              <a:rPr lang="ru-RU" dirty="0" err="1" smtClean="0"/>
              <a:t>японська</a:t>
            </a:r>
            <a:r>
              <a:rPr lang="ru-RU" dirty="0" smtClean="0"/>
              <a:t> </a:t>
            </a:r>
            <a:r>
              <a:rPr lang="ru-RU" dirty="0" err="1" smtClean="0"/>
              <a:t>корпорація</a:t>
            </a:r>
            <a:r>
              <a:rPr lang="ru-RU" dirty="0" smtClean="0"/>
              <a:t> </a:t>
            </a:r>
            <a:r>
              <a:rPr lang="en-US" dirty="0" smtClean="0"/>
              <a:t>Nissan. </a:t>
            </a:r>
            <a:r>
              <a:rPr lang="ru-RU" dirty="0" smtClean="0"/>
              <a:t>Цей </a:t>
            </a:r>
            <a:r>
              <a:rPr lang="ru-RU" dirty="0" err="1" smtClean="0"/>
              <a:t>гігант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140 </a:t>
            </a:r>
            <a:r>
              <a:rPr lang="ru-RU" dirty="0" err="1" smtClean="0"/>
              <a:t>метрів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12 палуб </a:t>
            </a:r>
            <a:r>
              <a:rPr lang="ru-RU" dirty="0" err="1" smtClean="0"/>
              <a:t>і</a:t>
            </a:r>
            <a:r>
              <a:rPr lang="ru-RU" dirty="0" smtClean="0"/>
              <a:t> за один рейс </a:t>
            </a:r>
            <a:r>
              <a:rPr lang="ru-RU" dirty="0" err="1" smtClean="0"/>
              <a:t>доставляє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автомобілів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заїжджають</a:t>
            </a:r>
            <a:r>
              <a:rPr lang="ru-RU" dirty="0" smtClean="0"/>
              <a:t> на </a:t>
            </a:r>
            <a:r>
              <a:rPr lang="ru-RU" dirty="0" err="1" smtClean="0"/>
              <a:t>ролкер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ходом через рампу </a:t>
            </a:r>
            <a:r>
              <a:rPr lang="ru-RU" dirty="0" err="1" smtClean="0"/>
              <a:t>і</a:t>
            </a:r>
            <a:r>
              <a:rPr lang="ru-RU" dirty="0" smtClean="0"/>
              <a:t> таким же чином </a:t>
            </a:r>
            <a:r>
              <a:rPr lang="ru-RU" dirty="0" err="1" smtClean="0"/>
              <a:t>залишають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порту </a:t>
            </a:r>
            <a:r>
              <a:rPr lang="ru-RU" dirty="0" err="1" smtClean="0"/>
              <a:t>прибуття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 </a:t>
            </a:r>
            <a:r>
              <a:rPr lang="ru-RU" b="1" dirty="0" err="1" smtClean="0">
                <a:solidFill>
                  <a:srgbClr val="FF0000"/>
                </a:solidFill>
              </a:rPr>
              <a:t>Сейсмічна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розвідка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</a:rPr>
              <a:t>Ramform</a:t>
            </a:r>
            <a:r>
              <a:rPr lang="en-US" b="1" dirty="0" smtClean="0">
                <a:solidFill>
                  <a:srgbClr val="FF0000"/>
                </a:solidFill>
              </a:rPr>
              <a:t> Hyperion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      </a:t>
            </a:r>
            <a:r>
              <a:rPr lang="ru-RU" dirty="0" smtClean="0"/>
              <a:t>Судно </a:t>
            </a:r>
            <a:r>
              <a:rPr lang="en-US" dirty="0" err="1" smtClean="0"/>
              <a:t>Ramform</a:t>
            </a:r>
            <a:r>
              <a:rPr lang="en-US" dirty="0" smtClean="0"/>
              <a:t> Hyperion </a:t>
            </a:r>
            <a:r>
              <a:rPr lang="ru-RU" dirty="0" err="1" smtClean="0"/>
              <a:t>спантеличує</a:t>
            </a:r>
            <a:r>
              <a:rPr lang="ru-RU" dirty="0" smtClean="0"/>
              <a:t> </a:t>
            </a:r>
            <a:r>
              <a:rPr lang="ru-RU" dirty="0" err="1" smtClean="0"/>
              <a:t>зовнішнім</a:t>
            </a:r>
            <a:r>
              <a:rPr lang="ru-RU" dirty="0" smtClean="0"/>
              <a:t> </a:t>
            </a:r>
            <a:r>
              <a:rPr lang="ru-RU" dirty="0" err="1" smtClean="0"/>
              <a:t>виглядом</a:t>
            </a:r>
            <a:r>
              <a:rPr lang="ru-RU" dirty="0" smtClean="0"/>
              <a:t>, </a:t>
            </a:r>
            <a:r>
              <a:rPr lang="ru-RU" dirty="0" err="1" smtClean="0"/>
              <a:t>настільки</a:t>
            </a:r>
            <a:r>
              <a:rPr lang="ru-RU" dirty="0" smtClean="0"/>
              <a:t> сильно за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пропорціями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не схоже на </a:t>
            </a:r>
            <a:r>
              <a:rPr lang="ru-RU" dirty="0" err="1" smtClean="0"/>
              <a:t>інші</a:t>
            </a:r>
            <a:r>
              <a:rPr lang="ru-RU" dirty="0" smtClean="0"/>
              <a:t> судна. </a:t>
            </a:r>
            <a:r>
              <a:rPr lang="ru-RU" dirty="0" err="1" smtClean="0"/>
              <a:t>Його</a:t>
            </a:r>
            <a:r>
              <a:rPr lang="ru-RU" dirty="0" smtClean="0"/>
              <a:t> корпус </a:t>
            </a:r>
            <a:r>
              <a:rPr lang="ru-RU" dirty="0" err="1" smtClean="0"/>
              <a:t>незвичайних</a:t>
            </a:r>
            <a:r>
              <a:rPr lang="ru-RU" dirty="0" smtClean="0"/>
              <a:t> </a:t>
            </a:r>
            <a:r>
              <a:rPr lang="ru-RU" dirty="0" err="1" smtClean="0"/>
              <a:t>трикутних</a:t>
            </a:r>
            <a:r>
              <a:rPr lang="ru-RU" dirty="0" smtClean="0"/>
              <a:t> </a:t>
            </a:r>
            <a:r>
              <a:rPr lang="ru-RU" dirty="0" err="1" smtClean="0"/>
              <a:t>обрисів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праскою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оригінальний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виконуваними</a:t>
            </a:r>
            <a:r>
              <a:rPr lang="ru-RU" dirty="0" smtClean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- </a:t>
            </a:r>
            <a:r>
              <a:rPr lang="ru-RU" dirty="0" err="1" smtClean="0"/>
              <a:t>веденням</a:t>
            </a:r>
            <a:r>
              <a:rPr lang="ru-RU" dirty="0" smtClean="0"/>
              <a:t> </a:t>
            </a:r>
            <a:r>
              <a:rPr lang="ru-RU" dirty="0" err="1" smtClean="0"/>
              <a:t>сейсмічної</a:t>
            </a:r>
            <a:r>
              <a:rPr lang="ru-RU" dirty="0" smtClean="0"/>
              <a:t> </a:t>
            </a:r>
            <a:r>
              <a:rPr lang="ru-RU" dirty="0" err="1" smtClean="0"/>
              <a:t>розвідки</a:t>
            </a:r>
            <a:r>
              <a:rPr lang="ru-RU" dirty="0" smtClean="0"/>
              <a:t>. </a:t>
            </a:r>
            <a:r>
              <a:rPr lang="ru-RU" dirty="0" err="1" smtClean="0"/>
              <a:t>Трикутний</a:t>
            </a:r>
            <a:r>
              <a:rPr lang="ru-RU" dirty="0" smtClean="0"/>
              <a:t> формат </a:t>
            </a:r>
            <a:r>
              <a:rPr lang="ru-RU" dirty="0" err="1" smtClean="0"/>
              <a:t>з</a:t>
            </a:r>
            <a:r>
              <a:rPr lang="ru-RU" dirty="0" smtClean="0"/>
              <a:t> широкою кормою </a:t>
            </a:r>
            <a:r>
              <a:rPr lang="ru-RU" dirty="0" err="1" smtClean="0"/>
              <a:t>забезпечує</a:t>
            </a:r>
            <a:r>
              <a:rPr lang="ru-RU" dirty="0" smtClean="0"/>
              <a:t> максимально </a:t>
            </a:r>
            <a:r>
              <a:rPr lang="ru-RU" dirty="0" err="1" smtClean="0"/>
              <a:t>можливу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судна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мінімальну</a:t>
            </a:r>
            <a:r>
              <a:rPr lang="ru-RU" dirty="0" smtClean="0"/>
              <a:t> </a:t>
            </a:r>
            <a:r>
              <a:rPr lang="ru-RU" dirty="0" err="1" smtClean="0"/>
              <a:t>гучність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для </a:t>
            </a:r>
            <a:r>
              <a:rPr lang="ru-RU" dirty="0" err="1" smtClean="0"/>
              <a:t>коректної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надчутливих</a:t>
            </a:r>
            <a:r>
              <a:rPr lang="ru-RU" dirty="0" smtClean="0"/>
              <a:t>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/>
              <a:t>сенсорів</a:t>
            </a:r>
            <a:r>
              <a:rPr lang="ru-RU" dirty="0" smtClean="0"/>
              <a:t>. Судно </a:t>
            </a:r>
            <a:r>
              <a:rPr lang="ru-RU" dirty="0" err="1" smtClean="0"/>
              <a:t>буксирує</a:t>
            </a:r>
            <a:r>
              <a:rPr lang="ru-RU" dirty="0" smtClean="0"/>
              <a:t> </a:t>
            </a:r>
            <a:r>
              <a:rPr lang="ru-RU" dirty="0" err="1" smtClean="0"/>
              <a:t>цілу</a:t>
            </a:r>
            <a:r>
              <a:rPr lang="ru-RU" dirty="0" smtClean="0"/>
              <a:t> мережу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сейсмічних</a:t>
            </a:r>
            <a:r>
              <a:rPr lang="ru-RU" dirty="0" smtClean="0"/>
              <a:t> </a:t>
            </a:r>
            <a:r>
              <a:rPr lang="ru-RU" dirty="0" err="1" smtClean="0"/>
              <a:t>кіс</a:t>
            </a:r>
            <a:r>
              <a:rPr lang="ru-RU" dirty="0" smtClean="0"/>
              <a:t> </a:t>
            </a:r>
            <a:r>
              <a:rPr lang="ru-RU" dirty="0" err="1" smtClean="0"/>
              <a:t>площею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12 кв. км.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колосальний</a:t>
            </a:r>
            <a:r>
              <a:rPr lang="ru-RU" dirty="0" smtClean="0"/>
              <a:t> масштаб </a:t>
            </a:r>
            <a:r>
              <a:rPr lang="ru-RU" dirty="0" err="1" smtClean="0"/>
              <a:t>покриття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спробувати</a:t>
            </a:r>
            <a:r>
              <a:rPr lang="ru-RU" dirty="0" smtClean="0"/>
              <a:t> </a:t>
            </a:r>
            <a:r>
              <a:rPr lang="ru-RU" dirty="0" err="1" smtClean="0"/>
              <a:t>уявити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1500 </a:t>
            </a:r>
            <a:r>
              <a:rPr lang="ru-RU" dirty="0" err="1" smtClean="0"/>
              <a:t>футбольних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юдмила\Desktop\ed60b337-fc71-41ba-a49b-08bc16facbd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712" y="470648"/>
            <a:ext cx="9469055" cy="53161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04557" y="5896094"/>
            <a:ext cx="200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Ramform</a:t>
            </a:r>
            <a:r>
              <a:rPr lang="en-US" b="1" dirty="0" smtClean="0"/>
              <a:t> Hyperion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en-US" dirty="0" err="1" smtClean="0"/>
              <a:t>Ramform</a:t>
            </a:r>
            <a:r>
              <a:rPr lang="en-US" dirty="0" smtClean="0"/>
              <a:t> </a:t>
            </a:r>
            <a:r>
              <a:rPr lang="en-US" dirty="0" smtClean="0"/>
              <a:t>Hyperion </a:t>
            </a:r>
            <a:r>
              <a:rPr lang="ru-RU" dirty="0" err="1" smtClean="0"/>
              <a:t>побудований</a:t>
            </a:r>
            <a:r>
              <a:rPr lang="ru-RU" dirty="0" smtClean="0"/>
              <a:t> в </a:t>
            </a:r>
            <a:r>
              <a:rPr lang="ru-RU" dirty="0" err="1" smtClean="0"/>
              <a:t>Нагасакі</a:t>
            </a:r>
            <a:r>
              <a:rPr lang="ru-RU" dirty="0" smtClean="0"/>
              <a:t> на верфях </a:t>
            </a:r>
            <a:r>
              <a:rPr lang="en-US" dirty="0" smtClean="0"/>
              <a:t>Mitsubishi Heavy Industries Shipbuilding Co.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спущений</a:t>
            </a:r>
            <a:r>
              <a:rPr lang="ru-RU" dirty="0" smtClean="0"/>
              <a:t> на воду в </a:t>
            </a:r>
            <a:r>
              <a:rPr lang="ru-RU" dirty="0" err="1" smtClean="0"/>
              <a:t>березні</a:t>
            </a:r>
            <a:r>
              <a:rPr lang="ru-RU" dirty="0" smtClean="0"/>
              <a:t> 2017 року. </a:t>
            </a:r>
            <a:r>
              <a:rPr lang="ru-RU" dirty="0" err="1" smtClean="0"/>
              <a:t>Кораблі</a:t>
            </a:r>
            <a:r>
              <a:rPr lang="ru-RU" dirty="0" smtClean="0"/>
              <a:t> типу </a:t>
            </a:r>
            <a:r>
              <a:rPr lang="en-US" dirty="0" smtClean="0"/>
              <a:t>SSS </a:t>
            </a:r>
            <a:r>
              <a:rPr lang="en-US" dirty="0" err="1" smtClean="0"/>
              <a:t>Ramform</a:t>
            </a:r>
            <a:r>
              <a:rPr lang="en-US" dirty="0" smtClean="0"/>
              <a:t> </a:t>
            </a:r>
            <a:r>
              <a:rPr lang="ru-RU" dirty="0" err="1" smtClean="0"/>
              <a:t>зібрали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найдосконаліші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будівництва</a:t>
            </a:r>
            <a:r>
              <a:rPr lang="ru-RU" dirty="0" smtClean="0"/>
              <a:t> суден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сейсморозвідки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</a:t>
            </a:r>
            <a:r>
              <a:rPr lang="ru-RU" b="1" dirty="0" smtClean="0">
                <a:solidFill>
                  <a:srgbClr val="FF0000"/>
                </a:solidFill>
              </a:rPr>
              <a:t>. Супертанкер: </a:t>
            </a:r>
            <a:r>
              <a:rPr lang="en-US" b="1" dirty="0" smtClean="0">
                <a:solidFill>
                  <a:srgbClr val="FF0000"/>
                </a:solidFill>
              </a:rPr>
              <a:t>Knock Nevis</a:t>
            </a:r>
          </a:p>
          <a:p>
            <a:pPr>
              <a:buNone/>
            </a:pPr>
            <a:r>
              <a:rPr lang="ru-RU" dirty="0" smtClean="0"/>
              <a:t>      Судно </a:t>
            </a:r>
            <a:r>
              <a:rPr lang="en-US" dirty="0" smtClean="0"/>
              <a:t>Knock Nevis </a:t>
            </a:r>
            <a:r>
              <a:rPr lang="ru-RU" dirty="0" err="1" smtClean="0"/>
              <a:t>народилося</a:t>
            </a:r>
            <a:r>
              <a:rPr lang="ru-RU" dirty="0" smtClean="0"/>
              <a:t> на верфях </a:t>
            </a:r>
            <a:r>
              <a:rPr lang="ru-RU" dirty="0" err="1" smtClean="0"/>
              <a:t>японської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en-US" dirty="0" smtClean="0"/>
              <a:t>Sumitomo Heavy Industries, Ltd.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конструкція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немаленькою: дедвейт становив 480 тис. тонн.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величезна</a:t>
            </a:r>
            <a:r>
              <a:rPr lang="ru-RU" dirty="0" smtClean="0"/>
              <a:t> цифра,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танкером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подальша</a:t>
            </a:r>
            <a:r>
              <a:rPr lang="ru-RU" dirty="0" smtClean="0"/>
              <a:t> </a:t>
            </a:r>
            <a:r>
              <a:rPr lang="ru-RU" dirty="0" err="1" smtClean="0"/>
              <a:t>реконструкція</a:t>
            </a:r>
            <a:r>
              <a:rPr lang="ru-RU" dirty="0" smtClean="0"/>
              <a:t>.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судно </a:t>
            </a:r>
            <a:r>
              <a:rPr lang="ru-RU" dirty="0" err="1" smtClean="0"/>
              <a:t>розрізали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додали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відсіки</a:t>
            </a:r>
            <a:r>
              <a:rPr lang="ru-RU" dirty="0" smtClean="0"/>
              <a:t>, </a:t>
            </a:r>
            <a:r>
              <a:rPr lang="ru-RU" dirty="0" err="1" smtClean="0"/>
              <a:t>збільшивши</a:t>
            </a:r>
            <a:r>
              <a:rPr lang="ru-RU" dirty="0" smtClean="0"/>
              <a:t> дедвейт до </a:t>
            </a:r>
            <a:r>
              <a:rPr lang="ru-RU" dirty="0" err="1" smtClean="0"/>
              <a:t>колосальних</a:t>
            </a:r>
            <a:r>
              <a:rPr lang="ru-RU" dirty="0" smtClean="0"/>
              <a:t> 565 тис. тонн. </a:t>
            </a:r>
            <a:r>
              <a:rPr lang="ru-RU" dirty="0" err="1" smtClean="0"/>
              <a:t>Масштабність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 складно </a:t>
            </a:r>
            <a:r>
              <a:rPr lang="ru-RU" dirty="0" err="1" smtClean="0"/>
              <a:t>усвідомити</a:t>
            </a:r>
            <a:r>
              <a:rPr lang="ru-RU" dirty="0" smtClean="0"/>
              <a:t>: 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оновленого</a:t>
            </a:r>
            <a:r>
              <a:rPr lang="ru-RU" dirty="0" smtClean="0"/>
              <a:t> танкера стала - 458,45 м, а ширина - 68,86 м. Для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колосальності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хмарочоса</a:t>
            </a:r>
            <a:r>
              <a:rPr lang="ru-RU" dirty="0" smtClean="0"/>
              <a:t> США </a:t>
            </a:r>
            <a:r>
              <a:rPr lang="ru-RU" dirty="0" err="1" smtClean="0"/>
              <a:t>Емпайр</a:t>
            </a:r>
            <a:r>
              <a:rPr lang="ru-RU" dirty="0" smtClean="0"/>
              <a:t> </a:t>
            </a:r>
            <a:r>
              <a:rPr lang="ru-RU" dirty="0" err="1" smtClean="0"/>
              <a:t>Стейт</a:t>
            </a:r>
            <a:r>
              <a:rPr lang="ru-RU" dirty="0" smtClean="0"/>
              <a:t> </a:t>
            </a:r>
            <a:r>
              <a:rPr lang="ru-RU" dirty="0" err="1" smtClean="0"/>
              <a:t>Білдінг</a:t>
            </a:r>
            <a:r>
              <a:rPr lang="ru-RU" dirty="0" smtClean="0"/>
              <a:t> - 443 метра.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юдмила\Desktop\9a5879e5-b721-43af-a715-5ecb4ca4f0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0810" y="679632"/>
            <a:ext cx="6667500" cy="500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87622" y="5896094"/>
            <a:ext cx="13383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Knock Nevis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574766"/>
            <a:ext cx="10722429" cy="56021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en-US" dirty="0" smtClean="0"/>
              <a:t>Knock </a:t>
            </a:r>
            <a:r>
              <a:rPr lang="en-US" dirty="0" smtClean="0"/>
              <a:t>Nevis </a:t>
            </a:r>
            <a:r>
              <a:rPr lang="ru-RU" dirty="0" smtClean="0"/>
              <a:t>возив </a:t>
            </a:r>
            <a:r>
              <a:rPr lang="ru-RU" dirty="0" err="1" smtClean="0"/>
              <a:t>нафту</a:t>
            </a:r>
            <a:r>
              <a:rPr lang="ru-RU" dirty="0" smtClean="0"/>
              <a:t> до 2010 року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тридцять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утримував</a:t>
            </a:r>
            <a:r>
              <a:rPr lang="ru-RU" dirty="0" smtClean="0"/>
              <a:t> статус </a:t>
            </a:r>
            <a:r>
              <a:rPr lang="ru-RU" dirty="0" err="1" smtClean="0"/>
              <a:t>найбільшого</a:t>
            </a:r>
            <a:r>
              <a:rPr lang="ru-RU" dirty="0" smtClean="0"/>
              <a:t> судна в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поки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2013 року не спустили на воду </a:t>
            </a:r>
            <a:r>
              <a:rPr lang="ru-RU" dirty="0" err="1" smtClean="0"/>
              <a:t>супертанкер-газозавод</a:t>
            </a:r>
            <a:r>
              <a:rPr lang="ru-RU" dirty="0" smtClean="0"/>
              <a:t> </a:t>
            </a:r>
            <a:r>
              <a:rPr lang="en-US" dirty="0" smtClean="0"/>
              <a:t>Prelude FLNG </a:t>
            </a:r>
            <a:r>
              <a:rPr lang="ru-RU" dirty="0" err="1" smtClean="0"/>
              <a:t>водотоннажністю</a:t>
            </a:r>
            <a:r>
              <a:rPr lang="ru-RU" dirty="0" smtClean="0"/>
              <a:t> 600 тис. тонн, </a:t>
            </a:r>
            <a:r>
              <a:rPr lang="ru-RU" dirty="0" err="1" smtClean="0"/>
              <a:t>завдовжки</a:t>
            </a:r>
            <a:r>
              <a:rPr lang="ru-RU" dirty="0" smtClean="0"/>
              <a:t> 488 м. І шириною 74 м.</a:t>
            </a:r>
          </a:p>
          <a:p>
            <a:pPr>
              <a:buNone/>
            </a:pPr>
            <a:r>
              <a:rPr lang="ru-RU" b="1" dirty="0" smtClean="0"/>
              <a:t>       </a:t>
            </a:r>
            <a:r>
              <a:rPr lang="ru-RU" b="1" dirty="0" err="1" smtClean="0">
                <a:solidFill>
                  <a:srgbClr val="FF0000"/>
                </a:solidFill>
              </a:rPr>
              <a:t>Цікавий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факт: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Перевезення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на </a:t>
            </a:r>
            <a:r>
              <a:rPr lang="en-US" dirty="0" smtClean="0"/>
              <a:t>Knock Nevis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вигідним</a:t>
            </a:r>
            <a:r>
              <a:rPr lang="ru-RU" dirty="0" smtClean="0"/>
              <a:t>,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незручності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габаритами. Супертанкер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пришвартуватися</a:t>
            </a:r>
            <a:r>
              <a:rPr lang="ru-RU" dirty="0" smtClean="0"/>
              <a:t> далеко не у кожному порту. А через протоку Ла-Манш </a:t>
            </a:r>
            <a:r>
              <a:rPr lang="ru-RU" dirty="0" err="1" smtClean="0"/>
              <a:t>взагалі</a:t>
            </a:r>
            <a:r>
              <a:rPr lang="ru-RU" dirty="0" smtClean="0"/>
              <a:t> пройти не </a:t>
            </a:r>
            <a:r>
              <a:rPr lang="ru-RU" dirty="0" err="1" smtClean="0"/>
              <a:t>міг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через </a:t>
            </a:r>
            <a:r>
              <a:rPr lang="ru-RU" dirty="0" err="1" smtClean="0"/>
              <a:t>Суецький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Панамський</a:t>
            </a:r>
            <a:r>
              <a:rPr lang="ru-RU" dirty="0" smtClean="0"/>
              <a:t> </a:t>
            </a:r>
            <a:r>
              <a:rPr lang="ru-RU" dirty="0" err="1" smtClean="0"/>
              <a:t>канали</a:t>
            </a:r>
            <a:r>
              <a:rPr lang="ru-RU" dirty="0" smtClean="0"/>
              <a:t>. Для того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розвернутися</a:t>
            </a:r>
            <a:r>
              <a:rPr lang="ru-RU" dirty="0" smtClean="0"/>
              <a:t>, судну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3,7 км. Коли </a:t>
            </a:r>
            <a:r>
              <a:rPr lang="ru-RU" dirty="0" err="1" smtClean="0"/>
              <a:t>його</a:t>
            </a:r>
            <a:r>
              <a:rPr lang="ru-RU" dirty="0" smtClean="0"/>
              <a:t> списали </a:t>
            </a:r>
            <a:r>
              <a:rPr lang="ru-RU" dirty="0" err="1" smtClean="0"/>
              <a:t>з</a:t>
            </a:r>
            <a:r>
              <a:rPr lang="ru-RU" dirty="0" smtClean="0"/>
              <a:t> флоту, </a:t>
            </a:r>
            <a:r>
              <a:rPr lang="ru-RU" dirty="0" err="1" smtClean="0"/>
              <a:t>утилізація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нагадують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та </a:t>
            </a:r>
            <a:r>
              <a:rPr lang="ru-RU" dirty="0" err="1" smtClean="0"/>
              <a:t>якір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став </a:t>
            </a:r>
            <a:r>
              <a:rPr lang="ru-RU" dirty="0" err="1" smtClean="0"/>
              <a:t>експонатом</a:t>
            </a:r>
            <a:r>
              <a:rPr lang="ru-RU" dirty="0" smtClean="0"/>
              <a:t> в </a:t>
            </a:r>
            <a:r>
              <a:rPr lang="ru-RU" dirty="0" err="1" smtClean="0"/>
              <a:t>Гонконгському</a:t>
            </a:r>
            <a:r>
              <a:rPr lang="ru-RU" dirty="0" smtClean="0"/>
              <a:t> </a:t>
            </a:r>
            <a:r>
              <a:rPr lang="ru-RU" dirty="0" err="1" smtClean="0"/>
              <a:t>морському</a:t>
            </a:r>
            <a:r>
              <a:rPr lang="ru-RU" dirty="0" smtClean="0"/>
              <a:t> </a:t>
            </a:r>
            <a:r>
              <a:rPr lang="ru-RU" dirty="0" err="1" smtClean="0"/>
              <a:t>музеї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451</Words>
  <Application>Microsoft Office PowerPoint</Application>
  <PresentationFormat>Произвольный</PresentationFormat>
  <Paragraphs>30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Офисная тема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увагу!</vt:lpstr>
    </vt:vector>
  </TitlesOfParts>
  <Company>Mobile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Людмила</cp:lastModifiedBy>
  <cp:revision>77</cp:revision>
  <dcterms:created xsi:type="dcterms:W3CDTF">2020-05-07T09:46:48Z</dcterms:created>
  <dcterms:modified xsi:type="dcterms:W3CDTF">2022-12-13T09:28:44Z</dcterms:modified>
</cp:coreProperties>
</file>