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4" r:id="rId16"/>
    <p:sldId id="294" r:id="rId17"/>
    <p:sldId id="31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3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il.in.ua/uk/news/dlya-vms-vidnovyly-partiyu-morskyh-mi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 dirty="0"/>
          </a:p>
          <a:p>
            <a:endParaRPr lang="uk-UA" altLang="en-US" dirty="0"/>
          </a:p>
          <a:p>
            <a:r>
              <a:rPr lang="uk-UA" altLang="en-US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 </a:t>
            </a:r>
          </a:p>
          <a:p>
            <a:endParaRPr lang="uk-UA" altLang="en-US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1" name="Picture 1" descr="C:\Users\Виталий\Desktop\Miny-typu-MDM-v-rozriz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20" y="391884"/>
            <a:ext cx="10791058" cy="49638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1616" y="5700151"/>
            <a:ext cx="2654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Міни</a:t>
            </a:r>
            <a:r>
              <a:rPr lang="ru-RU" dirty="0" smtClean="0"/>
              <a:t> типу МДМ в </a:t>
            </a:r>
            <a:r>
              <a:rPr lang="ru-RU" dirty="0" err="1" smtClean="0"/>
              <a:t>розрізі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Протичовнова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міна-торпеда</a:t>
            </a:r>
            <a:r>
              <a:rPr lang="ru-RU" b="1" dirty="0" smtClean="0">
                <a:solidFill>
                  <a:srgbClr val="FF0000"/>
                </a:solidFill>
              </a:rPr>
              <a:t> ПМК-2.</a:t>
            </a:r>
            <a:r>
              <a:rPr lang="ru-RU" dirty="0" smtClean="0"/>
              <a:t>  Аналог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</a:t>
            </a:r>
            <a:r>
              <a:rPr lang="en-US" dirty="0" smtClean="0"/>
              <a:t>Mark 60 Captor.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діаметр</a:t>
            </a:r>
            <a:r>
              <a:rPr lang="ru-RU" dirty="0" smtClean="0"/>
              <a:t> корпусу в 534 мм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до 8000 мм,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борту надводного корабля, </a:t>
            </a:r>
            <a:r>
              <a:rPr lang="ru-RU" dirty="0" err="1" smtClean="0"/>
              <a:t>літаків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торпедних</a:t>
            </a:r>
            <a:r>
              <a:rPr lang="ru-RU" dirty="0" smtClean="0"/>
              <a:t> </a:t>
            </a:r>
            <a:r>
              <a:rPr lang="ru-RU" dirty="0" err="1" smtClean="0"/>
              <a:t>апаратів</a:t>
            </a:r>
            <a:r>
              <a:rPr lang="ru-RU" dirty="0" smtClean="0"/>
              <a:t>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човна</a:t>
            </a:r>
            <a:r>
              <a:rPr lang="ru-RU" dirty="0" smtClean="0"/>
              <a:t>.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до 1800 кг при </a:t>
            </a:r>
            <a:r>
              <a:rPr lang="ru-RU" dirty="0" err="1" smtClean="0"/>
              <a:t>масі</a:t>
            </a:r>
            <a:r>
              <a:rPr lang="ru-RU" dirty="0" smtClean="0"/>
              <a:t> </a:t>
            </a:r>
            <a:r>
              <a:rPr lang="ru-RU" dirty="0" err="1" smtClean="0"/>
              <a:t>вибухівки</a:t>
            </a:r>
            <a:r>
              <a:rPr lang="ru-RU" dirty="0" smtClean="0"/>
              <a:t> в 130 кг.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аналог, ПМК-2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на </a:t>
            </a:r>
            <a:r>
              <a:rPr lang="ru-RU" dirty="0" err="1" smtClean="0"/>
              <a:t>глибині</a:t>
            </a:r>
            <a:r>
              <a:rPr lang="ru-RU" dirty="0" smtClean="0"/>
              <a:t> до 1500 м,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від’єднується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якоря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піднімається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 100-250 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на </a:t>
            </a:r>
            <a:r>
              <a:rPr lang="ru-RU" dirty="0" err="1" smtClean="0"/>
              <a:t>бойове</a:t>
            </a:r>
            <a:r>
              <a:rPr lang="ru-RU" dirty="0" smtClean="0"/>
              <a:t> </a:t>
            </a:r>
            <a:r>
              <a:rPr lang="ru-RU" dirty="0" err="1" smtClean="0"/>
              <a:t>чергування</a:t>
            </a:r>
            <a:r>
              <a:rPr lang="ru-RU" dirty="0" smtClean="0"/>
              <a:t>.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сканування</a:t>
            </a:r>
            <a:r>
              <a:rPr lang="ru-RU" dirty="0" smtClean="0"/>
              <a:t> — 500 на 500 </a:t>
            </a:r>
            <a:r>
              <a:rPr lang="ru-RU" dirty="0" err="1" smtClean="0"/>
              <a:t>метрів</a:t>
            </a:r>
            <a:r>
              <a:rPr lang="ru-RU" dirty="0" smtClean="0"/>
              <a:t> над </a:t>
            </a:r>
            <a:r>
              <a:rPr lang="ru-RU" dirty="0" err="1" smtClean="0"/>
              <a:t>міною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знаходження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пуск </a:t>
            </a:r>
            <a:r>
              <a:rPr lang="ru-RU" dirty="0" err="1" smtClean="0"/>
              <a:t>торпедної</a:t>
            </a:r>
            <a:r>
              <a:rPr lang="ru-RU" dirty="0" smtClean="0"/>
              <a:t> </a:t>
            </a:r>
            <a:r>
              <a:rPr lang="ru-RU" dirty="0" err="1" smtClean="0"/>
              <a:t>бойової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до 80 м/с для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. </a:t>
            </a:r>
            <a:r>
              <a:rPr lang="ru-RU" dirty="0" err="1" smtClean="0"/>
              <a:t>Може</a:t>
            </a:r>
            <a:r>
              <a:rPr lang="ru-RU" dirty="0" smtClean="0"/>
              <a:t> бути активною до 1 року в </a:t>
            </a:r>
            <a:r>
              <a:rPr lang="ru-RU" dirty="0" err="1" smtClean="0"/>
              <a:t>бойовому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3" name="Picture 1" descr="C:\Users\Виталий\Desktop\Budova-PMK-2-v-rozriz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28" y="651605"/>
            <a:ext cx="11464772" cy="43893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2376" y="5674025"/>
            <a:ext cx="2461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Будова ПМК-2 в </a:t>
            </a:r>
            <a:r>
              <a:rPr lang="ru-RU" dirty="0" err="1" smtClean="0"/>
              <a:t>розрізі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Висновки</a:t>
            </a:r>
            <a:endParaRPr lang="ru-RU" dirty="0" smtClean="0"/>
          </a:p>
          <a:p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, </a:t>
            </a:r>
            <a:r>
              <a:rPr lang="ru-RU" dirty="0" err="1" smtClean="0"/>
              <a:t>адаптації</a:t>
            </a:r>
            <a:r>
              <a:rPr lang="ru-RU" dirty="0" smtClean="0"/>
              <a:t> та </a:t>
            </a:r>
            <a:r>
              <a:rPr lang="ru-RU" dirty="0" err="1" smtClean="0"/>
              <a:t>новітніх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доставки </a:t>
            </a:r>
            <a:r>
              <a:rPr lang="ru-RU" dirty="0" err="1" smtClean="0"/>
              <a:t>їх</a:t>
            </a:r>
            <a:r>
              <a:rPr lang="ru-RU" dirty="0" smtClean="0"/>
              <a:t> у точки </a:t>
            </a:r>
            <a:r>
              <a:rPr lang="ru-RU" dirty="0" err="1" smtClean="0"/>
              <a:t>закладення</a:t>
            </a:r>
            <a:r>
              <a:rPr lang="ru-RU" dirty="0" smtClean="0"/>
              <a:t>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обороняються</a:t>
            </a:r>
            <a:r>
              <a:rPr lang="ru-RU" dirty="0" smtClean="0"/>
              <a:t>, </a:t>
            </a:r>
            <a:r>
              <a:rPr lang="ru-RU" dirty="0" err="1" smtClean="0"/>
              <a:t>перетворилася</a:t>
            </a:r>
            <a:r>
              <a:rPr lang="ru-RU" dirty="0" smtClean="0"/>
              <a:t> на </a:t>
            </a:r>
            <a:r>
              <a:rPr lang="ru-RU" dirty="0" err="1" smtClean="0"/>
              <a:t>зброю</a:t>
            </a:r>
            <a:r>
              <a:rPr lang="ru-RU" dirty="0" smtClean="0"/>
              <a:t> </a:t>
            </a:r>
            <a:r>
              <a:rPr lang="ru-RU" dirty="0" err="1" smtClean="0"/>
              <a:t>наступальну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паралізації</a:t>
            </a:r>
            <a:r>
              <a:rPr lang="ru-RU" dirty="0" smtClean="0"/>
              <a:t> </a:t>
            </a:r>
            <a:r>
              <a:rPr lang="ru-RU" dirty="0" err="1" smtClean="0"/>
              <a:t>судноплавства</a:t>
            </a:r>
            <a:r>
              <a:rPr lang="ru-RU" dirty="0" smtClean="0"/>
              <a:t> та </a:t>
            </a:r>
            <a:r>
              <a:rPr lang="ru-RU" dirty="0" err="1" smtClean="0"/>
              <a:t>зриву</a:t>
            </a:r>
            <a:r>
              <a:rPr lang="ru-RU" dirty="0" smtClean="0"/>
              <a:t> </a:t>
            </a:r>
            <a:r>
              <a:rPr lang="ru-RU" dirty="0" err="1" smtClean="0"/>
              <a:t>розгортання</a:t>
            </a:r>
            <a:r>
              <a:rPr lang="ru-RU" dirty="0" smtClean="0"/>
              <a:t> </a:t>
            </a:r>
            <a:r>
              <a:rPr lang="ru-RU" dirty="0" err="1" smtClean="0"/>
              <a:t>ворожого</a:t>
            </a:r>
            <a:r>
              <a:rPr lang="ru-RU" dirty="0" smtClean="0"/>
              <a:t> флоту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без заходу в зону </a:t>
            </a:r>
            <a:r>
              <a:rPr lang="ru-RU" dirty="0" err="1" smtClean="0"/>
              <a:t>дії</a:t>
            </a:r>
            <a:r>
              <a:rPr lang="ru-RU" dirty="0" smtClean="0"/>
              <a:t> ППО </a:t>
            </a:r>
            <a:r>
              <a:rPr lang="ru-RU" dirty="0" err="1" smtClean="0"/>
              <a:t>чи</a:t>
            </a:r>
            <a:r>
              <a:rPr lang="ru-RU" dirty="0" smtClean="0"/>
              <a:t> поза </a:t>
            </a:r>
            <a:r>
              <a:rPr lang="ru-RU" dirty="0" err="1" smtClean="0"/>
              <a:t>територіальними</a:t>
            </a:r>
            <a:r>
              <a:rPr lang="ru-RU" dirty="0" smtClean="0"/>
              <a:t> водами, </a:t>
            </a:r>
            <a:r>
              <a:rPr lang="ru-RU" dirty="0" err="1" smtClean="0"/>
              <a:t>виставити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плануючих</a:t>
            </a:r>
            <a:r>
              <a:rPr lang="ru-RU" dirty="0" smtClean="0"/>
              <a:t> бомб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безпілотників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оснащення</a:t>
            </a:r>
            <a:r>
              <a:rPr lang="ru-RU" dirty="0" smtClean="0"/>
              <a:t> такими </a:t>
            </a:r>
            <a:r>
              <a:rPr lang="ru-RU" dirty="0" err="1" smtClean="0"/>
              <a:t>засобами</a:t>
            </a:r>
            <a:r>
              <a:rPr lang="ru-RU" dirty="0" smtClean="0"/>
              <a:t> постановки </a:t>
            </a:r>
            <a:r>
              <a:rPr lang="ru-RU" dirty="0" err="1" smtClean="0"/>
              <a:t>мінних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стати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асиметричної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Чорному </a:t>
            </a:r>
            <a:r>
              <a:rPr lang="ru-RU" dirty="0" err="1" smtClean="0"/>
              <a:t>морі</a:t>
            </a:r>
            <a:r>
              <a:rPr lang="ru-RU" dirty="0" smtClean="0"/>
              <a:t> та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бюджет на </a:t>
            </a:r>
            <a:r>
              <a:rPr lang="ru-RU" dirty="0" err="1" smtClean="0"/>
              <a:t>початковому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повноцінного</a:t>
            </a:r>
            <a:r>
              <a:rPr lang="ru-RU" dirty="0" smtClean="0"/>
              <a:t> флоту.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закупити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200-300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та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доставки. </a:t>
            </a:r>
            <a:r>
              <a:rPr lang="ru-RU" dirty="0" err="1" smtClean="0"/>
              <a:t>Наприклад</a:t>
            </a:r>
            <a:r>
              <a:rPr lang="ru-RU" dirty="0" smtClean="0"/>
              <a:t>, Су-24 </a:t>
            </a:r>
            <a:r>
              <a:rPr lang="ru-RU" dirty="0" err="1" smtClean="0"/>
              <a:t>може</a:t>
            </a:r>
            <a:r>
              <a:rPr lang="ru-RU" dirty="0" smtClean="0"/>
              <a:t> нести 5-6 шт. </a:t>
            </a:r>
            <a:r>
              <a:rPr lang="ru-RU" dirty="0" err="1" smtClean="0"/>
              <a:t>Quickstrike-ER</a:t>
            </a:r>
            <a:r>
              <a:rPr lang="ru-RU" dirty="0" smtClean="0"/>
              <a:t> в </a:t>
            </a:r>
            <a:r>
              <a:rPr lang="ru-RU" dirty="0" err="1" smtClean="0"/>
              <a:t>версіях</a:t>
            </a:r>
            <a:r>
              <a:rPr lang="ru-RU" dirty="0" smtClean="0"/>
              <a:t> вагою 500-1000 </a:t>
            </a:r>
            <a:r>
              <a:rPr lang="ru-RU" dirty="0" err="1" smtClean="0"/>
              <a:t>фунтів</a:t>
            </a:r>
            <a:r>
              <a:rPr lang="ru-RU" dirty="0" smtClean="0"/>
              <a:t> для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блокування</a:t>
            </a:r>
            <a:r>
              <a:rPr lang="ru-RU" dirty="0" smtClean="0"/>
              <a:t> бухт та </a:t>
            </a:r>
            <a:r>
              <a:rPr lang="ru-RU" dirty="0" err="1" smtClean="0"/>
              <a:t>виходів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Чорноморських</a:t>
            </a:r>
            <a:r>
              <a:rPr lang="ru-RU" dirty="0" smtClean="0"/>
              <a:t> </a:t>
            </a:r>
            <a:r>
              <a:rPr lang="ru-RU" dirty="0" err="1" smtClean="0"/>
              <a:t>портів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/>
          <a:lstStyle/>
          <a:p>
            <a:r>
              <a:rPr lang="ru-RU" dirty="0" err="1" smtClean="0"/>
              <a:t>Додатковою</a:t>
            </a:r>
            <a:r>
              <a:rPr lang="ru-RU" dirty="0" smtClean="0"/>
              <a:t> </a:t>
            </a:r>
            <a:r>
              <a:rPr lang="ru-RU" dirty="0" err="1" smtClean="0"/>
              <a:t>можливістю</a:t>
            </a:r>
            <a:r>
              <a:rPr lang="ru-RU" dirty="0" smtClean="0"/>
              <a:t> для </a:t>
            </a:r>
            <a:r>
              <a:rPr lang="ru-RU" dirty="0" err="1" smtClean="0"/>
              <a:t>серйозного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 в </a:t>
            </a:r>
            <a:r>
              <a:rPr lang="ru-RU" dirty="0" err="1" smtClean="0"/>
              <a:t>засобах</a:t>
            </a:r>
            <a:r>
              <a:rPr lang="ru-RU" dirty="0" smtClean="0"/>
              <a:t> доставки </a:t>
            </a:r>
            <a:r>
              <a:rPr lang="ru-RU" dirty="0" err="1" smtClean="0"/>
              <a:t>мін</a:t>
            </a:r>
            <a:r>
              <a:rPr lang="ru-RU" dirty="0" smtClean="0"/>
              <a:t>,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пловців</a:t>
            </a:r>
            <a:r>
              <a:rPr lang="ru-RU" dirty="0" smtClean="0"/>
              <a:t> та </a:t>
            </a:r>
            <a:r>
              <a:rPr lang="ru-RU" dirty="0" err="1" smtClean="0"/>
              <a:t>сенсорів</a:t>
            </a:r>
            <a:r>
              <a:rPr lang="ru-RU" dirty="0" smtClean="0"/>
              <a:t> стане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безпілотника</a:t>
            </a:r>
            <a:r>
              <a:rPr lang="ru-RU" dirty="0" smtClean="0"/>
              <a:t>, </a:t>
            </a:r>
            <a:r>
              <a:rPr lang="ru-RU" dirty="0" err="1" smtClean="0"/>
              <a:t>схожого</a:t>
            </a:r>
            <a:r>
              <a:rPr lang="ru-RU" dirty="0" smtClean="0"/>
              <a:t> на проект для ВМС США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Proteus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платформу, яка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іпостасях</a:t>
            </a:r>
            <a:r>
              <a:rPr lang="ru-RU" dirty="0" smtClean="0"/>
              <a:t>: </a:t>
            </a:r>
            <a:r>
              <a:rPr lang="ru-RU" dirty="0" err="1" smtClean="0"/>
              <a:t>безпілотної</a:t>
            </a:r>
            <a:r>
              <a:rPr lang="ru-RU" dirty="0" smtClean="0"/>
              <a:t> </a:t>
            </a:r>
            <a:r>
              <a:rPr lang="ru-RU" dirty="0" err="1" smtClean="0"/>
              <a:t>вантажівки</a:t>
            </a:r>
            <a:r>
              <a:rPr lang="ru-RU" dirty="0" smtClean="0"/>
              <a:t> для </a:t>
            </a:r>
            <a:r>
              <a:rPr lang="ru-RU" dirty="0" err="1" smtClean="0"/>
              <a:t>дистанційної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автоматичної</a:t>
            </a:r>
            <a:r>
              <a:rPr lang="ru-RU" dirty="0" smtClean="0"/>
              <a:t> доставки </a:t>
            </a:r>
            <a:r>
              <a:rPr lang="ru-RU" dirty="0" err="1" smtClean="0"/>
              <a:t>вантажів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сенсорів</a:t>
            </a:r>
            <a:r>
              <a:rPr lang="ru-RU" dirty="0" smtClean="0"/>
              <a:t> в </a:t>
            </a:r>
            <a:r>
              <a:rPr lang="ru-RU" dirty="0" err="1" smtClean="0"/>
              <a:t>задану</a:t>
            </a:r>
            <a:r>
              <a:rPr lang="ru-RU" dirty="0" smtClean="0"/>
              <a:t> точку,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доставки </a:t>
            </a:r>
            <a:r>
              <a:rPr lang="ru-RU" dirty="0" err="1" smtClean="0"/>
              <a:t>бойових</a:t>
            </a:r>
            <a:r>
              <a:rPr lang="ru-RU" dirty="0" smtClean="0"/>
              <a:t> </a:t>
            </a:r>
            <a:r>
              <a:rPr lang="ru-RU" dirty="0" err="1" smtClean="0"/>
              <a:t>водолазів</a:t>
            </a:r>
            <a:r>
              <a:rPr lang="ru-RU" dirty="0" smtClean="0"/>
              <a:t> та </a:t>
            </a:r>
            <a:r>
              <a:rPr lang="ru-RU" dirty="0" err="1" smtClean="0"/>
              <a:t>диверсійних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Arial" charset="0"/>
              <a:cs typeface="Arial" charset="0"/>
            </a:endParaRPr>
          </a:p>
          <a:p>
            <a:endParaRPr lang="ru-RU" dirty="0" smtClean="0">
              <a:latin typeface="Arial" charset="0"/>
              <a:cs typeface="Arial" charset="0"/>
            </a:endParaRPr>
          </a:p>
          <a:p>
            <a:endParaRPr lang="ru-RU" dirty="0" smtClean="0">
              <a:latin typeface="Arial" charset="0"/>
              <a:cs typeface="Arial" charset="0"/>
            </a:endParaRPr>
          </a:p>
          <a:p>
            <a:endParaRPr lang="ru-RU" dirty="0" smtClean="0">
              <a:latin typeface="Arial" charset="0"/>
              <a:cs typeface="Arial" charset="0"/>
            </a:endParaRPr>
          </a:p>
          <a:p>
            <a:endParaRPr lang="ru-RU" dirty="0" smtClean="0">
              <a:latin typeface="Arial" charset="0"/>
              <a:cs typeface="Arial" charset="0"/>
            </a:endParaRPr>
          </a:p>
          <a:p>
            <a:endParaRPr lang="ru-RU" dirty="0" smtClean="0">
              <a:latin typeface="Arial" charset="0"/>
              <a:cs typeface="Arial" charset="0"/>
            </a:endParaRPr>
          </a:p>
          <a:p>
            <a:endParaRPr lang="ru-RU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Схема </a:t>
            </a:r>
            <a:r>
              <a:rPr lang="ru-RU" sz="1800" dirty="0" err="1" smtClean="0">
                <a:latin typeface="Arial" charset="0"/>
                <a:cs typeface="Arial" charset="0"/>
              </a:rPr>
              <a:t>навантаження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безпілотного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апарату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Proteus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endParaRPr lang="ru-RU" sz="1800" dirty="0"/>
          </a:p>
        </p:txBody>
      </p:sp>
      <p:pic>
        <p:nvPicPr>
          <p:cNvPr id="4" name="Picture 2" descr="C:\Users\Виталий\Desktop\Shema-navantazhennya-bezpilotnogo-aparatu-Prot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9607" y="663030"/>
            <a:ext cx="6352142" cy="4561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976" y="365125"/>
            <a:ext cx="9903823" cy="849721"/>
          </a:xfrm>
        </p:spPr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uk.wikipedia.org/wiki/</a:t>
            </a:r>
            <a:r>
              <a:rPr lang="ru-RU" dirty="0" err="1" smtClean="0"/>
              <a:t>Морська_міна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https://mil.in.ua/uk/news/dlya-vms-vidnovyly-partiyu-morskyh-min/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//mil.in.ua/</a:t>
            </a:r>
            <a:r>
              <a:rPr lang="en-US" dirty="0" err="1" smtClean="0"/>
              <a:t>uk</a:t>
            </a:r>
            <a:r>
              <a:rPr lang="en-US" dirty="0" smtClean="0"/>
              <a:t>/blogs/</a:t>
            </a:r>
            <a:r>
              <a:rPr lang="en-US" dirty="0" err="1" smtClean="0"/>
              <a:t>morski-miny-abo-vse-shho-vy-hotily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3313" name="Picture 1" descr="C:\Users\Виталий\Desktop\670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1021" b="10039"/>
          <a:stretch>
            <a:fillRect/>
          </a:stretch>
        </p:blipFill>
        <p:spPr bwMode="auto">
          <a:xfrm>
            <a:off x="2560320" y="1117668"/>
            <a:ext cx="7445829" cy="4973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Авіаційна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плануюча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міна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Quickstrike</a:t>
            </a:r>
            <a:r>
              <a:rPr lang="en-US" b="1" dirty="0" smtClean="0">
                <a:solidFill>
                  <a:srgbClr val="FF0000"/>
                </a:solidFill>
              </a:rPr>
              <a:t>-ER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Основою для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стала бомба </a:t>
            </a:r>
            <a:r>
              <a:rPr lang="en-US" dirty="0" smtClean="0"/>
              <a:t>Mk 82, 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оснащену</a:t>
            </a:r>
            <a:r>
              <a:rPr lang="ru-RU" dirty="0" smtClean="0"/>
              <a:t> </a:t>
            </a:r>
            <a:r>
              <a:rPr lang="ru-RU" dirty="0" err="1" smtClean="0"/>
              <a:t>австралійським</a:t>
            </a:r>
            <a:r>
              <a:rPr lang="ru-RU" dirty="0" smtClean="0"/>
              <a:t> модулем </a:t>
            </a:r>
            <a:r>
              <a:rPr lang="ru-RU" dirty="0" err="1" smtClean="0"/>
              <a:t>корекції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en-US" dirty="0" smtClean="0"/>
              <a:t>Winged JDAM-ER.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обладнана</a:t>
            </a:r>
            <a:r>
              <a:rPr lang="ru-RU" dirty="0" smtClean="0"/>
              <a:t> </a:t>
            </a:r>
            <a:r>
              <a:rPr lang="ru-RU" dirty="0" err="1" smtClean="0"/>
              <a:t>крилами</a:t>
            </a:r>
            <a:r>
              <a:rPr lang="ru-RU" dirty="0" smtClean="0"/>
              <a:t> та </a:t>
            </a:r>
            <a:r>
              <a:rPr lang="ru-RU" dirty="0" err="1" smtClean="0"/>
              <a:t>стабілізаторами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скидання</a:t>
            </a:r>
            <a:r>
              <a:rPr lang="ru-RU" dirty="0" smtClean="0"/>
              <a:t> на </a:t>
            </a:r>
            <a:r>
              <a:rPr lang="ru-RU" dirty="0" err="1" smtClean="0"/>
              <a:t>швидкості</a:t>
            </a:r>
            <a:r>
              <a:rPr lang="ru-RU" dirty="0" smtClean="0"/>
              <a:t> 0.8М </a:t>
            </a:r>
            <a:r>
              <a:rPr lang="ru-RU" dirty="0" err="1" smtClean="0"/>
              <a:t>і</a:t>
            </a:r>
            <a:r>
              <a:rPr lang="ru-RU" dirty="0" smtClean="0"/>
              <a:t> 11 000 м </a:t>
            </a:r>
            <a:r>
              <a:rPr lang="ru-RU" dirty="0" err="1" smtClean="0"/>
              <a:t>висоти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пролетіти</a:t>
            </a:r>
            <a:r>
              <a:rPr lang="ru-RU" dirty="0" smtClean="0"/>
              <a:t> 74 км перед </a:t>
            </a:r>
            <a:r>
              <a:rPr lang="ru-RU" dirty="0" err="1" smtClean="0"/>
              <a:t>приводненням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Picture 2" descr="C:\Users\Виталий\Desktop\Mina-Quickstrike-ER-pid-krylom-V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3252" y="2962797"/>
            <a:ext cx="5714073" cy="3214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скидати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без входу в зону ППО супротивника, не </a:t>
            </a:r>
            <a:r>
              <a:rPr lang="ru-RU" dirty="0" err="1" smtClean="0"/>
              <a:t>кажучи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про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скритності</a:t>
            </a:r>
            <a:r>
              <a:rPr lang="ru-RU" dirty="0" smtClean="0"/>
              <a:t> постановки.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оснащуються</a:t>
            </a:r>
            <a:r>
              <a:rPr lang="ru-RU" dirty="0" smtClean="0"/>
              <a:t> блоками </a:t>
            </a:r>
            <a:r>
              <a:rPr lang="ru-RU" dirty="0" err="1" smtClean="0"/>
              <a:t>неконтактних</a:t>
            </a:r>
            <a:r>
              <a:rPr lang="ru-RU" dirty="0" smtClean="0"/>
              <a:t> </a:t>
            </a:r>
            <a:r>
              <a:rPr lang="ru-RU" dirty="0" err="1" smtClean="0"/>
              <a:t>детонаторів</a:t>
            </a:r>
            <a:r>
              <a:rPr lang="ru-RU" dirty="0" smtClean="0"/>
              <a:t> </a:t>
            </a:r>
            <a:r>
              <a:rPr lang="ru-RU" dirty="0" err="1" smtClean="0"/>
              <a:t>Mk</a:t>
            </a:r>
            <a:r>
              <a:rPr lang="ru-RU" dirty="0" smtClean="0"/>
              <a:t> 57 TTD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Mk</a:t>
            </a:r>
            <a:r>
              <a:rPr lang="ru-RU" dirty="0" smtClean="0"/>
              <a:t> 71 TTD.</a:t>
            </a:r>
            <a:endParaRPr lang="ru-RU" dirty="0"/>
          </a:p>
        </p:txBody>
      </p:sp>
      <p:pic>
        <p:nvPicPr>
          <p:cNvPr id="6" name="Picture 2" descr="C:\Users\Виталий\Desktop\Mina-Quickstrike-ER-v-polo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9035" y="2334147"/>
            <a:ext cx="6785227" cy="3816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Самотранспортована</a:t>
            </a:r>
            <a:r>
              <a:rPr lang="ru-RU" b="1" dirty="0" smtClean="0">
                <a:solidFill>
                  <a:srgbClr val="FF0000"/>
                </a:solidFill>
              </a:rPr>
              <a:t> донна </a:t>
            </a:r>
            <a:r>
              <a:rPr lang="ru-RU" b="1" dirty="0" err="1" smtClean="0">
                <a:solidFill>
                  <a:srgbClr val="FF0000"/>
                </a:solidFill>
              </a:rPr>
              <a:t>міна</a:t>
            </a:r>
            <a:r>
              <a:rPr lang="ru-RU" b="1" dirty="0" smtClean="0">
                <a:solidFill>
                  <a:srgbClr val="FF0000"/>
                </a:solidFill>
              </a:rPr>
              <a:t> – торпеда </a:t>
            </a:r>
            <a:r>
              <a:rPr lang="en-US" b="1" dirty="0" smtClean="0">
                <a:solidFill>
                  <a:srgbClr val="FF0000"/>
                </a:solidFill>
              </a:rPr>
              <a:t>Mk.67 SLMM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Принцип </a:t>
            </a:r>
            <a:r>
              <a:rPr lang="ru-RU" dirty="0" err="1" smtClean="0"/>
              <a:t>дії</a:t>
            </a:r>
            <a:r>
              <a:rPr lang="ru-RU" dirty="0" smtClean="0"/>
              <a:t> таких </a:t>
            </a:r>
            <a:r>
              <a:rPr lang="ru-RU" dirty="0" err="1" smtClean="0"/>
              <a:t>мін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боєголовка</a:t>
            </a:r>
            <a:r>
              <a:rPr lang="ru-RU" dirty="0" smtClean="0"/>
              <a:t> </a:t>
            </a:r>
            <a:r>
              <a:rPr lang="ru-RU" dirty="0" err="1" smtClean="0"/>
              <a:t>торпеди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головка </a:t>
            </a:r>
            <a:r>
              <a:rPr lang="ru-RU" dirty="0" err="1" smtClean="0"/>
              <a:t>самонаведення</a:t>
            </a:r>
            <a:r>
              <a:rPr lang="ru-RU" dirty="0" smtClean="0"/>
              <a:t> </a:t>
            </a:r>
            <a:r>
              <a:rPr lang="ru-RU" dirty="0" err="1" smtClean="0"/>
              <a:t>замінюються</a:t>
            </a:r>
            <a:r>
              <a:rPr lang="ru-RU" dirty="0" smtClean="0"/>
              <a:t> на донну </a:t>
            </a:r>
            <a:r>
              <a:rPr lang="ru-RU" dirty="0" err="1" smtClean="0"/>
              <a:t>безконтактну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самохідний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на </a:t>
            </a:r>
            <a:r>
              <a:rPr lang="ru-RU" dirty="0" err="1" smtClean="0"/>
              <a:t>задану</a:t>
            </a:r>
            <a:r>
              <a:rPr lang="ru-RU" dirty="0" smtClean="0"/>
              <a:t> точку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залягає</a:t>
            </a:r>
            <a:r>
              <a:rPr lang="ru-RU" dirty="0" smtClean="0"/>
              <a:t> на дно.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міна-торпеда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розроблена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торпеди</a:t>
            </a:r>
            <a:r>
              <a:rPr lang="ru-RU" dirty="0" smtClean="0"/>
              <a:t> </a:t>
            </a:r>
            <a:r>
              <a:rPr lang="en-US" dirty="0" smtClean="0"/>
              <a:t>Mk37 Mod2,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модифікації</a:t>
            </a:r>
            <a:r>
              <a:rPr lang="ru-RU" dirty="0" smtClean="0"/>
              <a:t> </a:t>
            </a:r>
            <a:r>
              <a:rPr lang="ru-RU" dirty="0" err="1" smtClean="0"/>
              <a:t>базуються</a:t>
            </a:r>
            <a:r>
              <a:rPr lang="ru-RU" dirty="0" smtClean="0"/>
              <a:t> на </a:t>
            </a:r>
            <a:r>
              <a:rPr lang="ru-RU" dirty="0" err="1" smtClean="0"/>
              <a:t>конструкції</a:t>
            </a:r>
            <a:r>
              <a:rPr lang="ru-RU" dirty="0" smtClean="0"/>
              <a:t> </a:t>
            </a:r>
            <a:r>
              <a:rPr lang="en-US" dirty="0" smtClean="0"/>
              <a:t>Mk48 Mod4 (ISLMM)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оснащені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мінами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одна </a:t>
            </a:r>
            <a:r>
              <a:rPr lang="ru-RU" dirty="0" err="1" smtClean="0"/>
              <a:t>від</a:t>
            </a:r>
            <a:r>
              <a:rPr lang="ru-RU" dirty="0" smtClean="0"/>
              <a:t> одного. </a:t>
            </a:r>
            <a:r>
              <a:rPr lang="ru-RU" dirty="0" err="1" smtClean="0"/>
              <a:t>Дальність</a:t>
            </a:r>
            <a:r>
              <a:rPr lang="ru-RU" dirty="0" smtClean="0"/>
              <a:t> ходу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торпеди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16.5 км,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48 </a:t>
            </a:r>
            <a:r>
              <a:rPr lang="ru-RU" dirty="0" err="1" smtClean="0"/>
              <a:t>вузлів</a:t>
            </a:r>
            <a:r>
              <a:rPr lang="ru-RU" dirty="0" smtClean="0"/>
              <a:t>. </a:t>
            </a:r>
            <a:r>
              <a:rPr lang="ru-RU" dirty="0" err="1" smtClean="0"/>
              <a:t>Детонатори</a:t>
            </a:r>
            <a:r>
              <a:rPr lang="ru-RU" dirty="0" smtClean="0"/>
              <a:t>  – </a:t>
            </a:r>
            <a:r>
              <a:rPr lang="ru-RU" dirty="0" err="1" smtClean="0"/>
              <a:t>гідродинамічні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магнітні</a:t>
            </a:r>
            <a:r>
              <a:rPr lang="ru-RU" dirty="0" smtClean="0"/>
              <a:t>, а вага </a:t>
            </a:r>
            <a:r>
              <a:rPr lang="ru-RU" dirty="0" err="1" smtClean="0"/>
              <a:t>боєголовки</a:t>
            </a:r>
            <a:r>
              <a:rPr lang="ru-RU" dirty="0" smtClean="0"/>
              <a:t> — 234 кг.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талий\Desktop\Torpeda-ISLMM-v-rozriz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119" y="613954"/>
            <a:ext cx="7924517" cy="5506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италий\Desktop\Postanovka-dvoh-min-v-riznyh-tochkah-dna-za-dopomogoyu-ISLM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857" y="222068"/>
            <a:ext cx="7295425" cy="547156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87336" y="5868629"/>
            <a:ext cx="8033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Постановка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точках дна за </a:t>
            </a:r>
            <a:r>
              <a:rPr lang="ru-RU" dirty="0" err="1" smtClean="0"/>
              <a:t>допомогою</a:t>
            </a:r>
            <a:r>
              <a:rPr lang="ru-RU" dirty="0" smtClean="0"/>
              <a:t> ISLMM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ru-RU" dirty="0" smtClean="0"/>
              <a:t>Постановка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точках дна за </a:t>
            </a:r>
            <a:r>
              <a:rPr lang="ru-RU" dirty="0" err="1" smtClean="0"/>
              <a:t>допомогою</a:t>
            </a:r>
            <a:r>
              <a:rPr lang="ru-RU" dirty="0" smtClean="0"/>
              <a:t> ISLMM </a:t>
            </a:r>
            <a:r>
              <a:rPr lang="ru-RU" dirty="0" err="1" smtClean="0"/>
              <a:t>Зображення</a:t>
            </a:r>
            <a:r>
              <a:rPr lang="ru-RU" dirty="0" smtClean="0"/>
              <a:t>: </a:t>
            </a:r>
            <a:r>
              <a:rPr lang="ru-RU" dirty="0" err="1" smtClean="0"/>
              <a:t>slideserve.comШведи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готують</a:t>
            </a:r>
            <a:r>
              <a:rPr lang="ru-RU" dirty="0" smtClean="0"/>
              <a:t> на 2022 </a:t>
            </a:r>
            <a:r>
              <a:rPr lang="ru-RU" dirty="0" err="1" smtClean="0"/>
              <a:t>рік</a:t>
            </a:r>
            <a:r>
              <a:rPr lang="ru-RU" dirty="0" smtClean="0"/>
              <a:t> проект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самохідної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НПА AUV62, за габаритами схожий на 533 мм. </a:t>
            </a:r>
            <a:r>
              <a:rPr lang="ru-RU" dirty="0" err="1" smtClean="0"/>
              <a:t>Дальність</a:t>
            </a:r>
            <a:r>
              <a:rPr lang="ru-RU" dirty="0" smtClean="0"/>
              <a:t> постановки </a:t>
            </a:r>
            <a:r>
              <a:rPr lang="ru-RU" dirty="0" err="1" smtClean="0"/>
              <a:t>мін</a:t>
            </a:r>
            <a:r>
              <a:rPr lang="ru-RU" dirty="0" smtClean="0"/>
              <a:t> таким </a:t>
            </a:r>
            <a:r>
              <a:rPr lang="ru-RU" dirty="0" err="1" smtClean="0"/>
              <a:t>пристроєм</a:t>
            </a:r>
            <a:r>
              <a:rPr lang="ru-RU" dirty="0" smtClean="0"/>
              <a:t> буде </a:t>
            </a:r>
            <a:r>
              <a:rPr lang="ru-RU" dirty="0" err="1" smtClean="0"/>
              <a:t>складати</a:t>
            </a:r>
            <a:r>
              <a:rPr lang="ru-RU" dirty="0" smtClean="0"/>
              <a:t> 24 </a:t>
            </a:r>
            <a:r>
              <a:rPr lang="ru-RU" dirty="0" err="1" smtClean="0"/>
              <a:t>милі</a:t>
            </a:r>
            <a:r>
              <a:rPr lang="ru-RU" dirty="0" smtClean="0"/>
              <a:t>. Схожий проект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США,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безпілотників</a:t>
            </a:r>
            <a:r>
              <a:rPr lang="ru-RU" dirty="0" smtClean="0"/>
              <a:t> великих </a:t>
            </a:r>
            <a:r>
              <a:rPr lang="ru-RU" dirty="0" err="1" smtClean="0"/>
              <a:t>розмірів</a:t>
            </a:r>
            <a:r>
              <a:rPr lang="ru-RU" dirty="0" smtClean="0"/>
              <a:t>, для </a:t>
            </a:r>
            <a:r>
              <a:rPr lang="ru-RU" dirty="0" err="1" smtClean="0"/>
              <a:t>одночасної</a:t>
            </a:r>
            <a:r>
              <a:rPr lang="ru-RU" dirty="0" smtClean="0"/>
              <a:t> доставки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на </a:t>
            </a:r>
            <a:r>
              <a:rPr lang="ru-RU" dirty="0" err="1" smtClean="0"/>
              <a:t>дальність</a:t>
            </a:r>
            <a:r>
              <a:rPr lang="ru-RU" dirty="0" smtClean="0"/>
              <a:t> до 100 миль.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италий\Desktop\Proekt-VMS-SSHA-bezpilotnogo-zasobu-dostavky-min-ta-sensori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1238" y="486885"/>
            <a:ext cx="7392212" cy="550719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64673" y="6110292"/>
            <a:ext cx="7519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Проект ВМС США </a:t>
            </a:r>
            <a:r>
              <a:rPr lang="ru-RU" dirty="0" err="1" smtClean="0"/>
              <a:t>безпілотного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доставки </a:t>
            </a:r>
            <a:r>
              <a:rPr lang="ru-RU" dirty="0" err="1" smtClean="0"/>
              <a:t>мін</a:t>
            </a:r>
            <a:r>
              <a:rPr lang="ru-RU" dirty="0" smtClean="0"/>
              <a:t> та </a:t>
            </a:r>
            <a:r>
              <a:rPr lang="ru-RU" dirty="0" err="1" smtClean="0"/>
              <a:t>сенсорів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r>
              <a:rPr lang="ru-RU" b="1" dirty="0" smtClean="0"/>
              <a:t>МДМ-1, МДМ-2,МДМ-3, МДМ-5</a:t>
            </a:r>
            <a:r>
              <a:rPr lang="ru-RU" dirty="0" smtClean="0"/>
              <a:t> —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донні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озброєнні</a:t>
            </a:r>
            <a:r>
              <a:rPr lang="ru-RU" dirty="0" smtClean="0"/>
              <a:t> ВМФ РФ.  Вони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мінної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надводних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човнів</a:t>
            </a:r>
            <a:r>
              <a:rPr lang="ru-RU" dirty="0" smtClean="0"/>
              <a:t> в надводному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підводному</a:t>
            </a:r>
            <a:r>
              <a:rPr lang="ru-RU" dirty="0" smtClean="0"/>
              <a:t> </a:t>
            </a:r>
            <a:r>
              <a:rPr lang="ru-RU" dirty="0" err="1" smtClean="0"/>
              <a:t>положеннях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десантних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при </a:t>
            </a:r>
            <a:r>
              <a:rPr lang="ru-RU" dirty="0" err="1" smtClean="0"/>
              <a:t>встановленні</a:t>
            </a:r>
            <a:r>
              <a:rPr lang="ru-RU" dirty="0" smtClean="0"/>
              <a:t> коло берега.</a:t>
            </a:r>
          </a:p>
          <a:p>
            <a:r>
              <a:rPr lang="ru-RU" dirty="0" smtClean="0"/>
              <a:t>Метод постановки —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борту надводного корабля,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літака</a:t>
            </a:r>
            <a:r>
              <a:rPr lang="ru-RU" dirty="0" smtClean="0"/>
              <a:t>. З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човна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торпедними</a:t>
            </a:r>
            <a:r>
              <a:rPr lang="ru-RU" dirty="0" smtClean="0"/>
              <a:t> </a:t>
            </a:r>
            <a:r>
              <a:rPr lang="ru-RU" dirty="0" err="1" smtClean="0"/>
              <a:t>апаратами</a:t>
            </a:r>
            <a:r>
              <a:rPr lang="ru-RU" dirty="0" smtClean="0"/>
              <a:t> </a:t>
            </a:r>
            <a:r>
              <a:rPr lang="ru-RU" dirty="0" err="1" smtClean="0"/>
              <a:t>калібру</a:t>
            </a:r>
            <a:r>
              <a:rPr lang="ru-RU" dirty="0" smtClean="0"/>
              <a:t> 534 мм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МДМ-1. Вага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типу — </a:t>
            </a:r>
            <a:r>
              <a:rPr lang="ru-RU" dirty="0" err="1" smtClean="0"/>
              <a:t>від</a:t>
            </a:r>
            <a:r>
              <a:rPr lang="ru-RU" dirty="0" smtClean="0"/>
              <a:t> 590 кг до 1500 кг.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різниться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вага </a:t>
            </a:r>
            <a:r>
              <a:rPr lang="ru-RU" dirty="0" err="1" smtClean="0"/>
              <a:t>бойової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— </a:t>
            </a:r>
            <a:r>
              <a:rPr lang="ru-RU" dirty="0" err="1" smtClean="0"/>
              <a:t>від</a:t>
            </a:r>
            <a:r>
              <a:rPr lang="ru-RU" dirty="0" smtClean="0"/>
              <a:t> 300 до 1070 кг в тротиловому </a:t>
            </a:r>
            <a:r>
              <a:rPr lang="ru-RU" dirty="0" err="1" smtClean="0"/>
              <a:t>еквіваленті</a:t>
            </a:r>
            <a:r>
              <a:rPr lang="ru-RU" dirty="0" smtClean="0"/>
              <a:t>.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— </a:t>
            </a:r>
            <a:r>
              <a:rPr lang="ru-RU" dirty="0" err="1" smtClean="0"/>
              <a:t>від</a:t>
            </a:r>
            <a:r>
              <a:rPr lang="ru-RU" dirty="0" smtClean="0"/>
              <a:t> 3 до 125 </a:t>
            </a:r>
            <a:r>
              <a:rPr lang="ru-RU" dirty="0" err="1" smtClean="0"/>
              <a:t>метрів</a:t>
            </a:r>
            <a:r>
              <a:rPr lang="ru-RU" dirty="0" smtClean="0"/>
              <a:t>. </a:t>
            </a:r>
            <a:r>
              <a:rPr lang="ru-RU" dirty="0" err="1" smtClean="0"/>
              <a:t>Детонатори</a:t>
            </a:r>
            <a:r>
              <a:rPr lang="ru-RU" dirty="0" smtClean="0"/>
              <a:t> — </a:t>
            </a:r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гідроакустичні</a:t>
            </a:r>
            <a:r>
              <a:rPr lang="ru-RU" dirty="0" smtClean="0"/>
              <a:t>. Час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 — до одного року.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511</Words>
  <Application>Microsoft Office PowerPoint</Application>
  <PresentationFormat>Произвольный</PresentationFormat>
  <Paragraphs>38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Офисная тема</vt:lpstr>
      <vt:lpstr>  судномодельний гурток НВК  презентує заняття вищого рівня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Джерела:</vt:lpstr>
      <vt:lpstr>Дякую за увагу! 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2020-04-22T13:01:29Z</dcterms:created>
  <dcterms:modified xsi:type="dcterms:W3CDTF">2023-02-27T10:36:31Z</dcterms:modified>
</cp:coreProperties>
</file>