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ocus.ua/uk/expert/serafima-tara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3d3aeb92-10dc91cd20e4e96fd09cf989035964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07" y="830984"/>
            <a:ext cx="9056613" cy="45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4744" y="5721527"/>
            <a:ext cx="576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Уламки</a:t>
            </a:r>
            <a:r>
              <a:rPr lang="ru-RU" dirty="0"/>
              <a:t> корабля "Грифон" </a:t>
            </a:r>
            <a:r>
              <a:rPr lang="ru-RU" dirty="0" err="1"/>
              <a:t>виявили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озера </a:t>
            </a:r>
            <a:r>
              <a:rPr lang="ru-RU" dirty="0" err="1"/>
              <a:t>Мічиган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0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Затонуле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місто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Тоніс-Геракліон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античний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esktop\93f59685-2d8cccd17904d0ced57a8e7455ea2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10" y="1230283"/>
            <a:ext cx="5070261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7651" y="4776831"/>
            <a:ext cx="10590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Улітку</a:t>
            </a:r>
            <a:r>
              <a:rPr lang="ru-RU" sz="2400" dirty="0"/>
              <a:t> 2021 року археологи </a:t>
            </a:r>
            <a:r>
              <a:rPr lang="ru-RU" sz="2400" dirty="0" err="1"/>
              <a:t>виявили</a:t>
            </a:r>
            <a:r>
              <a:rPr lang="ru-RU" sz="2400" dirty="0"/>
              <a:t> на </a:t>
            </a:r>
            <a:r>
              <a:rPr lang="ru-RU" sz="2400" dirty="0" err="1"/>
              <a:t>дні</a:t>
            </a:r>
            <a:r>
              <a:rPr lang="ru-RU" sz="2400" dirty="0"/>
              <a:t> </a:t>
            </a:r>
            <a:r>
              <a:rPr lang="ru-RU" sz="2400" dirty="0" err="1"/>
              <a:t>Середземного</a:t>
            </a:r>
            <a:r>
              <a:rPr lang="ru-RU" sz="2400" dirty="0"/>
              <a:t> моря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Єгипту</a:t>
            </a:r>
            <a:r>
              <a:rPr lang="ru-RU" sz="2400" dirty="0"/>
              <a:t> </a:t>
            </a:r>
            <a:r>
              <a:rPr lang="ru-RU" sz="2400" dirty="0" err="1"/>
              <a:t>уламки</a:t>
            </a:r>
            <a:r>
              <a:rPr lang="ru-RU" sz="2400" dirty="0"/>
              <a:t> корабля, </a:t>
            </a:r>
            <a:r>
              <a:rPr lang="ru-RU" sz="2400" dirty="0" err="1"/>
              <a:t>який</a:t>
            </a:r>
            <a:r>
              <a:rPr lang="ru-RU" sz="2400" dirty="0"/>
              <a:t> затонув 2200 </a:t>
            </a:r>
            <a:r>
              <a:rPr lang="ru-RU" sz="2400" dirty="0" err="1"/>
              <a:t>років</a:t>
            </a:r>
            <a:r>
              <a:rPr lang="ru-RU" sz="2400" dirty="0"/>
              <a:t> тому. </a:t>
            </a:r>
            <a:r>
              <a:rPr lang="ru-RU" sz="2400" dirty="0" err="1"/>
              <a:t>Трагедія</a:t>
            </a:r>
            <a:r>
              <a:rPr lang="ru-RU" sz="2400" dirty="0"/>
              <a:t> </a:t>
            </a:r>
            <a:r>
              <a:rPr lang="ru-RU" sz="2400" dirty="0" err="1"/>
              <a:t>сталася</a:t>
            </a:r>
            <a:r>
              <a:rPr lang="ru-RU" sz="2400" dirty="0"/>
              <a:t> через </a:t>
            </a:r>
            <a:r>
              <a:rPr lang="ru-RU" sz="2400" dirty="0" err="1"/>
              <a:t>зіткнення</a:t>
            </a:r>
            <a:r>
              <a:rPr lang="ru-RU" sz="2400" dirty="0"/>
              <a:t> судна з </a:t>
            </a:r>
            <a:r>
              <a:rPr lang="ru-RU" sz="2400" dirty="0" err="1"/>
              <a:t>гігантськими</a:t>
            </a:r>
            <a:r>
              <a:rPr lang="ru-RU" sz="2400" dirty="0"/>
              <a:t> </a:t>
            </a:r>
            <a:r>
              <a:rPr lang="ru-RU" sz="2400" dirty="0" err="1"/>
              <a:t>кам’яними</a:t>
            </a:r>
            <a:r>
              <a:rPr lang="ru-RU" sz="2400" dirty="0"/>
              <a:t> </a:t>
            </a:r>
            <a:r>
              <a:rPr lang="ru-RU" sz="2400" dirty="0" err="1"/>
              <a:t>брилами</a:t>
            </a:r>
            <a:r>
              <a:rPr lang="ru-RU" sz="2400" dirty="0"/>
              <a:t> храму Амона,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зруйнованого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землетрусу</a:t>
            </a:r>
            <a:r>
              <a:rPr lang="ru-RU" sz="2400" dirty="0"/>
              <a:t> в </a:t>
            </a:r>
            <a:r>
              <a:rPr lang="en-US" sz="2400" dirty="0"/>
              <a:t>II </a:t>
            </a:r>
            <a:r>
              <a:rPr lang="ru-RU" sz="2400" dirty="0" err="1"/>
              <a:t>столітті</a:t>
            </a:r>
            <a:r>
              <a:rPr lang="ru-RU" sz="2400" dirty="0"/>
              <a:t> до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ери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28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3084"/>
            <a:ext cx="10515600" cy="540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Уламки</a:t>
            </a:r>
            <a:r>
              <a:rPr lang="ru-RU" sz="2400" dirty="0" smtClean="0"/>
              <a:t> </a:t>
            </a:r>
            <a:r>
              <a:rPr lang="ru-RU" sz="2400" dirty="0"/>
              <a:t>судна </a:t>
            </a:r>
            <a:r>
              <a:rPr lang="ru-RU" sz="2400" dirty="0" err="1"/>
              <a:t>знайшли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п’ятиметровим</a:t>
            </a:r>
            <a:r>
              <a:rPr lang="ru-RU" sz="2400" dirty="0"/>
              <a:t> шаром </a:t>
            </a:r>
            <a:r>
              <a:rPr lang="ru-RU" sz="2400" dirty="0" err="1"/>
              <a:t>бруду</a:t>
            </a:r>
            <a:r>
              <a:rPr lang="ru-RU" sz="2400" dirty="0"/>
              <a:t> в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Тоніс-Геракліон</a:t>
            </a:r>
            <a:r>
              <a:rPr lang="ru-RU" sz="2400" dirty="0"/>
              <a:t>, яке </a:t>
            </a:r>
            <a:r>
              <a:rPr lang="ru-RU" sz="2400" dirty="0" err="1"/>
              <a:t>зникло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водою.</a:t>
            </a:r>
          </a:p>
        </p:txBody>
      </p:sp>
      <p:pic>
        <p:nvPicPr>
          <p:cNvPr id="7170" name="Picture 2" descr="C:\Users\User\Desktop\f8f1d4fa-15f4655478ff634a7bf1c69cde03ae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37" y="1512915"/>
            <a:ext cx="3042001" cy="28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331" y="4565298"/>
            <a:ext cx="10906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2400" dirty="0" smtClean="0"/>
              <a:t>Разом </a:t>
            </a:r>
            <a:r>
              <a:rPr lang="ru-RU" sz="2400" dirty="0" err="1"/>
              <a:t>із</a:t>
            </a:r>
            <a:r>
              <a:rPr lang="ru-RU" sz="2400" dirty="0"/>
              <a:t> судном </a:t>
            </a:r>
            <a:r>
              <a:rPr lang="ru-RU" sz="2400" dirty="0" err="1"/>
              <a:t>ученим</a:t>
            </a:r>
            <a:r>
              <a:rPr lang="ru-RU" sz="2400" dirty="0"/>
              <a:t> </a:t>
            </a:r>
            <a:r>
              <a:rPr lang="ru-RU" sz="2400" dirty="0" err="1"/>
              <a:t>вдалося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золотий</a:t>
            </a:r>
            <a:r>
              <a:rPr lang="ru-RU" sz="2400" dirty="0"/>
              <a:t> амулет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зображенням</a:t>
            </a:r>
            <a:r>
              <a:rPr lang="ru-RU" sz="2400" dirty="0"/>
              <a:t> </a:t>
            </a:r>
            <a:r>
              <a:rPr lang="ru-RU" sz="2400" dirty="0" err="1"/>
              <a:t>єгипетського</a:t>
            </a:r>
            <a:r>
              <a:rPr lang="ru-RU" sz="2400" dirty="0"/>
              <a:t> бога Беса, </a:t>
            </a:r>
            <a:r>
              <a:rPr lang="ru-RU" sz="2400" dirty="0" err="1"/>
              <a:t>пов'язаного</a:t>
            </a:r>
            <a:r>
              <a:rPr lang="ru-RU" sz="2400" dirty="0"/>
              <a:t> з </a:t>
            </a:r>
            <a:r>
              <a:rPr lang="ru-RU" sz="2400" dirty="0" err="1"/>
              <a:t>дітородінням</a:t>
            </a:r>
            <a:r>
              <a:rPr lang="ru-RU" sz="2400" dirty="0"/>
              <a:t> і </a:t>
            </a:r>
            <a:r>
              <a:rPr lang="ru-RU" sz="2400" dirty="0" err="1"/>
              <a:t>родючістю</a:t>
            </a:r>
            <a:r>
              <a:rPr lang="ru-RU" sz="2400" dirty="0"/>
              <a:t>. Бес (Бесу, </a:t>
            </a:r>
            <a:r>
              <a:rPr lang="ru-RU" sz="2400" dirty="0" err="1"/>
              <a:t>Беза</a:t>
            </a:r>
            <a:r>
              <a:rPr lang="ru-RU" sz="2400" dirty="0"/>
              <a:t>)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збірна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карликових</a:t>
            </a:r>
            <a:r>
              <a:rPr lang="ru-RU" sz="2400" dirty="0"/>
              <a:t> божеств,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вважалися</a:t>
            </a:r>
            <a:r>
              <a:rPr lang="ru-RU" sz="2400" dirty="0"/>
              <a:t> в </a:t>
            </a:r>
            <a:r>
              <a:rPr lang="ru-RU" sz="2400" dirty="0" err="1"/>
              <a:t>Стародавньому</a:t>
            </a:r>
            <a:r>
              <a:rPr lang="ru-RU" sz="2400" dirty="0"/>
              <a:t> </a:t>
            </a:r>
            <a:r>
              <a:rPr lang="ru-RU" sz="2400" dirty="0" err="1"/>
              <a:t>Єгипті</a:t>
            </a:r>
            <a:r>
              <a:rPr lang="ru-RU" sz="2400" dirty="0"/>
              <a:t> </a:t>
            </a:r>
            <a:r>
              <a:rPr lang="ru-RU" sz="2400" dirty="0" err="1"/>
              <a:t>охоронцями</a:t>
            </a:r>
            <a:r>
              <a:rPr lang="ru-RU" sz="2400" dirty="0"/>
              <a:t> </a:t>
            </a:r>
            <a:r>
              <a:rPr lang="ru-RU" sz="2400" dirty="0" err="1"/>
              <a:t>домівки</a:t>
            </a:r>
            <a:r>
              <a:rPr lang="ru-RU" sz="2400" dirty="0"/>
              <a:t>, </a:t>
            </a:r>
            <a:r>
              <a:rPr lang="ru-RU" sz="2400" dirty="0" err="1"/>
              <a:t>захисниками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злих</a:t>
            </a:r>
            <a:r>
              <a:rPr lang="ru-RU" sz="2400" dirty="0"/>
              <a:t> </a:t>
            </a:r>
            <a:r>
              <a:rPr lang="ru-RU" sz="2400" dirty="0" err="1"/>
              <a:t>духів</a:t>
            </a:r>
            <a:r>
              <a:rPr lang="ru-RU" sz="2400" dirty="0"/>
              <a:t> і лих, покровитель </a:t>
            </a:r>
            <a:r>
              <a:rPr lang="ru-RU" sz="2400" dirty="0" err="1"/>
              <a:t>сім'ї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168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17" y="847898"/>
            <a:ext cx="11163992" cy="532906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SS </a:t>
            </a:r>
            <a:r>
              <a:rPr lang="ru-RU" b="1" dirty="0" err="1">
                <a:solidFill>
                  <a:srgbClr val="FF0000"/>
                </a:solidFill>
              </a:rPr>
              <a:t>Cotopaxi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err="1">
                <a:solidFill>
                  <a:srgbClr val="FF0000"/>
                </a:solidFill>
              </a:rPr>
              <a:t>зник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Бермудському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трикутнику</a:t>
            </a:r>
            <a:r>
              <a:rPr lang="ru-RU" b="1" dirty="0">
                <a:solidFill>
                  <a:srgbClr val="FF0000"/>
                </a:solidFill>
              </a:rPr>
              <a:t> 90 </a:t>
            </a:r>
            <a:r>
              <a:rPr lang="ru-RU" b="1" dirty="0" err="1">
                <a:solidFill>
                  <a:srgbClr val="FF0000"/>
                </a:solidFill>
              </a:rPr>
              <a:t>років</a:t>
            </a:r>
            <a:r>
              <a:rPr lang="ru-RU" b="1" dirty="0">
                <a:solidFill>
                  <a:srgbClr val="FF0000"/>
                </a:solidFill>
              </a:rPr>
              <a:t> тому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User\Desktop\30ba9953-ef30a9579e7c0c944eefc5fdc57e23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10" y="1578816"/>
            <a:ext cx="8487296" cy="42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1147" y="6037410"/>
            <a:ext cx="479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Тіла</a:t>
            </a:r>
            <a:r>
              <a:rPr lang="ru-RU" dirty="0"/>
              <a:t> 32 </a:t>
            </a:r>
            <a:r>
              <a:rPr lang="ru-RU" dirty="0" err="1"/>
              <a:t>пасажирів</a:t>
            </a:r>
            <a:r>
              <a:rPr lang="ru-RU" dirty="0"/>
              <a:t> SS </a:t>
            </a:r>
            <a:r>
              <a:rPr lang="ru-RU" dirty="0" err="1"/>
              <a:t>Cotopaxi</a:t>
            </a:r>
            <a:r>
              <a:rPr lang="ru-RU" dirty="0"/>
              <a:t> так і не </a:t>
            </a:r>
            <a:r>
              <a:rPr lang="ru-RU" dirty="0" err="1"/>
              <a:t>знайшли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15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Узимку</a:t>
            </a:r>
            <a:r>
              <a:rPr lang="ru-RU" dirty="0" smtClean="0"/>
              <a:t> </a:t>
            </a:r>
            <a:r>
              <a:rPr lang="ru-RU" dirty="0"/>
              <a:t>2020-го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археологи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торгове</a:t>
            </a:r>
            <a:r>
              <a:rPr lang="ru-RU" dirty="0"/>
              <a:t> судно, яке </a:t>
            </a:r>
            <a:r>
              <a:rPr lang="ru-RU" dirty="0" err="1"/>
              <a:t>зникло</a:t>
            </a:r>
            <a:r>
              <a:rPr lang="ru-RU" dirty="0"/>
              <a:t> в </a:t>
            </a:r>
            <a:r>
              <a:rPr lang="ru-RU" dirty="0" err="1"/>
              <a:t>Бермудському</a:t>
            </a:r>
            <a:r>
              <a:rPr lang="ru-RU" dirty="0"/>
              <a:t> </a:t>
            </a:r>
            <a:r>
              <a:rPr lang="ru-RU" dirty="0" err="1"/>
              <a:t>трикутнику</a:t>
            </a:r>
            <a:r>
              <a:rPr lang="ru-RU" dirty="0"/>
              <a:t> в 1925 </a:t>
            </a:r>
            <a:r>
              <a:rPr lang="ru-RU" dirty="0" err="1"/>
              <a:t>році</a:t>
            </a:r>
            <a:r>
              <a:rPr lang="ru-RU" dirty="0"/>
              <a:t>. За словами </a:t>
            </a:r>
            <a:r>
              <a:rPr lang="ru-RU" dirty="0" err="1"/>
              <a:t>дослідників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прямувало</a:t>
            </a:r>
            <a:r>
              <a:rPr lang="ru-RU" dirty="0"/>
              <a:t> з порту Чарльстона в </a:t>
            </a:r>
            <a:r>
              <a:rPr lang="ru-RU" dirty="0" err="1"/>
              <a:t>американському</a:t>
            </a:r>
            <a:r>
              <a:rPr lang="ru-RU" dirty="0"/>
              <a:t> </a:t>
            </a:r>
            <a:r>
              <a:rPr lang="ru-RU" dirty="0" err="1"/>
              <a:t>штаті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Кароліна</a:t>
            </a:r>
            <a:r>
              <a:rPr lang="ru-RU" dirty="0"/>
              <a:t> до Гавани на </a:t>
            </a:r>
            <a:r>
              <a:rPr lang="ru-RU" dirty="0" err="1"/>
              <a:t>Кубі</a:t>
            </a:r>
            <a:r>
              <a:rPr lang="ru-RU" dirty="0"/>
              <a:t>, але не </a:t>
            </a:r>
            <a:r>
              <a:rPr lang="ru-RU" dirty="0" err="1"/>
              <a:t>дісталося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Тіла</a:t>
            </a:r>
            <a:r>
              <a:rPr lang="ru-RU" dirty="0"/>
              <a:t> 32 </a:t>
            </a:r>
            <a:r>
              <a:rPr lang="ru-RU" dirty="0" err="1"/>
              <a:t>пасажирів</a:t>
            </a:r>
            <a:r>
              <a:rPr lang="ru-RU" dirty="0"/>
              <a:t> так і не </a:t>
            </a:r>
            <a:r>
              <a:rPr lang="ru-RU" dirty="0" err="1"/>
              <a:t>знайшли</a:t>
            </a:r>
            <a:r>
              <a:rPr lang="ru-RU" dirty="0"/>
              <a:t>.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за 65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Сент-Огас­тіна</a:t>
            </a:r>
            <a:r>
              <a:rPr lang="ru-RU" dirty="0"/>
              <a:t> в </a:t>
            </a:r>
            <a:r>
              <a:rPr lang="ru-RU" dirty="0" err="1"/>
              <a:t>штаті</a:t>
            </a:r>
            <a:r>
              <a:rPr lang="ru-RU" dirty="0"/>
              <a:t> Флорида два роки тому.</a:t>
            </a:r>
          </a:p>
        </p:txBody>
      </p:sp>
    </p:spTree>
    <p:extLst>
      <p:ext uri="{BB962C8B-B14F-4D97-AF65-F5344CB8AC3E}">
        <p14:creationId xmlns:p14="http://schemas.microsoft.com/office/powerpoint/2010/main" val="150670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5a9c2ac4-1c659aba42e97032e42917e3bad2bf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07" y="869661"/>
            <a:ext cx="6935094" cy="48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6086" y="5873974"/>
            <a:ext cx="1102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Уламки</a:t>
            </a:r>
            <a:r>
              <a:rPr lang="ru-RU" dirty="0"/>
              <a:t> </a:t>
            </a:r>
            <a:r>
              <a:rPr lang="en-US" dirty="0"/>
              <a:t>SS Cotopaxi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впізнати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15-річному </a:t>
            </a:r>
            <a:r>
              <a:rPr lang="ru-RU" dirty="0" err="1"/>
              <a:t>розслідуванню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біолога</a:t>
            </a:r>
            <a:r>
              <a:rPr lang="ru-RU" dirty="0"/>
              <a:t> Майкла </a:t>
            </a:r>
            <a:r>
              <a:rPr lang="ru-RU" dirty="0" err="1"/>
              <a:t>Барнета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85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385" y="8862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/>
              <a:t>відзначають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Бермудський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 — район в </a:t>
            </a:r>
            <a:r>
              <a:rPr lang="ru-RU" dirty="0" err="1"/>
              <a:t>Атлантичному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Маямі</a:t>
            </a:r>
            <a:r>
              <a:rPr lang="ru-RU" dirty="0"/>
              <a:t>, </a:t>
            </a:r>
            <a:r>
              <a:rPr lang="ru-RU" dirty="0" err="1"/>
              <a:t>Бермудськими</a:t>
            </a:r>
            <a:r>
              <a:rPr lang="ru-RU" dirty="0"/>
              <a:t> островами та </a:t>
            </a:r>
            <a:r>
              <a:rPr lang="ru-RU" dirty="0" err="1"/>
              <a:t>Пуерто-Ріко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славиться </a:t>
            </a:r>
            <a:r>
              <a:rPr lang="ru-RU" dirty="0" err="1"/>
              <a:t>таємничими</a:t>
            </a:r>
            <a:r>
              <a:rPr lang="ru-RU" dirty="0"/>
              <a:t> </a:t>
            </a:r>
            <a:r>
              <a:rPr lang="ru-RU" dirty="0" err="1"/>
              <a:t>зникненнями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суден.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Причиною </a:t>
            </a:r>
            <a:r>
              <a:rPr lang="ru-RU" dirty="0"/>
              <a:t>лиха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раптові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нізвідки</a:t>
            </a:r>
            <a:r>
              <a:rPr lang="ru-RU" dirty="0"/>
              <a:t> без </a:t>
            </a:r>
            <a:r>
              <a:rPr lang="ru-RU" dirty="0" err="1"/>
              <a:t>ознак</a:t>
            </a:r>
            <a:r>
              <a:rPr lang="ru-RU" dirty="0"/>
              <a:t> шторму й так само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зникають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6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hlinkClick r:id="rId2"/>
              </a:rPr>
              <a:t>Серафима Таран</a:t>
            </a:r>
            <a:r>
              <a:rPr lang="ru-RU" dirty="0"/>
              <a:t> 19 лютого 2022 в 11:00 </a:t>
            </a:r>
            <a:r>
              <a:rPr lang="ru-RU" dirty="0" smtClean="0"/>
              <a:t>Фокус. На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Легендарні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затонули </a:t>
            </a:r>
            <a:r>
              <a:rPr lang="ru-RU" dirty="0" err="1"/>
              <a:t>чи</a:t>
            </a:r>
            <a:r>
              <a:rPr lang="ru-RU" dirty="0"/>
              <a:t> просто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Flûte_royale_française_vers_169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14" y="1343487"/>
            <a:ext cx="6484903" cy="48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40080"/>
            <a:ext cx="10899371" cy="5719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На </a:t>
            </a:r>
            <a:r>
              <a:rPr lang="ru-RU" b="1" dirty="0" err="1">
                <a:solidFill>
                  <a:srgbClr val="FF0000"/>
                </a:solidFill>
              </a:rPr>
              <a:t>дні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Легендарні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затонули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просто </a:t>
            </a:r>
            <a:r>
              <a:rPr lang="ru-RU" b="1" dirty="0" err="1">
                <a:solidFill>
                  <a:srgbClr val="FF0000"/>
                </a:solidFill>
              </a:rPr>
              <a:t>зникли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сотні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років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тому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err="1"/>
              <a:t>Корабель</a:t>
            </a:r>
            <a:r>
              <a:rPr lang="ru-RU" sz="2000" dirty="0"/>
              <a:t> Джеймса Кука "</a:t>
            </a:r>
            <a:r>
              <a:rPr lang="ru-RU" sz="2000" dirty="0" err="1"/>
              <a:t>Індевор</a:t>
            </a:r>
            <a:r>
              <a:rPr lang="ru-RU" sz="2000" dirty="0"/>
              <a:t>", на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знаменитий</a:t>
            </a:r>
            <a:r>
              <a:rPr lang="ru-RU" sz="2000" dirty="0"/>
              <a:t> </a:t>
            </a:r>
            <a:r>
              <a:rPr lang="ru-RU" sz="2000" dirty="0" err="1"/>
              <a:t>капітан</a:t>
            </a:r>
            <a:r>
              <a:rPr lang="ru-RU" sz="2000" dirty="0"/>
              <a:t> </a:t>
            </a:r>
            <a:r>
              <a:rPr lang="ru-RU" sz="2000" dirty="0" err="1"/>
              <a:t>здійснив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перше </a:t>
            </a:r>
            <a:r>
              <a:rPr lang="ru-RU" sz="2000" dirty="0" err="1"/>
              <a:t>навколосвітнє</a:t>
            </a:r>
            <a:r>
              <a:rPr lang="ru-RU" sz="2000" dirty="0"/>
              <a:t> </a:t>
            </a:r>
            <a:r>
              <a:rPr lang="ru-RU" sz="2000" dirty="0" err="1"/>
              <a:t>плавання</a:t>
            </a:r>
            <a:r>
              <a:rPr lang="ru-RU" sz="2000" dirty="0"/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564e7bd9-72d0fbd73a30b770799846227b4a65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02" y="1504882"/>
            <a:ext cx="7938193" cy="40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"</a:t>
            </a:r>
            <a:r>
              <a:rPr lang="ru-RU" dirty="0" err="1"/>
              <a:t>Індевор</a:t>
            </a:r>
            <a:r>
              <a:rPr lang="ru-RU" dirty="0"/>
              <a:t>", "Грифон" — </a:t>
            </a:r>
            <a:r>
              <a:rPr lang="ru-RU" dirty="0" err="1"/>
              <a:t>легендарні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стали </a:t>
            </a:r>
            <a:r>
              <a:rPr lang="ru-RU" dirty="0" err="1"/>
              <a:t>відомі</a:t>
            </a:r>
            <a:r>
              <a:rPr lang="ru-RU" dirty="0"/>
              <a:t> в </a:t>
            </a:r>
            <a:r>
              <a:rPr lang="ru-RU" dirty="0" err="1"/>
              <a:t>епоху</a:t>
            </a:r>
            <a:r>
              <a:rPr lang="ru-RU" dirty="0"/>
              <a:t> великих </a:t>
            </a:r>
            <a:r>
              <a:rPr lang="ru-RU" dirty="0" err="1"/>
              <a:t>географічних</a:t>
            </a:r>
            <a:r>
              <a:rPr lang="ru-RU" dirty="0"/>
              <a:t> </a:t>
            </a:r>
            <a:r>
              <a:rPr lang="ru-RU" dirty="0" err="1"/>
              <a:t>відкриттів</a:t>
            </a:r>
            <a:r>
              <a:rPr lang="ru-RU" dirty="0"/>
              <a:t>, а з дна моря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підняли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зараз. Судно, яке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затонулим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</a:t>
            </a:r>
            <a:r>
              <a:rPr lang="ru-RU" dirty="0" err="1"/>
              <a:t>Тоніс-Геракліон</a:t>
            </a:r>
            <a:r>
              <a:rPr lang="ru-RU" dirty="0"/>
              <a:t>,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безіменним</a:t>
            </a:r>
            <a:r>
              <a:rPr lang="ru-RU" dirty="0"/>
              <a:t>. А ось </a:t>
            </a:r>
            <a:r>
              <a:rPr lang="ru-RU" dirty="0" err="1"/>
              <a:t>уламки</a:t>
            </a:r>
            <a:r>
              <a:rPr lang="ru-RU" dirty="0"/>
              <a:t>,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Флориди</a:t>
            </a:r>
            <a:r>
              <a:rPr lang="ru-RU" dirty="0"/>
              <a:t>,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ідентифікувати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знаменитий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/>
              <a:t>SS Cotopaxi,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 у </a:t>
            </a:r>
            <a:r>
              <a:rPr lang="ru-RU" dirty="0" err="1"/>
              <a:t>Бермудському</a:t>
            </a:r>
            <a:r>
              <a:rPr lang="ru-RU" dirty="0"/>
              <a:t> </a:t>
            </a:r>
            <a:r>
              <a:rPr lang="ru-RU" dirty="0" err="1"/>
              <a:t>трикутнику</a:t>
            </a:r>
            <a:r>
              <a:rPr lang="ru-RU" dirty="0"/>
              <a:t> 1931 року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"</a:t>
            </a:r>
            <a:r>
              <a:rPr lang="ru-RU" b="1" dirty="0" err="1">
                <a:solidFill>
                  <a:srgbClr val="FF0000"/>
                </a:solidFill>
              </a:rPr>
              <a:t>Індевор</a:t>
            </a:r>
            <a:r>
              <a:rPr lang="ru-RU" b="1" dirty="0">
                <a:solidFill>
                  <a:srgbClr val="FF0000"/>
                </a:solidFill>
              </a:rPr>
              <a:t>". </a:t>
            </a: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Джеймса Кука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10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78cbd70-efad1c9c05b6c4dd124830622dc481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48" y="964276"/>
            <a:ext cx="8042999" cy="45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6415" y="5740970"/>
            <a:ext cx="965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Уламки</a:t>
            </a:r>
            <a:r>
              <a:rPr lang="ru-RU" dirty="0"/>
              <a:t> корабля "</a:t>
            </a:r>
            <a:r>
              <a:rPr lang="ru-RU" dirty="0" err="1"/>
              <a:t>Індевор</a:t>
            </a:r>
            <a:r>
              <a:rPr lang="ru-RU" dirty="0"/>
              <a:t>" </a:t>
            </a:r>
            <a:r>
              <a:rPr lang="ru-RU" dirty="0" err="1"/>
              <a:t>мореплавця</a:t>
            </a:r>
            <a:r>
              <a:rPr lang="ru-RU" dirty="0"/>
              <a:t> Джеймса Кука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лютому 2022 року </a:t>
            </a:r>
          </a:p>
        </p:txBody>
      </p:sp>
    </p:spTree>
    <p:extLst>
      <p:ext uri="{BB962C8B-B14F-4D97-AF65-F5344CB8AC3E}">
        <p14:creationId xmlns:p14="http://schemas.microsoft.com/office/powerpoint/2010/main" val="304103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5716"/>
            <a:ext cx="10515600" cy="512124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Австралійсько-американські</a:t>
            </a:r>
            <a:r>
              <a:rPr lang="ru-RU" dirty="0"/>
              <a:t> </a:t>
            </a:r>
            <a:r>
              <a:rPr lang="ru-RU" dirty="0" err="1"/>
              <a:t>експедитори</a:t>
            </a:r>
            <a:r>
              <a:rPr lang="ru-RU" dirty="0"/>
              <a:t> в лютому 2022 року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корабля "</a:t>
            </a:r>
            <a:r>
              <a:rPr lang="ru-RU" dirty="0" err="1"/>
              <a:t>Індевор</a:t>
            </a:r>
            <a:r>
              <a:rPr lang="ru-RU" dirty="0"/>
              <a:t>" </a:t>
            </a:r>
            <a:r>
              <a:rPr lang="ru-RU" dirty="0" err="1"/>
              <a:t>мореплавця</a:t>
            </a:r>
            <a:r>
              <a:rPr lang="ru-RU" dirty="0"/>
              <a:t> Джеймса Кука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штату Род-Айленд. За словами директора </a:t>
            </a:r>
            <a:r>
              <a:rPr lang="ru-RU" dirty="0" err="1"/>
              <a:t>Австралійського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музею,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шукали</a:t>
            </a:r>
            <a:r>
              <a:rPr lang="ru-RU" dirty="0"/>
              <a:t> судно з 1999 року. </a:t>
            </a:r>
            <a:r>
              <a:rPr lang="ru-RU" dirty="0" err="1"/>
              <a:t>Корабель</a:t>
            </a:r>
            <a:r>
              <a:rPr lang="ru-RU" dirty="0"/>
              <a:t> Кука </a:t>
            </a:r>
            <a:r>
              <a:rPr lang="ru-RU" dirty="0" err="1"/>
              <a:t>збудували</a:t>
            </a:r>
            <a:r>
              <a:rPr lang="ru-RU" dirty="0"/>
              <a:t> в 1764-му. Через </a:t>
            </a:r>
            <a:r>
              <a:rPr lang="ru-RU" dirty="0" err="1"/>
              <a:t>чотири</a:t>
            </a:r>
            <a:r>
              <a:rPr lang="ru-RU" dirty="0"/>
              <a:t> роки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англійський</a:t>
            </a:r>
            <a:r>
              <a:rPr lang="ru-RU" dirty="0"/>
              <a:t> </a:t>
            </a:r>
            <a:r>
              <a:rPr lang="ru-RU" dirty="0" err="1"/>
              <a:t>винахідник</a:t>
            </a:r>
            <a:r>
              <a:rPr lang="ru-RU" dirty="0"/>
              <a:t> Джеймс Кук </a:t>
            </a:r>
            <a:r>
              <a:rPr lang="ru-RU" dirty="0" err="1"/>
              <a:t>вирушив</a:t>
            </a:r>
            <a:r>
              <a:rPr lang="ru-RU" dirty="0"/>
              <a:t> в </a:t>
            </a:r>
            <a:r>
              <a:rPr lang="ru-RU" dirty="0" err="1"/>
              <a:t>експедицію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перша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навколосвітніх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мореплавець</a:t>
            </a:r>
            <a:r>
              <a:rPr lang="ru-RU" dirty="0"/>
              <a:t>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Нова </a:t>
            </a:r>
            <a:r>
              <a:rPr lang="ru-RU" dirty="0" err="1"/>
              <a:t>Зеландія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два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розподілені</a:t>
            </a:r>
            <a:r>
              <a:rPr lang="ru-RU" dirty="0"/>
              <a:t> протокою.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Австралії</a:t>
            </a:r>
            <a:r>
              <a:rPr lang="ru-RU" dirty="0"/>
              <a:t> в 1770 </a:t>
            </a:r>
            <a:r>
              <a:rPr lang="ru-RU" dirty="0" err="1"/>
              <a:t>році</a:t>
            </a:r>
            <a:r>
              <a:rPr lang="ru-RU" dirty="0"/>
              <a:t> та </a:t>
            </a:r>
            <a:r>
              <a:rPr lang="ru-RU" dirty="0" err="1"/>
              <a:t>наніс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карту.</a:t>
            </a:r>
          </a:p>
        </p:txBody>
      </p:sp>
    </p:spTree>
    <p:extLst>
      <p:ext uri="{BB962C8B-B14F-4D97-AF65-F5344CB8AC3E}">
        <p14:creationId xmlns:p14="http://schemas.microsoft.com/office/powerpoint/2010/main" val="200935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ee36c269-b8a7f6aeaf7479a8a92611a31725acd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0" y="836410"/>
            <a:ext cx="36116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6336" y="5491587"/>
            <a:ext cx="10873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Корабель</a:t>
            </a:r>
            <a:r>
              <a:rPr lang="ru-RU" dirty="0"/>
              <a:t> Джеймса Кука затопили в 1778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, сам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76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888" y="931024"/>
            <a:ext cx="10515600" cy="51040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Судно </a:t>
            </a:r>
            <a:r>
              <a:rPr lang="ru-RU" dirty="0"/>
              <a:t>Кука затопили в 1778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, а через </a:t>
            </a:r>
            <a:r>
              <a:rPr lang="ru-RU" dirty="0" err="1"/>
              <a:t>рік</a:t>
            </a:r>
            <a:r>
              <a:rPr lang="ru-RU" dirty="0"/>
              <a:t> на ­</a:t>
            </a:r>
            <a:r>
              <a:rPr lang="ru-RU" dirty="0" err="1"/>
              <a:t>Гаваях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і сам </a:t>
            </a:r>
            <a:r>
              <a:rPr lang="ru-RU" dirty="0" err="1"/>
              <a:t>мандрівник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експедитори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сумніви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корабля Кука, тому </a:t>
            </a:r>
            <a:r>
              <a:rPr lang="ru-RU" dirty="0" err="1"/>
              <a:t>наполягають</a:t>
            </a:r>
            <a:r>
              <a:rPr lang="ru-RU" dirty="0"/>
              <a:t> на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"Грифон". </a:t>
            </a:r>
            <a:r>
              <a:rPr lang="ru-RU" b="1" dirty="0" err="1">
                <a:solidFill>
                  <a:srgbClr val="FF0000"/>
                </a:solidFill>
              </a:rPr>
              <a:t>Корабель-привид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5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86833388-2a320991dfc0ba5bbe315cc43cf110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70" y="553777"/>
            <a:ext cx="6204629" cy="49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0188" y="5616278"/>
            <a:ext cx="1060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однією</a:t>
            </a:r>
            <a:r>
              <a:rPr lang="ru-RU" dirty="0"/>
              <a:t> з легенд, </a:t>
            </a:r>
            <a:r>
              <a:rPr lang="ru-RU" dirty="0" err="1"/>
              <a:t>корабель</a:t>
            </a:r>
            <a:r>
              <a:rPr lang="ru-RU" dirty="0"/>
              <a:t> "Грифон" прокляли </a:t>
            </a:r>
            <a:r>
              <a:rPr lang="ru-RU" dirty="0" err="1"/>
              <a:t>шамани</a:t>
            </a:r>
            <a:r>
              <a:rPr lang="ru-RU" dirty="0"/>
              <a:t> </a:t>
            </a:r>
            <a:r>
              <a:rPr lang="ru-RU" dirty="0" err="1"/>
              <a:t>ірокезів</a:t>
            </a:r>
            <a:r>
              <a:rPr lang="ru-RU" dirty="0"/>
              <a:t>, за </a:t>
            </a:r>
            <a:r>
              <a:rPr lang="ru-RU" dirty="0" err="1"/>
              <a:t>іншою</a:t>
            </a:r>
            <a:r>
              <a:rPr lang="ru-RU" dirty="0"/>
              <a:t> - спалили </a:t>
            </a:r>
            <a:r>
              <a:rPr lang="ru-RU" dirty="0" err="1"/>
              <a:t>індіанці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99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5716"/>
            <a:ext cx="10515600" cy="51212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січні</a:t>
            </a:r>
            <a:r>
              <a:rPr lang="ru-RU" dirty="0"/>
              <a:t> 2022 року </a:t>
            </a:r>
            <a:r>
              <a:rPr lang="ru-RU" dirty="0" err="1"/>
              <a:t>шукачі</a:t>
            </a:r>
            <a:r>
              <a:rPr lang="ru-RU" dirty="0"/>
              <a:t> </a:t>
            </a:r>
            <a:r>
              <a:rPr lang="ru-RU" dirty="0" err="1"/>
              <a:t>скарбів</a:t>
            </a:r>
            <a:r>
              <a:rPr lang="ru-RU" dirty="0"/>
              <a:t> </a:t>
            </a:r>
            <a:r>
              <a:rPr lang="ru-RU" dirty="0" err="1"/>
              <a:t>Стіві</a:t>
            </a:r>
            <a:r>
              <a:rPr lang="ru-RU" dirty="0"/>
              <a:t> та </a:t>
            </a:r>
            <a:r>
              <a:rPr lang="ru-RU" dirty="0" err="1"/>
              <a:t>Кеті</a:t>
            </a:r>
            <a:r>
              <a:rPr lang="ru-RU" dirty="0"/>
              <a:t> </a:t>
            </a:r>
            <a:r>
              <a:rPr lang="ru-RU" dirty="0" err="1"/>
              <a:t>Ліберт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корабля "Грифон",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 343 роки тому. Судно </a:t>
            </a:r>
            <a:r>
              <a:rPr lang="ru-RU" dirty="0" err="1"/>
              <a:t>щезло</a:t>
            </a:r>
            <a:r>
              <a:rPr lang="ru-RU" dirty="0"/>
              <a:t> в 1679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цінного</a:t>
            </a:r>
            <a:r>
              <a:rPr lang="ru-RU" dirty="0"/>
              <a:t> </a:t>
            </a:r>
            <a:r>
              <a:rPr lang="ru-RU" dirty="0" err="1"/>
              <a:t>хутра</a:t>
            </a:r>
            <a:r>
              <a:rPr lang="ru-RU" dirty="0"/>
              <a:t> через озеро </a:t>
            </a:r>
            <a:r>
              <a:rPr lang="ru-RU" dirty="0" err="1"/>
              <a:t>Мічиган</a:t>
            </a:r>
            <a:r>
              <a:rPr lang="ru-RU" dirty="0"/>
              <a:t>. З того часу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нерозв’язною</a:t>
            </a:r>
            <a:r>
              <a:rPr lang="ru-RU" dirty="0"/>
              <a:t> </a:t>
            </a:r>
            <a:r>
              <a:rPr lang="ru-RU" dirty="0" err="1"/>
              <a:t>морською</a:t>
            </a:r>
            <a:r>
              <a:rPr lang="ru-RU" dirty="0"/>
              <a:t> </a:t>
            </a:r>
            <a:r>
              <a:rPr lang="ru-RU" dirty="0" err="1"/>
              <a:t>загадкою</a:t>
            </a:r>
            <a:r>
              <a:rPr lang="ru-RU" dirty="0"/>
              <a:t> Америки. За </a:t>
            </a:r>
            <a:r>
              <a:rPr lang="ru-RU" dirty="0" err="1"/>
              <a:t>однією</a:t>
            </a:r>
            <a:r>
              <a:rPr lang="ru-RU" dirty="0"/>
              <a:t> з легенд, </a:t>
            </a:r>
            <a:r>
              <a:rPr lang="ru-RU" dirty="0" err="1"/>
              <a:t>корабель</a:t>
            </a:r>
            <a:r>
              <a:rPr lang="ru-RU" dirty="0"/>
              <a:t> прокляли </a:t>
            </a:r>
            <a:r>
              <a:rPr lang="ru-RU" dirty="0" err="1"/>
              <a:t>шамани</a:t>
            </a:r>
            <a:r>
              <a:rPr lang="ru-RU" dirty="0"/>
              <a:t> </a:t>
            </a:r>
            <a:r>
              <a:rPr lang="ru-RU" dirty="0" err="1"/>
              <a:t>ірокезів</a:t>
            </a:r>
            <a:r>
              <a:rPr lang="ru-RU" dirty="0"/>
              <a:t>, за другою — спалили </a:t>
            </a:r>
            <a:r>
              <a:rPr lang="ru-RU" dirty="0" err="1"/>
              <a:t>індіанці</a:t>
            </a:r>
            <a:r>
              <a:rPr lang="ru-RU" dirty="0"/>
              <a:t>. Були й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вірив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став </a:t>
            </a:r>
            <a:r>
              <a:rPr lang="ru-RU" dirty="0" err="1"/>
              <a:t>привидом</a:t>
            </a:r>
            <a:r>
              <a:rPr lang="ru-RU" dirty="0"/>
              <a:t>. На думку </a:t>
            </a:r>
            <a:r>
              <a:rPr lang="ru-RU" dirty="0" err="1"/>
              <a:t>дослідників</a:t>
            </a:r>
            <a:r>
              <a:rPr lang="ru-RU" dirty="0"/>
              <a:t>,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 на </a:t>
            </a:r>
            <a:r>
              <a:rPr lang="ru-RU" dirty="0" err="1"/>
              <a:t>дні</a:t>
            </a:r>
            <a:r>
              <a:rPr lang="ru-RU" dirty="0"/>
              <a:t> озера </a:t>
            </a:r>
            <a:r>
              <a:rPr lang="ru-RU" dirty="0" err="1"/>
              <a:t>Мічиган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належать </a:t>
            </a:r>
            <a:r>
              <a:rPr lang="ru-RU" dirty="0" err="1"/>
              <a:t>саме</a:t>
            </a:r>
            <a:r>
              <a:rPr lang="ru-RU" dirty="0"/>
              <a:t> судну "Грифон", а </a:t>
            </a:r>
            <a:r>
              <a:rPr lang="ru-RU" dirty="0" err="1"/>
              <a:t>найімовірнішою</a:t>
            </a:r>
            <a:r>
              <a:rPr lang="ru-RU" dirty="0"/>
              <a:t> причиною </a:t>
            </a:r>
            <a:r>
              <a:rPr lang="ru-RU" dirty="0" err="1"/>
              <a:t>загибелі</a:t>
            </a:r>
            <a:r>
              <a:rPr lang="ru-RU" dirty="0"/>
              <a:t> корабля став </a:t>
            </a:r>
            <a:r>
              <a:rPr lang="ru-RU" dirty="0" err="1"/>
              <a:t>багатоденний</a:t>
            </a:r>
            <a:r>
              <a:rPr lang="ru-RU" dirty="0"/>
              <a:t> шторм.</a:t>
            </a:r>
          </a:p>
        </p:txBody>
      </p:sp>
    </p:spTree>
    <p:extLst>
      <p:ext uri="{BB962C8B-B14F-4D97-AF65-F5344CB8AC3E}">
        <p14:creationId xmlns:p14="http://schemas.microsoft.com/office/powerpoint/2010/main" val="317141095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714</Words>
  <Application>Microsoft Office PowerPoint</Application>
  <PresentationFormat>Произвольный</PresentationFormat>
  <Paragraphs>44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</cp:revision>
  <dcterms:created xsi:type="dcterms:W3CDTF">2020-05-07T09:46:48Z</dcterms:created>
  <dcterms:modified xsi:type="dcterms:W3CDTF">2022-12-19T13:22:45Z</dcterms:modified>
</cp:coreProperties>
</file>