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8" r:id="rId11"/>
    <p:sldId id="297" r:id="rId12"/>
    <p:sldId id="287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7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645DE9-8F0D-4CB2-9ADE-F3277D6FC1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вищого </a:t>
            </a:r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45459"/>
            <a:ext cx="10515600" cy="553150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кожному моряку </a:t>
            </a:r>
            <a:r>
              <a:rPr lang="ru-RU" dirty="0" err="1"/>
              <a:t>надається</a:t>
            </a:r>
            <a:r>
              <a:rPr lang="ru-RU" dirty="0"/>
              <a:t> </a:t>
            </a:r>
            <a:r>
              <a:rPr lang="ru-RU" dirty="0" err="1"/>
              <a:t>індивідуальне</a:t>
            </a:r>
            <a:r>
              <a:rPr lang="ru-RU" dirty="0"/>
              <a:t> спальне </a:t>
            </a:r>
            <a:r>
              <a:rPr lang="ru-RU" dirty="0" err="1"/>
              <a:t>приміщення</a:t>
            </a:r>
            <a:r>
              <a:rPr lang="ru-RU" dirty="0"/>
              <a:t>.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дозволити</a:t>
            </a:r>
            <a:r>
              <a:rPr lang="ru-RU" dirty="0"/>
              <a:t> </a:t>
            </a:r>
            <a:r>
              <a:rPr lang="ru-RU" dirty="0" err="1"/>
              <a:t>винятки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консультацій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зацікавленими</a:t>
            </a:r>
            <a:r>
              <a:rPr lang="ru-RU" dirty="0"/>
              <a:t> </a:t>
            </a:r>
            <a:r>
              <a:rPr lang="ru-RU" dirty="0" err="1"/>
              <a:t>організаціями</a:t>
            </a:r>
            <a:r>
              <a:rPr lang="ru-RU" dirty="0"/>
              <a:t> </a:t>
            </a:r>
            <a:r>
              <a:rPr lang="ru-RU" dirty="0" err="1"/>
              <a:t>судновласників</a:t>
            </a:r>
            <a:r>
              <a:rPr lang="ru-RU" dirty="0"/>
              <a:t> та </a:t>
            </a:r>
            <a:r>
              <a:rPr lang="ru-RU" dirty="0" err="1"/>
              <a:t>моряків</a:t>
            </a:r>
            <a:r>
              <a:rPr lang="ru-RU" dirty="0"/>
              <a:t>, по </a:t>
            </a:r>
            <a:r>
              <a:rPr lang="ru-RU" dirty="0" err="1"/>
              <a:t>відношенню</a:t>
            </a:r>
            <a:r>
              <a:rPr lang="ru-RU" dirty="0"/>
              <a:t> до суден валовою </a:t>
            </a:r>
            <a:r>
              <a:rPr lang="ru-RU" dirty="0" err="1"/>
              <a:t>місткістю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3 тис. </a:t>
            </a:r>
            <a:r>
              <a:rPr lang="en-US" dirty="0"/>
              <a:t>TEU </a:t>
            </a:r>
            <a:r>
              <a:rPr lang="ru-RU" dirty="0" err="1"/>
              <a:t>або</a:t>
            </a:r>
            <a:r>
              <a:rPr lang="ru-RU" dirty="0"/>
              <a:t> суден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;</a:t>
            </a:r>
          </a:p>
          <a:p>
            <a:r>
              <a:rPr lang="ru-RU" dirty="0" err="1"/>
              <a:t>якщо</a:t>
            </a:r>
            <a:r>
              <a:rPr lang="ru-RU" dirty="0"/>
              <a:t> з </a:t>
            </a:r>
            <a:r>
              <a:rPr lang="ru-RU" dirty="0" err="1"/>
              <a:t>якихось</a:t>
            </a:r>
            <a:r>
              <a:rPr lang="ru-RU" dirty="0"/>
              <a:t> причин у моряка на </a:t>
            </a:r>
            <a:r>
              <a:rPr lang="ru-RU" dirty="0" err="1"/>
              <a:t>судні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каюти</a:t>
            </a:r>
            <a:r>
              <a:rPr lang="ru-RU" dirty="0"/>
              <a:t>, то в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кожному моряку </a:t>
            </a:r>
            <a:r>
              <a:rPr lang="ru-RU" dirty="0" err="1"/>
              <a:t>надається</a:t>
            </a:r>
            <a:r>
              <a:rPr lang="ru-RU" dirty="0"/>
              <a:t> </a:t>
            </a:r>
            <a:r>
              <a:rPr lang="ru-RU" dirty="0" err="1"/>
              <a:t>окреме</a:t>
            </a:r>
            <a:r>
              <a:rPr lang="ru-RU" dirty="0"/>
              <a:t> </a:t>
            </a:r>
            <a:r>
              <a:rPr lang="ru-RU" dirty="0" err="1"/>
              <a:t>ліжко</a:t>
            </a:r>
            <a:r>
              <a:rPr lang="ru-RU" dirty="0"/>
              <a:t>. </a:t>
            </a:r>
            <a:r>
              <a:rPr lang="ru-RU" dirty="0" err="1"/>
              <a:t>Мінімальні</a:t>
            </a:r>
            <a:r>
              <a:rPr lang="ru-RU" dirty="0"/>
              <a:t>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ліжка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становити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198 см на 80 см;</a:t>
            </a:r>
          </a:p>
          <a:p>
            <a:r>
              <a:rPr lang="ru-RU" dirty="0" err="1"/>
              <a:t>площа</a:t>
            </a:r>
            <a:r>
              <a:rPr lang="ru-RU" dirty="0"/>
              <a:t> кают на </a:t>
            </a:r>
            <a:r>
              <a:rPr lang="ru-RU" dirty="0" err="1"/>
              <a:t>судні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валової</a:t>
            </a:r>
            <a:r>
              <a:rPr lang="ru-RU" dirty="0"/>
              <a:t> </a:t>
            </a:r>
            <a:r>
              <a:rPr lang="ru-RU" dirty="0" err="1"/>
              <a:t>місткості</a:t>
            </a:r>
            <a:r>
              <a:rPr lang="ru-RU" dirty="0"/>
              <a:t> судна. </a:t>
            </a:r>
            <a:r>
              <a:rPr lang="ru-RU" dirty="0" err="1"/>
              <a:t>Наприклад</a:t>
            </a:r>
            <a:r>
              <a:rPr lang="ru-RU" dirty="0"/>
              <a:t>, для </a:t>
            </a:r>
            <a:r>
              <a:rPr lang="ru-RU" dirty="0" err="1"/>
              <a:t>судів</a:t>
            </a:r>
            <a:r>
              <a:rPr lang="ru-RU" dirty="0"/>
              <a:t> </a:t>
            </a:r>
            <a:r>
              <a:rPr lang="ru-RU" dirty="0" err="1"/>
              <a:t>місткість</a:t>
            </a:r>
            <a:r>
              <a:rPr lang="ru-RU" dirty="0"/>
              <a:t> до 3 тис. </a:t>
            </a:r>
            <a:r>
              <a:rPr lang="en-US" dirty="0"/>
              <a:t>TEU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каюти</a:t>
            </a:r>
            <a:r>
              <a:rPr lang="ru-RU" dirty="0"/>
              <a:t> повинен </a:t>
            </a:r>
            <a:r>
              <a:rPr lang="ru-RU" dirty="0" err="1"/>
              <a:t>досягати</a:t>
            </a:r>
            <a:r>
              <a:rPr lang="ru-RU" dirty="0"/>
              <a:t> 4,5 </a:t>
            </a:r>
            <a:r>
              <a:rPr lang="ru-RU" dirty="0" err="1"/>
              <a:t>кв.м</a:t>
            </a:r>
            <a:r>
              <a:rPr lang="ru-RU" dirty="0"/>
              <a:t>. Для </a:t>
            </a:r>
            <a:r>
              <a:rPr lang="ru-RU" dirty="0" err="1"/>
              <a:t>судів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3 до 10 тис.</a:t>
            </a:r>
            <a:r>
              <a:rPr lang="en-US" dirty="0"/>
              <a:t>TEU – 5,5 </a:t>
            </a:r>
            <a:r>
              <a:rPr lang="ru-RU" dirty="0" err="1"/>
              <a:t>кв.м</a:t>
            </a:r>
            <a:r>
              <a:rPr lang="ru-RU" dirty="0"/>
              <a:t>. </a:t>
            </a:r>
            <a:r>
              <a:rPr lang="ru-RU" dirty="0" err="1"/>
              <a:t>Каюти</a:t>
            </a:r>
            <a:r>
              <a:rPr lang="ru-RU" dirty="0"/>
              <a:t> </a:t>
            </a:r>
            <a:r>
              <a:rPr lang="ru-RU" dirty="0" err="1"/>
              <a:t>площею</a:t>
            </a:r>
            <a:r>
              <a:rPr lang="ru-RU" dirty="0"/>
              <a:t> 7 </a:t>
            </a:r>
            <a:r>
              <a:rPr lang="ru-RU" dirty="0" err="1"/>
              <a:t>кв.м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на </a:t>
            </a:r>
            <a:r>
              <a:rPr lang="ru-RU" dirty="0" err="1"/>
              <a:t>судні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10 тис </a:t>
            </a:r>
            <a:r>
              <a:rPr lang="en-US" dirty="0"/>
              <a:t>TEU.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8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kayuta-oficzera-mladshego-sostava-1024x717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62" y="471785"/>
            <a:ext cx="6473973" cy="453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7176" y="5155630"/>
            <a:ext cx="107307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Також</a:t>
            </a:r>
            <a:r>
              <a:rPr lang="ru-RU" dirty="0"/>
              <a:t>,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стандартами,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каюті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жити</a:t>
            </a:r>
            <a:r>
              <a:rPr lang="ru-RU" dirty="0"/>
              <a:t> до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екіпажу</a:t>
            </a:r>
            <a:r>
              <a:rPr lang="ru-RU" dirty="0"/>
              <a:t>. Але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змінюються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двомісна</a:t>
            </a:r>
            <a:r>
              <a:rPr lang="ru-RU" dirty="0"/>
              <a:t> каюта повинна бути не </a:t>
            </a:r>
            <a:r>
              <a:rPr lang="ru-RU" dirty="0" err="1"/>
              <a:t>менше</a:t>
            </a:r>
            <a:r>
              <a:rPr lang="ru-RU" dirty="0"/>
              <a:t> 7,5 </a:t>
            </a:r>
            <a:r>
              <a:rPr lang="ru-RU" dirty="0" err="1"/>
              <a:t>кв.м</a:t>
            </a:r>
            <a:r>
              <a:rPr lang="ru-RU" dirty="0"/>
              <a:t>, </a:t>
            </a:r>
            <a:r>
              <a:rPr lang="ru-RU" dirty="0" err="1"/>
              <a:t>тримісна</a:t>
            </a:r>
            <a:r>
              <a:rPr lang="ru-RU" dirty="0"/>
              <a:t> каюта – 11,5 </a:t>
            </a:r>
            <a:r>
              <a:rPr lang="ru-RU" dirty="0" err="1"/>
              <a:t>кв.м</a:t>
            </a:r>
            <a:r>
              <a:rPr lang="ru-RU" dirty="0"/>
              <a:t>, і 14,5 </a:t>
            </a:r>
            <a:r>
              <a:rPr lang="ru-RU" dirty="0" err="1"/>
              <a:t>кв.м</a:t>
            </a:r>
            <a:r>
              <a:rPr lang="ru-RU" dirty="0"/>
              <a:t> для кают, де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знаходитися</a:t>
            </a:r>
            <a:r>
              <a:rPr lang="ru-RU" dirty="0"/>
              <a:t> 4 моряка.</a:t>
            </a:r>
          </a:p>
        </p:txBody>
      </p:sp>
    </p:spTree>
    <p:extLst>
      <p:ext uri="{BB962C8B-B14F-4D97-AF65-F5344CB8AC3E}">
        <p14:creationId xmlns:p14="http://schemas.microsoft.com/office/powerpoint/2010/main" val="4954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6847"/>
            <a:ext cx="10515600" cy="5630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Джерела інформації:</a:t>
            </a:r>
          </a:p>
          <a:p>
            <a:r>
              <a:rPr lang="en-US" dirty="0"/>
              <a:t>https://</a:t>
            </a:r>
            <a:r>
              <a:rPr lang="en-US" dirty="0" smtClean="0"/>
              <a:t>uk.wikipedia.org/</a:t>
            </a:r>
            <a:r>
              <a:rPr lang="uk-UA" dirty="0" smtClean="0"/>
              <a:t>Надбудова</a:t>
            </a:r>
            <a:endParaRPr lang="ru-RU" b="1" dirty="0"/>
          </a:p>
          <a:p>
            <a:r>
              <a:rPr lang="en-US" dirty="0"/>
              <a:t>https://ua.usm.media/zhyttya-na-sudni-oglyad-kayut-moryakiv/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338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617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Дякую за увагу!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kri-banda-aceh-lpd-593-landing-platform-dock-indonesi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18" y="1508311"/>
            <a:ext cx="6499412" cy="446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6480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Архітектурно-конструктивні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типи</a:t>
            </a:r>
            <a:r>
              <a:rPr lang="ru-RU" b="1" dirty="0">
                <a:solidFill>
                  <a:srgbClr val="FF0000"/>
                </a:solidFill>
              </a:rPr>
              <a:t> суден. Ч </a:t>
            </a:r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i="1" dirty="0" err="1"/>
              <a:t>загальним</a:t>
            </a:r>
            <a:r>
              <a:rPr lang="ru-RU" i="1" dirty="0"/>
              <a:t> </a:t>
            </a:r>
            <a:r>
              <a:rPr lang="ru-RU" i="1" dirty="0" err="1" smtClean="0"/>
              <a:t>розташуванням</a:t>
            </a:r>
            <a:r>
              <a:rPr lang="ru-RU" i="1" dirty="0" smtClean="0"/>
              <a:t> </a:t>
            </a:r>
            <a:r>
              <a:rPr lang="ru-RU" dirty="0" smtClean="0"/>
              <a:t>судна </a:t>
            </a:r>
            <a:r>
              <a:rPr lang="ru-RU" dirty="0" err="1"/>
              <a:t>розуміють</a:t>
            </a:r>
            <a:r>
              <a:rPr lang="ru-RU" dirty="0"/>
              <a:t> </a:t>
            </a:r>
            <a:r>
              <a:rPr lang="ru-RU" dirty="0" err="1"/>
              <a:t>загальне</a:t>
            </a:r>
            <a:r>
              <a:rPr lang="ru-RU" dirty="0"/>
              <a:t> </a:t>
            </a:r>
            <a:r>
              <a:rPr lang="ru-RU" dirty="0" err="1"/>
              <a:t>компонування</a:t>
            </a:r>
            <a:r>
              <a:rPr lang="ru-RU" dirty="0"/>
              <a:t> в </a:t>
            </a:r>
            <a:r>
              <a:rPr lang="ru-RU" dirty="0" err="1"/>
              <a:t>корпусі</a:t>
            </a:r>
            <a:r>
              <a:rPr lang="ru-RU" dirty="0"/>
              <a:t>, </a:t>
            </a:r>
            <a:r>
              <a:rPr lang="ru-RU" dirty="0" err="1"/>
              <a:t>надбудовах</a:t>
            </a:r>
            <a:r>
              <a:rPr lang="ru-RU" dirty="0"/>
              <a:t> та рубках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, </a:t>
            </a:r>
            <a:r>
              <a:rPr lang="ru-RU" dirty="0" err="1"/>
              <a:t>призначених</a:t>
            </a:r>
            <a:r>
              <a:rPr lang="ru-RU" dirty="0"/>
              <a:t> для </a:t>
            </a:r>
            <a:r>
              <a:rPr lang="ru-RU" dirty="0" err="1"/>
              <a:t>розміщення</a:t>
            </a:r>
            <a:r>
              <a:rPr lang="ru-RU" dirty="0"/>
              <a:t> на </a:t>
            </a:r>
            <a:r>
              <a:rPr lang="ru-RU" dirty="0" err="1"/>
              <a:t>судні</a:t>
            </a:r>
            <a:r>
              <a:rPr lang="ru-RU" dirty="0"/>
              <a:t> </a:t>
            </a:r>
            <a:r>
              <a:rPr lang="ru-RU" dirty="0" err="1"/>
              <a:t>головних</a:t>
            </a:r>
            <a:r>
              <a:rPr lang="ru-RU" dirty="0"/>
              <a:t> та </a:t>
            </a:r>
            <a:r>
              <a:rPr lang="ru-RU" dirty="0" err="1"/>
              <a:t>допоміжних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, суднового </a:t>
            </a:r>
            <a:r>
              <a:rPr lang="ru-RU" dirty="0" err="1"/>
              <a:t>обладнання</a:t>
            </a:r>
            <a:r>
              <a:rPr lang="ru-RU" dirty="0"/>
              <a:t>, </a:t>
            </a:r>
            <a:r>
              <a:rPr lang="ru-RU" dirty="0" err="1"/>
              <a:t>запасів</a:t>
            </a:r>
            <a:r>
              <a:rPr lang="ru-RU" dirty="0"/>
              <a:t>, </a:t>
            </a:r>
            <a:r>
              <a:rPr lang="ru-RU" dirty="0" err="1"/>
              <a:t>вантажів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перевозяться</a:t>
            </a:r>
            <a:r>
              <a:rPr lang="ru-RU" dirty="0"/>
              <a:t>, </a:t>
            </a:r>
            <a:r>
              <a:rPr lang="ru-RU" dirty="0" err="1"/>
              <a:t>екіпажу</a:t>
            </a:r>
            <a:r>
              <a:rPr lang="ru-RU" dirty="0"/>
              <a:t> та </a:t>
            </a:r>
            <a:r>
              <a:rPr lang="ru-RU" dirty="0" err="1"/>
              <a:t>пасажирів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службових</a:t>
            </a:r>
            <a:r>
              <a:rPr lang="ru-RU" dirty="0"/>
              <a:t>, </a:t>
            </a:r>
            <a:r>
              <a:rPr lang="ru-RU" dirty="0" err="1"/>
              <a:t>побутових</a:t>
            </a:r>
            <a:r>
              <a:rPr lang="ru-RU" dirty="0"/>
              <a:t>, </a:t>
            </a:r>
            <a:r>
              <a:rPr lang="ru-RU" dirty="0" err="1"/>
              <a:t>господарських</a:t>
            </a:r>
            <a:r>
              <a:rPr lang="ru-RU" dirty="0"/>
              <a:t> та </a:t>
            </a:r>
            <a:r>
              <a:rPr lang="ru-RU" dirty="0" err="1"/>
              <a:t>санітарних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. </a:t>
            </a:r>
            <a:r>
              <a:rPr lang="ru-RU" dirty="0" err="1"/>
              <a:t>Їхнє</a:t>
            </a:r>
            <a:r>
              <a:rPr lang="ru-RU" dirty="0"/>
              <a:t> </a:t>
            </a:r>
            <a:r>
              <a:rPr lang="ru-RU" dirty="0" err="1"/>
              <a:t>взаємне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, </a:t>
            </a:r>
            <a:r>
              <a:rPr lang="ru-RU" dirty="0" err="1"/>
              <a:t>планування</a:t>
            </a:r>
            <a:r>
              <a:rPr lang="ru-RU" dirty="0"/>
              <a:t> та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чином </a:t>
            </a:r>
            <a:r>
              <a:rPr lang="ru-RU" dirty="0" err="1"/>
              <a:t>від</a:t>
            </a:r>
            <a:r>
              <a:rPr lang="ru-RU" dirty="0"/>
              <a:t> типу та </a:t>
            </a:r>
            <a:r>
              <a:rPr lang="ru-RU" dirty="0" err="1"/>
              <a:t>призначення</a:t>
            </a:r>
            <a:r>
              <a:rPr lang="ru-RU" dirty="0"/>
              <a:t> судна,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та </a:t>
            </a:r>
            <a:r>
              <a:rPr lang="ru-RU" dirty="0" err="1"/>
              <a:t>пред'явлених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на </a:t>
            </a:r>
            <a:r>
              <a:rPr lang="ru-RU" dirty="0" err="1"/>
              <a:t>компонування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 </a:t>
            </a:r>
            <a:r>
              <a:rPr lang="ru-RU" dirty="0" err="1"/>
              <a:t>усередині</a:t>
            </a:r>
            <a:r>
              <a:rPr lang="ru-RU" dirty="0"/>
              <a:t> корпусу </a:t>
            </a:r>
            <a:r>
              <a:rPr lang="ru-RU" dirty="0" err="1"/>
              <a:t>впливає</a:t>
            </a:r>
            <a:r>
              <a:rPr lang="ru-RU" dirty="0"/>
              <a:t> </a:t>
            </a:r>
            <a:r>
              <a:rPr lang="ru-RU" dirty="0" err="1"/>
              <a:t>поділ</a:t>
            </a:r>
            <a:r>
              <a:rPr lang="ru-RU" dirty="0"/>
              <a:t> корпусу на </a:t>
            </a:r>
            <a:r>
              <a:rPr lang="ru-RU" dirty="0" err="1"/>
              <a:t>водонепроникні</a:t>
            </a:r>
            <a:r>
              <a:rPr lang="ru-RU" dirty="0"/>
              <a:t> </a:t>
            </a:r>
            <a:r>
              <a:rPr lang="ru-RU" dirty="0" err="1"/>
              <a:t>відсіки</a:t>
            </a:r>
            <a:r>
              <a:rPr lang="ru-RU" dirty="0"/>
              <a:t>, а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 у </a:t>
            </a:r>
            <a:r>
              <a:rPr lang="ru-RU" dirty="0" err="1"/>
              <a:t>надбудовах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машинної</a:t>
            </a:r>
            <a:r>
              <a:rPr lang="ru-RU" dirty="0"/>
              <a:t> установки і т.д. .. При </a:t>
            </a:r>
            <a:r>
              <a:rPr lang="ru-RU" dirty="0" err="1"/>
              <a:t>цьому</a:t>
            </a:r>
            <a:r>
              <a:rPr lang="ru-RU" dirty="0"/>
              <a:t>, у кожному </a:t>
            </a:r>
            <a:r>
              <a:rPr lang="ru-RU" dirty="0" err="1"/>
              <a:t>окремому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керуються</a:t>
            </a:r>
            <a:r>
              <a:rPr lang="ru-RU" dirty="0"/>
              <a:t> такими </a:t>
            </a:r>
            <a:r>
              <a:rPr lang="ru-RU" dirty="0" err="1"/>
              <a:t>основними</a:t>
            </a:r>
            <a:r>
              <a:rPr lang="ru-RU" dirty="0"/>
              <a:t> принципами.</a:t>
            </a:r>
          </a:p>
        </p:txBody>
      </p:sp>
    </p:spTree>
    <p:extLst>
      <p:ext uri="{BB962C8B-B14F-4D97-AF65-F5344CB8AC3E}">
        <p14:creationId xmlns:p14="http://schemas.microsoft.com/office/powerpoint/2010/main" val="235313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45459"/>
            <a:ext cx="10515600" cy="5531504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Розташування</a:t>
            </a:r>
            <a:r>
              <a:rPr lang="ru-RU" b="1" dirty="0"/>
              <a:t> </a:t>
            </a:r>
            <a:r>
              <a:rPr lang="ru-RU" b="1" dirty="0" err="1"/>
              <a:t>суднових</a:t>
            </a:r>
            <a:r>
              <a:rPr lang="ru-RU" b="1" dirty="0"/>
              <a:t> </a:t>
            </a:r>
            <a:r>
              <a:rPr lang="ru-RU" b="1" dirty="0" err="1"/>
              <a:t>приміщень</a:t>
            </a:r>
            <a:r>
              <a:rPr lang="ru-RU" dirty="0"/>
              <a:t>(Рис.179). Для </a:t>
            </a:r>
            <a:r>
              <a:rPr lang="ru-RU" dirty="0" err="1"/>
              <a:t>орієнтації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того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на </a:t>
            </a:r>
            <a:r>
              <a:rPr lang="ru-RU" dirty="0" err="1"/>
              <a:t>судні</a:t>
            </a:r>
            <a:r>
              <a:rPr lang="ru-RU" dirty="0"/>
              <a:t>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палуб та </a:t>
            </a:r>
            <a:r>
              <a:rPr lang="ru-RU" dirty="0" err="1"/>
              <a:t>міжпалубних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корпусі</a:t>
            </a:r>
            <a:r>
              <a:rPr lang="ru-RU" dirty="0"/>
              <a:t> (</a:t>
            </a:r>
            <a:r>
              <a:rPr lang="ru-RU" dirty="0" err="1"/>
              <a:t>згори</a:t>
            </a:r>
            <a:r>
              <a:rPr lang="ru-RU" dirty="0"/>
              <a:t> донизу):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верхня</a:t>
            </a:r>
            <a:r>
              <a:rPr lang="ru-RU" dirty="0" smtClean="0"/>
              <a:t> </a:t>
            </a:r>
            <a:r>
              <a:rPr lang="ru-RU" dirty="0"/>
              <a:t>палуба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друга </a:t>
            </a:r>
            <a:r>
              <a:rPr lang="ru-RU" dirty="0"/>
              <a:t>палуба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err="1" smtClean="0"/>
              <a:t>третя</a:t>
            </a:r>
            <a:r>
              <a:rPr lang="ru-RU" dirty="0" smtClean="0"/>
              <a:t> </a:t>
            </a:r>
            <a:r>
              <a:rPr lang="ru-RU" dirty="0"/>
              <a:t>палуба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на </a:t>
            </a:r>
            <a:r>
              <a:rPr lang="ru-RU" dirty="0" err="1"/>
              <a:t>багатопалубних</a:t>
            </a:r>
            <a:r>
              <a:rPr lang="ru-RU" dirty="0"/>
              <a:t> суднах </a:t>
            </a:r>
            <a:r>
              <a:rPr lang="ru-RU" dirty="0" err="1"/>
              <a:t>останню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палубу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нижньою</a:t>
            </a:r>
            <a:r>
              <a:rPr lang="ru-RU" dirty="0"/>
              <a:t> палубою</a:t>
            </a:r>
            <a:r>
              <a:rPr lang="ru-RU" dirty="0" smtClean="0"/>
              <a:t>),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друге дно</a:t>
            </a:r>
            <a:r>
              <a:rPr lang="ru-RU" dirty="0" smtClean="0"/>
              <a:t>;</a:t>
            </a: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User\Desktop\AMALIA_plan1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647" y="1771715"/>
            <a:ext cx="4581097" cy="453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90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7882"/>
            <a:ext cx="10515600" cy="56390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надбудовах</a:t>
            </a:r>
            <a:r>
              <a:rPr lang="ru-RU" dirty="0"/>
              <a:t> і рубках (</a:t>
            </a:r>
            <a:r>
              <a:rPr lang="ru-RU" dirty="0" err="1"/>
              <a:t>знизу</a:t>
            </a:r>
            <a:r>
              <a:rPr lang="ru-RU" dirty="0"/>
              <a:t> </a:t>
            </a:r>
            <a:r>
              <a:rPr lang="ru-RU" dirty="0" err="1"/>
              <a:t>вгору</a:t>
            </a:r>
            <a:r>
              <a:rPr lang="ru-RU" dirty="0"/>
              <a:t>): палуба </a:t>
            </a:r>
            <a:r>
              <a:rPr lang="en-US" dirty="0"/>
              <a:t>I </a:t>
            </a:r>
            <a:r>
              <a:rPr lang="ru-RU" dirty="0"/>
              <a:t>ярусу </a:t>
            </a:r>
            <a:r>
              <a:rPr lang="ru-RU" dirty="0" err="1"/>
              <a:t>надбудови</a:t>
            </a:r>
            <a:r>
              <a:rPr lang="ru-RU" dirty="0"/>
              <a:t> (бака, юта,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надбудови</a:t>
            </a:r>
            <a:r>
              <a:rPr lang="ru-RU" dirty="0"/>
              <a:t>), палуба </a:t>
            </a:r>
            <a:r>
              <a:rPr lang="en-US" dirty="0"/>
              <a:t>II </a:t>
            </a:r>
            <a:r>
              <a:rPr lang="ru-RU" dirty="0"/>
              <a:t>ярусу рубки, палуба </a:t>
            </a:r>
            <a:r>
              <a:rPr lang="en-US" dirty="0"/>
              <a:t>III </a:t>
            </a:r>
            <a:r>
              <a:rPr lang="ru-RU" dirty="0"/>
              <a:t>ярусу рубки і т. д. </a:t>
            </a:r>
            <a:r>
              <a:rPr lang="ru-RU" dirty="0" err="1"/>
              <a:t>Іноді</a:t>
            </a:r>
            <a:r>
              <a:rPr lang="ru-RU" dirty="0"/>
              <a:t> до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термінів</a:t>
            </a:r>
            <a:r>
              <a:rPr lang="ru-RU" dirty="0"/>
              <a:t> </a:t>
            </a:r>
            <a:r>
              <a:rPr lang="ru-RU" dirty="0" err="1"/>
              <a:t>додають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палуб: </a:t>
            </a:r>
            <a:r>
              <a:rPr lang="ru-RU" dirty="0" err="1"/>
              <a:t>прогулянка</a:t>
            </a:r>
            <a:r>
              <a:rPr lang="ru-RU" dirty="0"/>
              <a:t> </a:t>
            </a:r>
            <a:r>
              <a:rPr lang="ru-RU" dirty="0" err="1"/>
              <a:t>салонів</a:t>
            </a:r>
            <a:r>
              <a:rPr lang="ru-RU" dirty="0"/>
              <a:t>, </a:t>
            </a:r>
            <a:r>
              <a:rPr lang="ru-RU" dirty="0" err="1"/>
              <a:t>шлюпочна</a:t>
            </a:r>
            <a:r>
              <a:rPr lang="ru-RU" dirty="0"/>
              <a:t>, спортивна, </a:t>
            </a:r>
            <a:r>
              <a:rPr lang="ru-RU" dirty="0" err="1"/>
              <a:t>нижній</a:t>
            </a:r>
            <a:r>
              <a:rPr lang="ru-RU" dirty="0"/>
              <a:t> (</a:t>
            </a:r>
            <a:r>
              <a:rPr lang="ru-RU" dirty="0" err="1"/>
              <a:t>ходовий</a:t>
            </a:r>
            <a:r>
              <a:rPr lang="ru-RU" dirty="0"/>
              <a:t>) </a:t>
            </a:r>
            <a:r>
              <a:rPr lang="ru-RU" dirty="0" err="1"/>
              <a:t>місток</a:t>
            </a:r>
            <a:r>
              <a:rPr lang="ru-RU" dirty="0"/>
              <a:t>, </a:t>
            </a:r>
            <a:r>
              <a:rPr lang="ru-RU" dirty="0" err="1"/>
              <a:t>верхній</a:t>
            </a:r>
            <a:r>
              <a:rPr lang="ru-RU" dirty="0"/>
              <a:t> (</a:t>
            </a:r>
            <a:r>
              <a:rPr lang="ru-RU" dirty="0" err="1"/>
              <a:t>навігаційний</a:t>
            </a:r>
            <a:r>
              <a:rPr lang="ru-RU" dirty="0"/>
              <a:t>) </a:t>
            </a:r>
            <a:r>
              <a:rPr lang="ru-RU" dirty="0" err="1"/>
              <a:t>місток</a:t>
            </a:r>
            <a:r>
              <a:rPr lang="ru-RU" dirty="0"/>
              <a:t> і т. п. </a:t>
            </a:r>
            <a:r>
              <a:rPr lang="ru-RU" dirty="0" err="1"/>
              <a:t>Простір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зовнішньою</a:t>
            </a:r>
            <a:r>
              <a:rPr lang="ru-RU" dirty="0"/>
              <a:t> </a:t>
            </a:r>
            <a:r>
              <a:rPr lang="ru-RU" dirty="0" err="1"/>
              <a:t>обшивкою</a:t>
            </a:r>
            <a:r>
              <a:rPr lang="ru-RU" dirty="0"/>
              <a:t> днища та другим дном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i="1" dirty="0" err="1"/>
              <a:t>міждонним</a:t>
            </a:r>
            <a:r>
              <a:rPr lang="ru-RU" i="1" dirty="0"/>
              <a:t> </a:t>
            </a:r>
            <a:r>
              <a:rPr lang="ru-RU" i="1" dirty="0" err="1"/>
              <a:t>простором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i="1" dirty="0" err="1"/>
              <a:t>подвійним</a:t>
            </a:r>
            <a:r>
              <a:rPr lang="ru-RU" i="1" dirty="0"/>
              <a:t> </a:t>
            </a:r>
            <a:r>
              <a:rPr lang="ru-RU" i="1" dirty="0" err="1"/>
              <a:t>дном.</a:t>
            </a:r>
            <a:r>
              <a:rPr lang="ru-RU" dirty="0" err="1"/>
              <a:t>Простір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другим дном і </a:t>
            </a:r>
            <a:r>
              <a:rPr lang="ru-RU" dirty="0" err="1"/>
              <a:t>найближчою</a:t>
            </a:r>
            <a:r>
              <a:rPr lang="ru-RU" dirty="0"/>
              <a:t> палубою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i="1" dirty="0" err="1"/>
              <a:t>трюмом,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міжпалубні</a:t>
            </a:r>
            <a:r>
              <a:rPr lang="ru-RU" dirty="0"/>
              <a:t> </a:t>
            </a:r>
            <a:r>
              <a:rPr lang="ru-RU" dirty="0" err="1"/>
              <a:t>простори</a:t>
            </a:r>
            <a:r>
              <a:rPr lang="ru-RU" dirty="0"/>
              <a:t> - </a:t>
            </a:r>
            <a:r>
              <a:rPr lang="ru-RU" i="1" dirty="0" err="1"/>
              <a:t>твіндеків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за </a:t>
            </a:r>
            <a:r>
              <a:rPr lang="ru-RU" dirty="0" err="1"/>
              <a:t>довжиною</a:t>
            </a:r>
            <a:r>
              <a:rPr lang="ru-RU" dirty="0"/>
              <a:t> та шириною судна </a:t>
            </a:r>
            <a:r>
              <a:rPr lang="ru-RU" dirty="0" err="1"/>
              <a:t>позначають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номерами </a:t>
            </a:r>
            <a:r>
              <a:rPr lang="ru-RU" dirty="0" err="1"/>
              <a:t>шпангоутів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обмежують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за </a:t>
            </a:r>
            <a:r>
              <a:rPr lang="ru-RU" dirty="0" err="1"/>
              <a:t>довжиною</a:t>
            </a:r>
            <a:r>
              <a:rPr lang="ru-RU" dirty="0"/>
              <a:t>, та </a:t>
            </a:r>
            <a:r>
              <a:rPr lang="ru-RU" dirty="0" err="1"/>
              <a:t>найменуванням</a:t>
            </a:r>
            <a:r>
              <a:rPr lang="ru-RU" dirty="0"/>
              <a:t> борту,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розташоване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(</a:t>
            </a:r>
            <a:r>
              <a:rPr lang="ru-RU" dirty="0" err="1"/>
              <a:t>правий</a:t>
            </a:r>
            <a:r>
              <a:rPr lang="ru-RU" dirty="0"/>
              <a:t> та </a:t>
            </a:r>
            <a:r>
              <a:rPr lang="ru-RU" dirty="0" err="1"/>
              <a:t>лівий</a:t>
            </a:r>
            <a:r>
              <a:rPr lang="ru-RU" dirty="0"/>
              <a:t> борт - </a:t>
            </a:r>
            <a:r>
              <a:rPr lang="ru-RU" dirty="0" err="1"/>
              <a:t>ПрБ</a:t>
            </a:r>
            <a:r>
              <a:rPr lang="ru-RU" dirty="0"/>
              <a:t> та ЛБ).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приміщенням</a:t>
            </a:r>
            <a:r>
              <a:rPr lang="ru-RU" dirty="0"/>
              <a:t> на </a:t>
            </a:r>
            <a:r>
              <a:rPr lang="ru-RU" dirty="0" err="1"/>
              <a:t>судні</a:t>
            </a:r>
            <a:r>
              <a:rPr lang="ru-RU" dirty="0"/>
              <a:t> </a:t>
            </a:r>
            <a:r>
              <a:rPr lang="ru-RU" dirty="0" err="1"/>
              <a:t>присвоюються</a:t>
            </a:r>
            <a:r>
              <a:rPr lang="ru-RU" dirty="0"/>
              <a:t> </a:t>
            </a:r>
            <a:r>
              <a:rPr lang="ru-RU" dirty="0" err="1"/>
              <a:t>порядкові</a:t>
            </a:r>
            <a:r>
              <a:rPr lang="ru-RU" dirty="0"/>
              <a:t> </a:t>
            </a:r>
            <a:r>
              <a:rPr lang="ru-RU" dirty="0" err="1"/>
              <a:t>номери</a:t>
            </a:r>
            <a:r>
              <a:rPr lang="ru-RU" dirty="0"/>
              <a:t> (правим бортом - </a:t>
            </a:r>
            <a:r>
              <a:rPr lang="ru-RU" dirty="0" err="1"/>
              <a:t>непарні</a:t>
            </a:r>
            <a:r>
              <a:rPr lang="ru-RU" dirty="0"/>
              <a:t>, </a:t>
            </a:r>
            <a:r>
              <a:rPr lang="ru-RU" dirty="0" err="1"/>
              <a:t>лівим</a:t>
            </a:r>
            <a:r>
              <a:rPr lang="ru-RU" dirty="0"/>
              <a:t> - </a:t>
            </a:r>
            <a:r>
              <a:rPr lang="ru-RU" dirty="0" err="1"/>
              <a:t>парні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84379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582706"/>
            <a:ext cx="10515600" cy="5594257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err="1">
                <a:solidFill>
                  <a:srgbClr val="00B0F0"/>
                </a:solidFill>
              </a:rPr>
              <a:t>Спеціальні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приміщення</a:t>
            </a:r>
            <a:r>
              <a:rPr lang="ru-RU" b="1" dirty="0">
                <a:solidFill>
                  <a:srgbClr val="00B0F0"/>
                </a:solidFill>
              </a:rPr>
              <a:t>- </a:t>
            </a:r>
            <a:r>
              <a:rPr lang="ru-RU" dirty="0" err="1"/>
              <a:t>вантажні</a:t>
            </a:r>
            <a:r>
              <a:rPr lang="ru-RU" dirty="0"/>
              <a:t> </a:t>
            </a:r>
            <a:r>
              <a:rPr lang="ru-RU" dirty="0" err="1"/>
              <a:t>трюми</a:t>
            </a:r>
            <a:r>
              <a:rPr lang="ru-RU" dirty="0"/>
              <a:t>, </a:t>
            </a:r>
            <a:r>
              <a:rPr lang="ru-RU" dirty="0" err="1"/>
              <a:t>приміщення</a:t>
            </a:r>
            <a:r>
              <a:rPr lang="ru-RU" dirty="0"/>
              <a:t> для </a:t>
            </a:r>
            <a:r>
              <a:rPr lang="ru-RU" dirty="0" err="1"/>
              <a:t>обробки</a:t>
            </a:r>
            <a:r>
              <a:rPr lang="ru-RU" dirty="0"/>
              <a:t> та </a:t>
            </a:r>
            <a:r>
              <a:rPr lang="ru-RU" dirty="0" err="1"/>
              <a:t>зберігання</a:t>
            </a:r>
            <a:r>
              <a:rPr lang="ru-RU" dirty="0"/>
              <a:t> улову і т. д. -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основну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обсягів</a:t>
            </a:r>
            <a:r>
              <a:rPr lang="ru-RU" dirty="0"/>
              <a:t> корпусу на </a:t>
            </a:r>
            <a:r>
              <a:rPr lang="ru-RU" dirty="0" err="1"/>
              <a:t>вантажних</a:t>
            </a:r>
            <a:r>
              <a:rPr lang="ru-RU" dirty="0"/>
              <a:t> та </a:t>
            </a:r>
            <a:r>
              <a:rPr lang="ru-RU" dirty="0" err="1"/>
              <a:t>промислових</a:t>
            </a:r>
            <a:r>
              <a:rPr lang="ru-RU" dirty="0"/>
              <a:t> суднах.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вимогами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пред'являються</a:t>
            </a:r>
            <a:r>
              <a:rPr lang="ru-RU" dirty="0"/>
              <a:t> до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вантажних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зберігання</a:t>
            </a:r>
            <a:r>
              <a:rPr lang="ru-RU" dirty="0"/>
              <a:t> та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вантажу</a:t>
            </a:r>
            <a:r>
              <a:rPr lang="ru-RU" dirty="0"/>
              <a:t>, </a:t>
            </a:r>
            <a:r>
              <a:rPr lang="ru-RU" dirty="0" err="1"/>
              <a:t>прийому</a:t>
            </a:r>
            <a:r>
              <a:rPr lang="ru-RU" dirty="0"/>
              <a:t>, </a:t>
            </a:r>
            <a:r>
              <a:rPr lang="ru-RU" dirty="0" err="1"/>
              <a:t>обробки</a:t>
            </a:r>
            <a:r>
              <a:rPr lang="ru-RU" dirty="0"/>
              <a:t> та </a:t>
            </a:r>
            <a:r>
              <a:rPr lang="ru-RU" dirty="0" err="1"/>
              <a:t>зберігання</a:t>
            </a:r>
            <a:r>
              <a:rPr lang="ru-RU" dirty="0"/>
              <a:t> улову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експлуатаційно-економічні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показники</a:t>
            </a:r>
            <a:r>
              <a:rPr lang="ru-RU" dirty="0" smtClean="0"/>
              <a:t> </a:t>
            </a:r>
            <a:r>
              <a:rPr lang="ru-RU" dirty="0"/>
              <a:t>судна, </a:t>
            </a:r>
            <a:r>
              <a:rPr lang="ru-RU" dirty="0" err="1"/>
              <a:t>залежить</a:t>
            </a:r>
            <a:r>
              <a:rPr lang="ru-RU" dirty="0"/>
              <a:t> становище </a:t>
            </a:r>
            <a:r>
              <a:rPr lang="ru-RU" dirty="0" err="1"/>
              <a:t>всіх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/>
              <a:t>суднових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 descr="C:\Users\User\Desktop\212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387" y="2974040"/>
            <a:ext cx="4425577" cy="331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065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8918"/>
            <a:ext cx="10515600" cy="5648045"/>
          </a:xfrm>
        </p:spPr>
        <p:txBody>
          <a:bodyPr/>
          <a:lstStyle/>
          <a:p>
            <a:pPr marL="0" indent="0">
              <a:buNone/>
            </a:pPr>
            <a:r>
              <a:rPr lang="ru-RU" i="1" dirty="0" err="1"/>
              <a:t>Службові</a:t>
            </a:r>
            <a:r>
              <a:rPr lang="ru-RU" i="1" dirty="0"/>
              <a:t> </a:t>
            </a:r>
            <a:r>
              <a:rPr lang="ru-RU" i="1" dirty="0" err="1"/>
              <a:t>приміщення</a:t>
            </a:r>
            <a:r>
              <a:rPr lang="ru-RU" dirty="0" err="1"/>
              <a:t>розподіляють</a:t>
            </a:r>
            <a:r>
              <a:rPr lang="ru-RU" dirty="0"/>
              <a:t> по </a:t>
            </a:r>
            <a:r>
              <a:rPr lang="ru-RU" dirty="0" err="1"/>
              <a:t>всьому</a:t>
            </a:r>
            <a:r>
              <a:rPr lang="ru-RU" dirty="0"/>
              <a:t> судну, </a:t>
            </a:r>
            <a:r>
              <a:rPr lang="ru-RU" dirty="0" err="1"/>
              <a:t>здебільшого</a:t>
            </a:r>
            <a:r>
              <a:rPr lang="ru-RU" dirty="0"/>
              <a:t> в </a:t>
            </a:r>
            <a:r>
              <a:rPr lang="ru-RU" dirty="0" err="1"/>
              <a:t>трюмі</a:t>
            </a:r>
            <a:r>
              <a:rPr lang="ru-RU" dirty="0"/>
              <a:t>, в </a:t>
            </a:r>
            <a:r>
              <a:rPr lang="ru-RU" dirty="0" err="1"/>
              <a:t>кінці</a:t>
            </a:r>
            <a:r>
              <a:rPr lang="ru-RU" dirty="0"/>
              <a:t> судна, в рубках на 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/>
              <a:t>палубі</a:t>
            </a:r>
            <a:r>
              <a:rPr lang="ru-RU" dirty="0"/>
              <a:t>, в </a:t>
            </a:r>
            <a:r>
              <a:rPr lang="ru-RU" dirty="0" err="1"/>
              <a:t>приміщеннях</a:t>
            </a:r>
            <a:r>
              <a:rPr lang="ru-RU" dirty="0"/>
              <a:t> бака, юта і т. д., </a:t>
            </a:r>
            <a:r>
              <a:rPr lang="ru-RU" dirty="0" err="1"/>
              <a:t>іноді</a:t>
            </a:r>
            <a:r>
              <a:rPr lang="ru-RU" dirty="0"/>
              <a:t> там, де не </a:t>
            </a:r>
            <a:r>
              <a:rPr lang="ru-RU" dirty="0" err="1"/>
              <a:t>допускається</a:t>
            </a:r>
            <a:r>
              <a:rPr lang="ru-RU" dirty="0"/>
              <a:t> </a:t>
            </a:r>
            <a:r>
              <a:rPr lang="ru-RU" dirty="0" err="1"/>
              <a:t>розміщувати</a:t>
            </a:r>
            <a:r>
              <a:rPr lang="ru-RU" dirty="0"/>
              <a:t> </a:t>
            </a:r>
            <a:r>
              <a:rPr lang="ru-RU" dirty="0" err="1"/>
              <a:t>житлові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над фор- і </a:t>
            </a:r>
            <a:r>
              <a:rPr lang="ru-RU" dirty="0" err="1"/>
              <a:t>ахтерпіком</a:t>
            </a:r>
            <a:r>
              <a:rPr lang="ru-RU" dirty="0"/>
              <a:t> і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ватерлінії</a:t>
            </a:r>
            <a:r>
              <a:rPr lang="ru-RU" dirty="0"/>
              <a:t> .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навігаційних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 - </a:t>
            </a:r>
            <a:r>
              <a:rPr lang="ru-RU" dirty="0" err="1"/>
              <a:t>рульову</a:t>
            </a:r>
            <a:r>
              <a:rPr lang="ru-RU" dirty="0"/>
              <a:t>, </a:t>
            </a:r>
            <a:r>
              <a:rPr lang="ru-RU" dirty="0" err="1"/>
              <a:t>штурманську</a:t>
            </a:r>
            <a:r>
              <a:rPr lang="ru-RU" dirty="0"/>
              <a:t>, </a:t>
            </a:r>
            <a:r>
              <a:rPr lang="ru-RU" dirty="0" err="1"/>
              <a:t>радіорубку</a:t>
            </a:r>
            <a:r>
              <a:rPr lang="ru-RU" dirty="0"/>
              <a:t> - </a:t>
            </a:r>
            <a:r>
              <a:rPr lang="ru-RU" dirty="0" err="1"/>
              <a:t>мають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розпорядженні</a:t>
            </a:r>
            <a:r>
              <a:rPr lang="ru-RU" dirty="0"/>
              <a:t> на </a:t>
            </a:r>
            <a:r>
              <a:rPr lang="ru-RU" dirty="0" err="1"/>
              <a:t>містку</a:t>
            </a:r>
            <a:r>
              <a:rPr lang="ru-RU" dirty="0"/>
              <a:t>; </a:t>
            </a:r>
            <a:r>
              <a:rPr lang="ru-RU" dirty="0" err="1"/>
              <a:t>приміщення</a:t>
            </a:r>
            <a:r>
              <a:rPr lang="ru-RU" dirty="0"/>
              <a:t> лага та </a:t>
            </a:r>
            <a:r>
              <a:rPr lang="ru-RU" dirty="0" err="1"/>
              <a:t>ехолота</a:t>
            </a:r>
            <a:r>
              <a:rPr lang="ru-RU" dirty="0"/>
              <a:t> – на другому </a:t>
            </a:r>
            <a:r>
              <a:rPr lang="ru-RU" dirty="0" err="1"/>
              <a:t>дні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User\Desktop\1660531844_1-hdpic-club-p-rubka-korably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565" y="3336245"/>
            <a:ext cx="4905934" cy="317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673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1318"/>
            <a:ext cx="10515600" cy="5495645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err="1">
                <a:solidFill>
                  <a:srgbClr val="00B0F0"/>
                </a:solidFill>
              </a:rPr>
              <a:t>Майстерні</a:t>
            </a:r>
            <a:r>
              <a:rPr lang="ru-RU" i="1" dirty="0"/>
              <a:t> </a:t>
            </a:r>
            <a:r>
              <a:rPr lang="ru-RU" dirty="0" err="1"/>
              <a:t>розміщують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у </a:t>
            </a:r>
            <a:r>
              <a:rPr lang="ru-RU" dirty="0" err="1"/>
              <a:t>районі</a:t>
            </a:r>
            <a:r>
              <a:rPr lang="ru-RU" dirty="0"/>
              <a:t> МКО.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User\Desktop\129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577" y="1385047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04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0635"/>
            <a:ext cx="10515600" cy="55763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err="1">
                <a:solidFill>
                  <a:srgbClr val="00B0F0"/>
                </a:solidFill>
              </a:rPr>
              <a:t>Житлові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приміщення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</a:rPr>
              <a:t>екіпажу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dirty="0" smtClean="0"/>
              <a:t>на </a:t>
            </a:r>
            <a:r>
              <a:rPr lang="ru-RU" dirty="0" err="1"/>
              <a:t>вантажних</a:t>
            </a:r>
            <a:r>
              <a:rPr lang="ru-RU" dirty="0"/>
              <a:t> суднах </a:t>
            </a:r>
            <a:r>
              <a:rPr lang="ru-RU" dirty="0" err="1"/>
              <a:t>знаходяться</a:t>
            </a:r>
            <a:r>
              <a:rPr lang="ru-RU" dirty="0"/>
              <a:t>, як правило, у </a:t>
            </a:r>
            <a:r>
              <a:rPr lang="ru-RU" dirty="0" err="1"/>
              <a:t>надбудові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верхньою</a:t>
            </a:r>
            <a:r>
              <a:rPr lang="ru-RU" dirty="0"/>
              <a:t> палубою основного корпусу, але не </a:t>
            </a:r>
            <a:r>
              <a:rPr lang="ru-RU" dirty="0" err="1"/>
              <a:t>нижче</a:t>
            </a:r>
            <a:r>
              <a:rPr lang="ru-RU" dirty="0"/>
              <a:t> за </a:t>
            </a:r>
            <a:r>
              <a:rPr lang="ru-RU" dirty="0" err="1"/>
              <a:t>ватерлінію</a:t>
            </a:r>
            <a:r>
              <a:rPr lang="ru-RU" dirty="0"/>
              <a:t>,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ближче</a:t>
            </a:r>
            <a:r>
              <a:rPr lang="ru-RU" dirty="0"/>
              <a:t> до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судна, де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відчувається</a:t>
            </a:r>
            <a:r>
              <a:rPr lang="ru-RU" dirty="0"/>
              <a:t> качка і </a:t>
            </a:r>
            <a:r>
              <a:rPr lang="ru-RU" dirty="0" err="1"/>
              <a:t>вібрація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гребних</a:t>
            </a:r>
            <a:r>
              <a:rPr lang="ru-RU" dirty="0"/>
              <a:t> </a:t>
            </a:r>
            <a:r>
              <a:rPr lang="ru-RU" dirty="0" err="1"/>
              <a:t>гвинтів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. </a:t>
            </a:r>
            <a:r>
              <a:rPr lang="ru-RU" dirty="0" err="1"/>
              <a:t>Виняток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вантажних</a:t>
            </a:r>
            <a:r>
              <a:rPr lang="ru-RU" dirty="0"/>
              <a:t> суден з чисто </a:t>
            </a:r>
            <a:r>
              <a:rPr lang="ru-RU" dirty="0" err="1"/>
              <a:t>кормовим</a:t>
            </a:r>
            <a:r>
              <a:rPr lang="ru-RU" dirty="0"/>
              <a:t> </a:t>
            </a:r>
            <a:r>
              <a:rPr lang="ru-RU" dirty="0" err="1"/>
              <a:t>розташуванням</a:t>
            </a:r>
            <a:r>
              <a:rPr lang="ru-RU" dirty="0"/>
              <a:t> МКО: на них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житлові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</a:t>
            </a:r>
            <a:r>
              <a:rPr lang="ru-RU" dirty="0" err="1"/>
              <a:t>екіпажу</a:t>
            </a:r>
            <a:r>
              <a:rPr lang="ru-RU" dirty="0"/>
              <a:t> </a:t>
            </a:r>
            <a:r>
              <a:rPr lang="ru-RU" dirty="0" err="1"/>
              <a:t>розміщують</a:t>
            </a:r>
            <a:r>
              <a:rPr lang="ru-RU" dirty="0"/>
              <a:t> у </a:t>
            </a:r>
            <a:r>
              <a:rPr lang="ru-RU" dirty="0" err="1"/>
              <a:t>кормовій</a:t>
            </a:r>
            <a:r>
              <a:rPr lang="ru-RU" dirty="0"/>
              <a:t> </a:t>
            </a:r>
            <a:r>
              <a:rPr lang="ru-RU" dirty="0" err="1"/>
              <a:t>надбудові</a:t>
            </a:r>
            <a:r>
              <a:rPr lang="ru-RU" dirty="0"/>
              <a:t> (на </a:t>
            </a:r>
            <a:r>
              <a:rPr lang="ru-RU" dirty="0" err="1"/>
              <a:t>деяких</a:t>
            </a:r>
            <a:r>
              <a:rPr lang="ru-RU" dirty="0"/>
              <a:t> типах </a:t>
            </a:r>
            <a:r>
              <a:rPr lang="ru-RU" dirty="0" err="1"/>
              <a:t>вантажних</a:t>
            </a:r>
            <a:r>
              <a:rPr lang="ru-RU" dirty="0"/>
              <a:t> суден,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баржевозах</a:t>
            </a:r>
            <a:r>
              <a:rPr lang="ru-RU" dirty="0"/>
              <a:t> з </a:t>
            </a:r>
            <a:r>
              <a:rPr lang="ru-RU" dirty="0" err="1"/>
              <a:t>кормовим</a:t>
            </a:r>
            <a:r>
              <a:rPr lang="ru-RU" dirty="0"/>
              <a:t> </a:t>
            </a:r>
            <a:r>
              <a:rPr lang="ru-RU" dirty="0" err="1"/>
              <a:t>розташуванням</a:t>
            </a:r>
            <a:r>
              <a:rPr lang="ru-RU" dirty="0"/>
              <a:t> МКО, </a:t>
            </a:r>
            <a:r>
              <a:rPr lang="ru-RU" dirty="0" err="1"/>
              <a:t>житлову</a:t>
            </a:r>
            <a:r>
              <a:rPr lang="ru-RU" dirty="0"/>
              <a:t> </a:t>
            </a:r>
            <a:r>
              <a:rPr lang="ru-RU" dirty="0" err="1"/>
              <a:t>надбудову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у </a:t>
            </a:r>
            <a:r>
              <a:rPr lang="ru-RU" dirty="0" err="1"/>
              <a:t>носі</a:t>
            </a:r>
            <a:r>
              <a:rPr lang="ru-RU" dirty="0"/>
              <a:t>). Для </a:t>
            </a:r>
            <a:r>
              <a:rPr lang="ru-RU" dirty="0" err="1"/>
              <a:t>зменшення</a:t>
            </a:r>
            <a:r>
              <a:rPr lang="ru-RU" dirty="0"/>
              <a:t> шуму в каютах, </a:t>
            </a:r>
            <a:r>
              <a:rPr lang="ru-RU" dirty="0" err="1"/>
              <a:t>що</a:t>
            </a:r>
            <a:r>
              <a:rPr lang="ru-RU" dirty="0"/>
              <a:t> у </a:t>
            </a:r>
            <a:r>
              <a:rPr lang="ru-RU" dirty="0" err="1"/>
              <a:t>районі</a:t>
            </a:r>
            <a:r>
              <a:rPr lang="ru-RU" dirty="0"/>
              <a:t> </a:t>
            </a:r>
            <a:r>
              <a:rPr lang="ru-RU" dirty="0" err="1"/>
              <a:t>шахти</a:t>
            </a:r>
            <a:r>
              <a:rPr lang="ru-RU" dirty="0"/>
              <a:t> МКО, </a:t>
            </a:r>
            <a:r>
              <a:rPr lang="ru-RU" dirty="0" err="1"/>
              <a:t>останню</a:t>
            </a:r>
            <a:r>
              <a:rPr lang="ru-RU" dirty="0"/>
              <a:t> </a:t>
            </a:r>
            <a:r>
              <a:rPr lang="ru-RU" dirty="0" err="1"/>
              <a:t>оббудовують</a:t>
            </a:r>
            <a:r>
              <a:rPr lang="ru-RU" dirty="0"/>
              <a:t> </a:t>
            </a:r>
            <a:r>
              <a:rPr lang="ru-RU" dirty="0" err="1"/>
              <a:t>приміщеннями</a:t>
            </a:r>
            <a:r>
              <a:rPr lang="ru-RU" dirty="0"/>
              <a:t> </a:t>
            </a:r>
            <a:r>
              <a:rPr lang="ru-RU" dirty="0" err="1"/>
              <a:t>допоміжного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(</a:t>
            </a:r>
            <a:r>
              <a:rPr lang="ru-RU" dirty="0" err="1"/>
              <a:t>комори</a:t>
            </a:r>
            <a:r>
              <a:rPr lang="ru-RU" dirty="0"/>
              <a:t>, </a:t>
            </a:r>
            <a:r>
              <a:rPr lang="ru-RU" dirty="0" err="1"/>
              <a:t>щитові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.),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своєрідний</a:t>
            </a:r>
            <a:r>
              <a:rPr lang="ru-RU" dirty="0"/>
              <a:t> </a:t>
            </a:r>
            <a:r>
              <a:rPr lang="ru-RU" dirty="0" err="1"/>
              <a:t>противошумный</a:t>
            </a:r>
            <a:r>
              <a:rPr lang="ru-RU" dirty="0"/>
              <a:t> </a:t>
            </a:r>
            <a:r>
              <a:rPr lang="ru-RU" dirty="0" err="1"/>
              <a:t>бар'єр</a:t>
            </a:r>
            <a:r>
              <a:rPr lang="ru-RU" dirty="0"/>
              <a:t>. </a:t>
            </a:r>
            <a:r>
              <a:rPr lang="ru-RU" dirty="0" err="1"/>
              <a:t>Останнім</a:t>
            </a:r>
            <a:r>
              <a:rPr lang="ru-RU" dirty="0"/>
              <a:t> часом на </a:t>
            </a:r>
            <a:r>
              <a:rPr lang="ru-RU" dirty="0" err="1"/>
              <a:t>великотоннажних</a:t>
            </a:r>
            <a:r>
              <a:rPr lang="ru-RU" dirty="0"/>
              <a:t> танкерах і суднах для </a:t>
            </a:r>
            <a:r>
              <a:rPr lang="ru-RU" dirty="0" err="1"/>
              <a:t>перевезення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 </a:t>
            </a:r>
            <a:r>
              <a:rPr lang="ru-RU" dirty="0" err="1"/>
              <a:t>навалочних</a:t>
            </a:r>
            <a:r>
              <a:rPr lang="ru-RU" dirty="0"/>
              <a:t> </a:t>
            </a:r>
            <a:r>
              <a:rPr lang="ru-RU" dirty="0" err="1"/>
              <a:t>практикують</a:t>
            </a:r>
            <a:r>
              <a:rPr lang="ru-RU" dirty="0"/>
              <a:t>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відділення</a:t>
            </a:r>
            <a:r>
              <a:rPr lang="ru-RU" dirty="0"/>
              <a:t> </a:t>
            </a:r>
            <a:r>
              <a:rPr lang="ru-RU" dirty="0" err="1"/>
              <a:t>житлової</a:t>
            </a:r>
            <a:r>
              <a:rPr lang="ru-RU" dirty="0"/>
              <a:t> рубки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шахти</a:t>
            </a:r>
            <a:r>
              <a:rPr lang="ru-RU" dirty="0"/>
              <a:t> МКО, </a:t>
            </a:r>
            <a:r>
              <a:rPr lang="ru-RU" dirty="0" err="1"/>
              <a:t>житлову</a:t>
            </a:r>
            <a:r>
              <a:rPr lang="ru-RU" dirty="0"/>
              <a:t> рубку </a:t>
            </a:r>
            <a:r>
              <a:rPr lang="ru-RU" dirty="0" err="1"/>
              <a:t>ставлять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r>
              <a:rPr lang="ru-RU" dirty="0"/>
              <a:t>, </a:t>
            </a:r>
            <a:r>
              <a:rPr lang="ru-RU" dirty="0" err="1"/>
              <a:t>попереду</a:t>
            </a:r>
            <a:r>
              <a:rPr lang="ru-RU" dirty="0"/>
              <a:t> </a:t>
            </a:r>
            <a:r>
              <a:rPr lang="ru-RU" dirty="0" err="1"/>
              <a:t>шахти</a:t>
            </a:r>
            <a:r>
              <a:rPr lang="ru-RU" dirty="0"/>
              <a:t>,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споруди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точковий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. На </a:t>
            </a:r>
            <a:r>
              <a:rPr lang="ru-RU" dirty="0" err="1"/>
              <a:t>пасажирських</a:t>
            </a:r>
            <a:r>
              <a:rPr lang="ru-RU" dirty="0"/>
              <a:t> суднах </a:t>
            </a:r>
            <a:r>
              <a:rPr lang="ru-RU" dirty="0" err="1"/>
              <a:t>каюти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</a:t>
            </a:r>
            <a:r>
              <a:rPr lang="ru-RU" dirty="0" err="1"/>
              <a:t>розміщують</a:t>
            </a:r>
            <a:r>
              <a:rPr lang="ru-RU" dirty="0"/>
              <a:t> у </a:t>
            </a:r>
            <a:r>
              <a:rPr lang="ru-RU" dirty="0" err="1"/>
              <a:t>ніс</a:t>
            </a:r>
            <a:r>
              <a:rPr lang="ru-RU" dirty="0"/>
              <a:t>, у корму і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пасажирських</a:t>
            </a:r>
            <a:r>
              <a:rPr lang="ru-RU" dirty="0"/>
              <a:t> кают, а </a:t>
            </a:r>
            <a:r>
              <a:rPr lang="ru-RU" dirty="0" err="1"/>
              <a:t>каюти</a:t>
            </a:r>
            <a:r>
              <a:rPr lang="ru-RU" dirty="0"/>
              <a:t> </a:t>
            </a:r>
            <a:r>
              <a:rPr lang="ru-RU" dirty="0" err="1"/>
              <a:t>комскладу</a:t>
            </a:r>
            <a:r>
              <a:rPr lang="ru-RU" dirty="0"/>
              <a:t> - одному з </a:t>
            </a:r>
            <a:r>
              <a:rPr lang="ru-RU" dirty="0" err="1"/>
              <a:t>верхніх</a:t>
            </a:r>
            <a:r>
              <a:rPr lang="ru-RU" dirty="0"/>
              <a:t> </a:t>
            </a:r>
            <a:r>
              <a:rPr lang="ru-RU" dirty="0" err="1"/>
              <a:t>ярусів</a:t>
            </a:r>
            <a:r>
              <a:rPr lang="ru-RU" dirty="0"/>
              <a:t> </a:t>
            </a:r>
            <a:r>
              <a:rPr lang="ru-RU" dirty="0" err="1"/>
              <a:t>надбудови</a:t>
            </a:r>
            <a:r>
              <a:rPr lang="ru-RU" dirty="0"/>
              <a:t>, </a:t>
            </a:r>
            <a:r>
              <a:rPr lang="ru-RU" dirty="0" err="1"/>
              <a:t>зазвичай</a:t>
            </a:r>
            <a:r>
              <a:rPr lang="ru-RU" dirty="0"/>
              <a:t>, у </a:t>
            </a:r>
            <a:r>
              <a:rPr lang="ru-RU" dirty="0" err="1"/>
              <a:t>районі</a:t>
            </a:r>
            <a:r>
              <a:rPr lang="ru-RU" dirty="0"/>
              <a:t> </a:t>
            </a:r>
            <a:r>
              <a:rPr lang="ru-RU" dirty="0" err="1"/>
              <a:t>рульової</a:t>
            </a:r>
            <a:r>
              <a:rPr lang="ru-RU" dirty="0"/>
              <a:t> рубки (ярусом </a:t>
            </a:r>
            <a:r>
              <a:rPr lang="ru-RU" dirty="0" err="1"/>
              <a:t>нижче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54937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6847"/>
            <a:ext cx="10515600" cy="5630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стандартна каюта моряка, </a:t>
            </a:r>
            <a:r>
              <a:rPr lang="ru-RU" dirty="0" err="1"/>
              <a:t>докладно</a:t>
            </a:r>
            <a:r>
              <a:rPr lang="ru-RU" dirty="0"/>
              <a:t> </a:t>
            </a:r>
            <a:r>
              <a:rPr lang="ru-RU" dirty="0" err="1"/>
              <a:t>описує</a:t>
            </a:r>
            <a:r>
              <a:rPr lang="ru-RU" dirty="0"/>
              <a:t> </a:t>
            </a:r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працю</a:t>
            </a:r>
            <a:r>
              <a:rPr lang="ru-RU" dirty="0"/>
              <a:t> в </a:t>
            </a:r>
            <a:r>
              <a:rPr lang="ru-RU" dirty="0" err="1"/>
              <a:t>морському</a:t>
            </a:r>
            <a:r>
              <a:rPr lang="ru-RU" dirty="0"/>
              <a:t> </a:t>
            </a:r>
            <a:r>
              <a:rPr lang="ru-RU" dirty="0" err="1"/>
              <a:t>судноплавстві</a:t>
            </a:r>
            <a:r>
              <a:rPr lang="ru-RU" dirty="0"/>
              <a:t>, </a:t>
            </a:r>
            <a:r>
              <a:rPr lang="ru-RU" dirty="0" err="1"/>
              <a:t>прийнята</a:t>
            </a:r>
            <a:r>
              <a:rPr lang="ru-RU" dirty="0"/>
              <a:t> в 2006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приміщень</a:t>
            </a:r>
            <a:r>
              <a:rPr lang="ru-RU" dirty="0"/>
              <a:t> для </a:t>
            </a:r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судні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:</a:t>
            </a:r>
          </a:p>
          <a:p>
            <a:r>
              <a:rPr lang="ru-RU" dirty="0" err="1"/>
              <a:t>висота</a:t>
            </a:r>
            <a:r>
              <a:rPr lang="ru-RU" dirty="0"/>
              <a:t> </a:t>
            </a:r>
            <a:r>
              <a:rPr lang="ru-RU" dirty="0" err="1"/>
              <a:t>стелі</a:t>
            </a:r>
            <a:r>
              <a:rPr lang="ru-RU" dirty="0"/>
              <a:t> в каютах повинна бути не </a:t>
            </a:r>
            <a:r>
              <a:rPr lang="ru-RU" dirty="0" err="1"/>
              <a:t>менше</a:t>
            </a:r>
            <a:r>
              <a:rPr lang="ru-RU" dirty="0"/>
              <a:t> 203 см;</a:t>
            </a:r>
          </a:p>
          <a:p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каюти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забезпечені</a:t>
            </a:r>
            <a:r>
              <a:rPr lang="ru-RU" dirty="0"/>
              <a:t> </a:t>
            </a:r>
            <a:r>
              <a:rPr lang="ru-RU" dirty="0" err="1"/>
              <a:t>шумоізоляцією</a:t>
            </a:r>
            <a:r>
              <a:rPr lang="ru-RU" dirty="0"/>
              <a:t>;</a:t>
            </a:r>
          </a:p>
          <a:p>
            <a:r>
              <a:rPr lang="ru-RU" dirty="0" err="1"/>
              <a:t>спальні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розташовуватися</a:t>
            </a:r>
            <a:r>
              <a:rPr lang="ru-RU" dirty="0"/>
              <a:t> в </a:t>
            </a:r>
            <a:r>
              <a:rPr lang="ru-RU" dirty="0" err="1"/>
              <a:t>носовій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судна, але </a:t>
            </a:r>
            <a:r>
              <a:rPr lang="ru-RU" dirty="0" err="1"/>
              <a:t>ні</a:t>
            </a:r>
            <a:r>
              <a:rPr lang="ru-RU" dirty="0"/>
              <a:t>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 не </a:t>
            </a:r>
            <a:r>
              <a:rPr lang="ru-RU" dirty="0" err="1"/>
              <a:t>попереду</a:t>
            </a:r>
            <a:r>
              <a:rPr lang="ru-RU" dirty="0"/>
              <a:t> </a:t>
            </a:r>
            <a:r>
              <a:rPr lang="ru-RU" dirty="0" err="1"/>
              <a:t>таранної</a:t>
            </a:r>
            <a:r>
              <a:rPr lang="ru-RU" dirty="0"/>
              <a:t> перегородки. </a:t>
            </a:r>
            <a:r>
              <a:rPr lang="ru-RU" dirty="0" err="1"/>
              <a:t>Каюти</a:t>
            </a:r>
            <a:r>
              <a:rPr lang="ru-RU" dirty="0"/>
              <a:t> не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прямого </a:t>
            </a:r>
            <a:r>
              <a:rPr lang="ru-RU" dirty="0" err="1"/>
              <a:t>сполучення</a:t>
            </a:r>
            <a:r>
              <a:rPr lang="ru-RU" dirty="0"/>
              <a:t> з </a:t>
            </a:r>
            <a:r>
              <a:rPr lang="ru-RU" dirty="0" err="1"/>
              <a:t>вантажними</a:t>
            </a:r>
            <a:r>
              <a:rPr lang="ru-RU" dirty="0"/>
              <a:t> </a:t>
            </a:r>
            <a:r>
              <a:rPr lang="ru-RU" dirty="0" err="1"/>
              <a:t>відсіками</a:t>
            </a:r>
            <a:r>
              <a:rPr lang="ru-RU" dirty="0"/>
              <a:t>, </a:t>
            </a:r>
            <a:r>
              <a:rPr lang="ru-RU" dirty="0" err="1"/>
              <a:t>машинним</a:t>
            </a:r>
            <a:r>
              <a:rPr lang="ru-RU" dirty="0"/>
              <a:t> </a:t>
            </a:r>
            <a:r>
              <a:rPr lang="ru-RU" dirty="0" err="1"/>
              <a:t>відділенням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камбузом, </a:t>
            </a:r>
            <a:r>
              <a:rPr lang="ru-RU" dirty="0" err="1"/>
              <a:t>складськими</a:t>
            </a:r>
            <a:r>
              <a:rPr lang="ru-RU" dirty="0"/>
              <a:t> </a:t>
            </a:r>
            <a:r>
              <a:rPr lang="ru-RU" dirty="0" err="1"/>
              <a:t>приміщеннями</a:t>
            </a:r>
            <a:r>
              <a:rPr lang="ru-RU" dirty="0"/>
              <a:t>, </a:t>
            </a:r>
            <a:r>
              <a:rPr lang="ru-RU" dirty="0" err="1"/>
              <a:t>сушильними</a:t>
            </a:r>
            <a:r>
              <a:rPr lang="ru-RU" dirty="0"/>
              <a:t> </a:t>
            </a:r>
            <a:r>
              <a:rPr lang="ru-RU" dirty="0" err="1"/>
              <a:t>кімнатами</a:t>
            </a:r>
            <a:r>
              <a:rPr lang="ru-RU" dirty="0"/>
              <a:t> і </a:t>
            </a:r>
            <a:r>
              <a:rPr lang="ru-RU" dirty="0" err="1"/>
              <a:t>санвузлами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встановлюються</a:t>
            </a:r>
            <a:r>
              <a:rPr lang="ru-RU" dirty="0"/>
              <a:t> перегородки з </a:t>
            </a:r>
            <a:r>
              <a:rPr lang="ru-RU" dirty="0" err="1"/>
              <a:t>міцної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 Вони ж </a:t>
            </a:r>
            <a:r>
              <a:rPr lang="ru-RU" dirty="0" err="1"/>
              <a:t>забезпечують</a:t>
            </a:r>
            <a:r>
              <a:rPr lang="ru-RU" dirty="0"/>
              <a:t> водо- і </a:t>
            </a:r>
            <a:r>
              <a:rPr lang="ru-RU" dirty="0" err="1"/>
              <a:t>газонепроникність</a:t>
            </a:r>
            <a:r>
              <a:rPr lang="ru-RU" dirty="0"/>
              <a:t>;</a:t>
            </a:r>
          </a:p>
          <a:p>
            <a:r>
              <a:rPr lang="ru-RU" dirty="0"/>
              <a:t>у каютах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належне</a:t>
            </a:r>
            <a:r>
              <a:rPr lang="ru-RU" dirty="0"/>
              <a:t> </a:t>
            </a:r>
            <a:r>
              <a:rPr lang="ru-RU" dirty="0" err="1"/>
              <a:t>освітлення</a:t>
            </a:r>
            <a:r>
              <a:rPr lang="ru-RU" dirty="0"/>
              <a:t> та </a:t>
            </a:r>
            <a:r>
              <a:rPr lang="ru-RU" dirty="0" err="1"/>
              <a:t>кондиціонери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033224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986</Words>
  <Application>Microsoft Office PowerPoint</Application>
  <PresentationFormat>Произвольный</PresentationFormat>
  <Paragraphs>42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44</cp:revision>
  <dcterms:created xsi:type="dcterms:W3CDTF">2020-05-07T09:46:48Z</dcterms:created>
  <dcterms:modified xsi:type="dcterms:W3CDTF">2022-11-17T11:55:17Z</dcterms:modified>
</cp:coreProperties>
</file>