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83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941" y="528254"/>
            <a:ext cx="4545106" cy="570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62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659" y="624353"/>
            <a:ext cx="10771094" cy="55881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FF0000"/>
                </a:solidFill>
              </a:rPr>
              <a:t>Сідловатість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верхньої</a:t>
            </a:r>
            <a:r>
              <a:rPr lang="ru-RU" b="1" i="1" dirty="0">
                <a:solidFill>
                  <a:srgbClr val="FF0000"/>
                </a:solidFill>
              </a:rPr>
              <a:t> палуби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плавний</a:t>
            </a:r>
            <a:r>
              <a:rPr lang="ru-RU" dirty="0"/>
              <a:t> </a:t>
            </a:r>
            <a:r>
              <a:rPr lang="ru-RU" dirty="0" err="1"/>
              <a:t>підйом</a:t>
            </a:r>
            <a:r>
              <a:rPr lang="ru-RU" dirty="0"/>
              <a:t> палуби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міделя</a:t>
            </a:r>
            <a:r>
              <a:rPr lang="ru-RU" dirty="0"/>
              <a:t> в </a:t>
            </a:r>
            <a:r>
              <a:rPr lang="ru-RU" dirty="0" err="1"/>
              <a:t>ніс</a:t>
            </a:r>
            <a:r>
              <a:rPr lang="ru-RU" dirty="0"/>
              <a:t> та в корму –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зменшенню</a:t>
            </a:r>
            <a:r>
              <a:rPr lang="ru-RU" dirty="0"/>
              <a:t> </a:t>
            </a:r>
            <a:r>
              <a:rPr lang="ru-RU" dirty="0" err="1"/>
              <a:t>заливності</a:t>
            </a:r>
            <a:r>
              <a:rPr lang="ru-RU" dirty="0"/>
              <a:t> та </a:t>
            </a:r>
            <a:r>
              <a:rPr lang="ru-RU" dirty="0" err="1"/>
              <a:t>збільшення</a:t>
            </a:r>
            <a:r>
              <a:rPr lang="ru-RU" dirty="0"/>
              <a:t> запасу </a:t>
            </a:r>
            <a:r>
              <a:rPr lang="ru-RU" dirty="0" err="1"/>
              <a:t>плавучості</a:t>
            </a:r>
            <a:r>
              <a:rPr lang="ru-RU" dirty="0"/>
              <a:t> у </a:t>
            </a:r>
            <a:r>
              <a:rPr lang="ru-RU" dirty="0" err="1"/>
              <a:t>носі</a:t>
            </a:r>
            <a:r>
              <a:rPr lang="ru-RU" dirty="0"/>
              <a:t> та в </a:t>
            </a:r>
            <a:r>
              <a:rPr lang="ru-RU" dirty="0" err="1"/>
              <a:t>кормі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і на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судна. </a:t>
            </a:r>
            <a:r>
              <a:rPr lang="ru-RU" dirty="0" err="1"/>
              <a:t>Розрізняють</a:t>
            </a:r>
            <a:r>
              <a:rPr lang="ru-RU" dirty="0"/>
              <a:t> судна </a:t>
            </a:r>
            <a:r>
              <a:rPr lang="ru-RU" dirty="0" err="1"/>
              <a:t>зі</a:t>
            </a:r>
            <a:r>
              <a:rPr lang="ru-RU" dirty="0"/>
              <a:t> стандартною </a:t>
            </a:r>
            <a:r>
              <a:rPr lang="ru-RU" dirty="0" err="1"/>
              <a:t>сідловатістю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за правилами про </a:t>
            </a:r>
            <a:r>
              <a:rPr lang="ru-RU" dirty="0" err="1"/>
              <a:t>вантажну</a:t>
            </a:r>
            <a:r>
              <a:rPr lang="ru-RU" dirty="0"/>
              <a:t> марку, судна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зменшеною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збільшеною</a:t>
            </a:r>
            <a:r>
              <a:rPr lang="ru-RU" dirty="0"/>
              <a:t> </a:t>
            </a:r>
            <a:r>
              <a:rPr lang="ru-RU" dirty="0" err="1"/>
              <a:t>сідловатістю</a:t>
            </a:r>
            <a:r>
              <a:rPr lang="ru-RU" dirty="0"/>
              <a:t> та судна без </a:t>
            </a:r>
            <a:r>
              <a:rPr lang="ru-RU" dirty="0" err="1"/>
              <a:t>сідловатості</a:t>
            </a:r>
            <a:r>
              <a:rPr lang="ru-RU" dirty="0"/>
              <a:t>. До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річкові</a:t>
            </a:r>
            <a:r>
              <a:rPr lang="ru-RU" dirty="0"/>
              <a:t> судна,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високобортні</a:t>
            </a:r>
            <a:r>
              <a:rPr lang="ru-RU" dirty="0"/>
              <a:t> </a:t>
            </a:r>
            <a:r>
              <a:rPr lang="ru-RU" dirty="0" err="1"/>
              <a:t>морські</a:t>
            </a:r>
            <a:r>
              <a:rPr lang="ru-RU" dirty="0"/>
              <a:t> судна: </a:t>
            </a:r>
            <a:r>
              <a:rPr lang="ru-RU" dirty="0" err="1"/>
              <a:t>великотоннажні</a:t>
            </a:r>
            <a:r>
              <a:rPr lang="ru-RU" dirty="0"/>
              <a:t> </a:t>
            </a:r>
            <a:r>
              <a:rPr lang="ru-RU" dirty="0" err="1"/>
              <a:t>танкери</a:t>
            </a:r>
            <a:r>
              <a:rPr lang="ru-RU" dirty="0"/>
              <a:t>, </a:t>
            </a:r>
            <a:r>
              <a:rPr lang="ru-RU" dirty="0" err="1"/>
              <a:t>круїзні</a:t>
            </a:r>
            <a:r>
              <a:rPr lang="ru-RU" dirty="0"/>
              <a:t> </a:t>
            </a:r>
            <a:r>
              <a:rPr lang="ru-RU" dirty="0" err="1"/>
              <a:t>лайнери</a:t>
            </a:r>
            <a:r>
              <a:rPr lang="ru-RU" dirty="0"/>
              <a:t> і </a:t>
            </a:r>
            <a:r>
              <a:rPr lang="ru-RU" dirty="0" err="1"/>
              <a:t>пороми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сідловатість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не плавно, а </a:t>
            </a:r>
            <a:r>
              <a:rPr lang="ru-RU" dirty="0" err="1"/>
              <a:t>прямими</a:t>
            </a:r>
            <a:r>
              <a:rPr lang="ru-RU" dirty="0"/>
              <a:t> </a:t>
            </a:r>
            <a:r>
              <a:rPr lang="ru-RU" dirty="0" err="1"/>
              <a:t>ділянками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зломами</a:t>
            </a:r>
            <a:r>
              <a:rPr lang="ru-RU" dirty="0"/>
              <a:t> 2-3 </a:t>
            </a:r>
            <a:r>
              <a:rPr lang="ru-RU" dirty="0" err="1"/>
              <a:t>ділянки</a:t>
            </a:r>
            <a:r>
              <a:rPr lang="ru-RU" dirty="0"/>
              <a:t> на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судна).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верхня</a:t>
            </a:r>
            <a:r>
              <a:rPr lang="ru-RU" dirty="0"/>
              <a:t> палуба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подвійної</a:t>
            </a:r>
            <a:r>
              <a:rPr lang="ru-RU" dirty="0"/>
              <a:t> </a:t>
            </a:r>
            <a:r>
              <a:rPr lang="ru-RU" dirty="0" err="1"/>
              <a:t>кривизни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спрощує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 err="1">
                <a:solidFill>
                  <a:srgbClr val="FF0000"/>
                </a:solidFill>
              </a:rPr>
              <a:t>Кільова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лінія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є горизонтальною прямою.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суден,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портові</a:t>
            </a:r>
            <a:r>
              <a:rPr lang="ru-RU" dirty="0"/>
              <a:t> </a:t>
            </a:r>
            <a:r>
              <a:rPr lang="ru-RU" dirty="0" err="1"/>
              <a:t>буксири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промислові</a:t>
            </a:r>
            <a:r>
              <a:rPr lang="ru-RU" dirty="0"/>
              <a:t> судна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похилу</a:t>
            </a:r>
            <a:r>
              <a:rPr lang="ru-RU" dirty="0"/>
              <a:t> </a:t>
            </a:r>
            <a:r>
              <a:rPr lang="ru-RU" dirty="0" err="1"/>
              <a:t>кільову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. </a:t>
            </a:r>
            <a:r>
              <a:rPr lang="ru-RU" dirty="0" err="1"/>
              <a:t>мають</a:t>
            </a:r>
            <a:r>
              <a:rPr lang="ru-RU" dirty="0"/>
              <a:t> так званий </a:t>
            </a:r>
            <a:r>
              <a:rPr lang="ru-RU" dirty="0" err="1"/>
              <a:t>конструктивний</a:t>
            </a:r>
            <a:r>
              <a:rPr lang="ru-RU" dirty="0"/>
              <a:t> </a:t>
            </a:r>
            <a:r>
              <a:rPr lang="ru-RU" dirty="0" err="1"/>
              <a:t>диферент</a:t>
            </a:r>
            <a:r>
              <a:rPr lang="ru-RU" dirty="0"/>
              <a:t> на корму.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найкраща</a:t>
            </a:r>
            <a:r>
              <a:rPr lang="ru-RU" dirty="0"/>
              <a:t> </a:t>
            </a:r>
            <a:r>
              <a:rPr lang="ru-RU" dirty="0" err="1"/>
              <a:t>поворотливість</a:t>
            </a:r>
            <a:r>
              <a:rPr lang="ru-RU" dirty="0"/>
              <a:t> судна.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557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ins-rajput_0_1244647_Medium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" b="11871"/>
          <a:stretch/>
        </p:blipFill>
        <p:spPr bwMode="auto">
          <a:xfrm>
            <a:off x="1459621" y="555812"/>
            <a:ext cx="9344897" cy="549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11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Джерела </a:t>
            </a:r>
            <a:r>
              <a:rPr lang="uk-UA" b="1" dirty="0">
                <a:solidFill>
                  <a:srgbClr val="FF0000"/>
                </a:solidFill>
              </a:rPr>
              <a:t>інформації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uk.wikipedia.org/wiki</a:t>
            </a:r>
            <a:r>
              <a:rPr lang="uk-UA" dirty="0"/>
              <a:t> </a:t>
            </a:r>
            <a:r>
              <a:rPr lang="uk-UA" dirty="0" smtClean="0"/>
              <a:t>А</a:t>
            </a:r>
            <a:r>
              <a:rPr lang="ru-RU" sz="1800" dirty="0" smtClean="0"/>
              <a:t>РХІТЕКТУРНО-КОНСТРУКТИВНІ </a:t>
            </a:r>
            <a:r>
              <a:rPr lang="ru-RU" sz="1800" dirty="0"/>
              <a:t>ТИПИ СУДІВ</a:t>
            </a:r>
            <a:endParaRPr lang="uk-UA" sz="1800" dirty="0" smtClean="0"/>
          </a:p>
          <a:p>
            <a:r>
              <a:rPr lang="en-US" dirty="0" smtClean="0"/>
              <a:t>https</a:t>
            </a:r>
            <a:r>
              <a:rPr lang="en-US" dirty="0"/>
              <a:t>://educenter.com.ua/arhitekturi-sudiv-kursak-net/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84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User\Desktop\d5oijq2uiaafsn6-1556881907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20" y="1479176"/>
            <a:ext cx="7042880" cy="468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3741"/>
            <a:ext cx="10515600" cy="560322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АРХІТЕКТУРНО-КОНСТРУКТИВНІ ТИПИ </a:t>
            </a:r>
            <a:r>
              <a:rPr lang="ru-RU" b="1" i="1" dirty="0" smtClean="0">
                <a:solidFill>
                  <a:srgbClr val="FF0000"/>
                </a:solidFill>
              </a:rPr>
              <a:t>СУДІВ. </a:t>
            </a:r>
            <a:r>
              <a:rPr lang="ru-RU" b="1" i="1" dirty="0" err="1" smtClean="0">
                <a:solidFill>
                  <a:srgbClr val="FF0000"/>
                </a:solidFill>
              </a:rPr>
              <a:t>Частина</a:t>
            </a:r>
            <a:r>
              <a:rPr lang="ru-RU" b="1" i="1" dirty="0" smtClean="0">
                <a:solidFill>
                  <a:srgbClr val="FF0000"/>
                </a:solidFill>
              </a:rPr>
              <a:t> 1.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/>
              <a:t>Архітектурно-конструктивний</a:t>
            </a:r>
            <a:r>
              <a:rPr lang="ru-RU" dirty="0"/>
              <a:t> тип судна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зовнішньою</a:t>
            </a:r>
            <a:r>
              <a:rPr lang="ru-RU" dirty="0"/>
              <a:t> формою, і </a:t>
            </a:r>
            <a:r>
              <a:rPr lang="ru-RU" dirty="0" err="1"/>
              <a:t>навіть</a:t>
            </a:r>
            <a:r>
              <a:rPr lang="ru-RU" dirty="0"/>
              <a:t> числом палуб основного корпусу. </a:t>
            </a:r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b="1" dirty="0">
                <a:solidFill>
                  <a:srgbClr val="00B0F0"/>
                </a:solidFill>
              </a:rPr>
              <a:t>форма судна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основного корпусу; числа </a:t>
            </a:r>
            <a:r>
              <a:rPr lang="ru-RU" dirty="0" err="1"/>
              <a:t>розташування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надбудов</a:t>
            </a:r>
            <a:r>
              <a:rPr lang="ru-RU" dirty="0"/>
              <a:t> та рубок;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димових</a:t>
            </a:r>
            <a:r>
              <a:rPr lang="ru-RU" dirty="0"/>
              <a:t> труб; типу та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вантажного</a:t>
            </a:r>
            <a:r>
              <a:rPr lang="ru-RU" dirty="0"/>
              <a:t> пристрою, рангоута (</a:t>
            </a:r>
            <a:r>
              <a:rPr lang="ru-RU" dirty="0" err="1"/>
              <a:t>щогл</a:t>
            </a:r>
            <a:r>
              <a:rPr lang="ru-RU" dirty="0"/>
              <a:t>) і так </a:t>
            </a:r>
            <a:r>
              <a:rPr lang="ru-RU" dirty="0" err="1"/>
              <a:t>далі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21fc34dd15207db1845ff58760233b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129" y="3506992"/>
            <a:ext cx="5351929" cy="280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45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2706"/>
            <a:ext cx="10515600" cy="559425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Форма </a:t>
            </a:r>
            <a:r>
              <a:rPr lang="ru-RU" b="1" i="1" dirty="0">
                <a:solidFill>
                  <a:srgbClr val="FF0000"/>
                </a:solidFill>
              </a:rPr>
              <a:t>основного корпусу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Форма основного корпусу </a:t>
            </a:r>
            <a:r>
              <a:rPr lang="ru-RU" dirty="0" err="1"/>
              <a:t>характеризується</a:t>
            </a:r>
            <a:r>
              <a:rPr lang="ru-RU" dirty="0"/>
              <a:t> формою штевней, формою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сідловатості</a:t>
            </a:r>
            <a:r>
              <a:rPr lang="ru-RU" dirty="0"/>
              <a:t> і </a:t>
            </a:r>
            <a:r>
              <a:rPr lang="ru-RU" dirty="0" err="1"/>
              <a:t>кільової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обводами кормового краю,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гребних</a:t>
            </a:r>
            <a:r>
              <a:rPr lang="ru-RU" dirty="0"/>
              <a:t> </a:t>
            </a:r>
            <a:r>
              <a:rPr lang="ru-RU" dirty="0" err="1"/>
              <a:t>гвинтів</a:t>
            </a:r>
            <a:r>
              <a:rPr lang="ru-RU" dirty="0"/>
              <a:t> і так </a:t>
            </a:r>
            <a:r>
              <a:rPr lang="ru-RU" dirty="0" err="1"/>
              <a:t>далі</a:t>
            </a:r>
            <a:r>
              <a:rPr lang="ru-RU" dirty="0"/>
              <a:t>. На </a:t>
            </a:r>
            <a:r>
              <a:rPr lang="ru-RU" dirty="0" err="1"/>
              <a:t>схемі</a:t>
            </a:r>
            <a:r>
              <a:rPr lang="ru-RU" dirty="0"/>
              <a:t> 1 </a:t>
            </a:r>
            <a:r>
              <a:rPr lang="ru-RU" dirty="0" err="1"/>
              <a:t>показані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носового краю </a:t>
            </a:r>
            <a:r>
              <a:rPr lang="ru-RU" dirty="0" err="1"/>
              <a:t>морських</a:t>
            </a:r>
            <a:r>
              <a:rPr lang="ru-RU" dirty="0"/>
              <a:t> суден.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User\Desktop\clip_image0015.jpg.pagespeed.ce.SaVgv1YaZ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4" r="5255" b="17325"/>
          <a:stretch/>
        </p:blipFill>
        <p:spPr bwMode="auto">
          <a:xfrm>
            <a:off x="7719996" y="3211748"/>
            <a:ext cx="4023769" cy="163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87505" y="3429000"/>
            <a:ext cx="81220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/>
              <a:t>Типові</a:t>
            </a:r>
            <a:r>
              <a:rPr lang="ru-RU" sz="2000" i="1" dirty="0"/>
              <a:t> </a:t>
            </a:r>
            <a:r>
              <a:rPr lang="ru-RU" sz="2000" i="1" dirty="0" err="1"/>
              <a:t>форми</a:t>
            </a:r>
            <a:r>
              <a:rPr lang="ru-RU" sz="2000" i="1" dirty="0"/>
              <a:t> носового краю </a:t>
            </a:r>
            <a:r>
              <a:rPr lang="ru-RU" sz="2000" i="1" dirty="0" err="1"/>
              <a:t>морських</a:t>
            </a:r>
            <a:r>
              <a:rPr lang="ru-RU" sz="2000" i="1" dirty="0"/>
              <a:t> суден: </a:t>
            </a:r>
            <a:endParaRPr lang="ru-RU" sz="2000" i="1" dirty="0" smtClean="0"/>
          </a:p>
          <a:p>
            <a:r>
              <a:rPr lang="ru-RU" sz="2000" i="1" dirty="0" smtClean="0"/>
              <a:t>а </a:t>
            </a:r>
            <a:r>
              <a:rPr lang="ru-RU" sz="2000" i="1" dirty="0"/>
              <a:t>– </a:t>
            </a:r>
            <a:r>
              <a:rPr lang="ru-RU" sz="2000" i="1" dirty="0" err="1"/>
              <a:t>звичайний</a:t>
            </a:r>
            <a:r>
              <a:rPr lang="ru-RU" sz="2000" i="1" dirty="0"/>
              <a:t> </a:t>
            </a:r>
            <a:r>
              <a:rPr lang="ru-RU" sz="2000" i="1" dirty="0" err="1"/>
              <a:t>ніс</a:t>
            </a:r>
            <a:r>
              <a:rPr lang="ru-RU" sz="2000" i="1" dirty="0"/>
              <a:t> транспортного судна </a:t>
            </a:r>
            <a:r>
              <a:rPr lang="ru-RU" sz="2000" i="1" dirty="0" err="1"/>
              <a:t>із</a:t>
            </a:r>
            <a:r>
              <a:rPr lang="ru-RU" sz="2000" i="1" dirty="0"/>
              <a:t> прямим </a:t>
            </a:r>
            <a:r>
              <a:rPr lang="ru-RU" sz="2000" i="1" dirty="0" err="1"/>
              <a:t>похилим</a:t>
            </a:r>
            <a:r>
              <a:rPr lang="ru-RU" sz="2000" i="1" dirty="0"/>
              <a:t> форштевнем</a:t>
            </a:r>
            <a:r>
              <a:rPr lang="ru-RU" sz="2000" i="1" dirty="0" smtClean="0"/>
              <a:t>;</a:t>
            </a:r>
          </a:p>
          <a:p>
            <a:r>
              <a:rPr lang="ru-RU" sz="2000" i="1" dirty="0" smtClean="0"/>
              <a:t> </a:t>
            </a:r>
            <a:r>
              <a:rPr lang="ru-RU" sz="2000" i="1" dirty="0"/>
              <a:t>б – </a:t>
            </a:r>
            <a:r>
              <a:rPr lang="ru-RU" sz="2000" i="1" dirty="0" err="1"/>
              <a:t>ніс</a:t>
            </a:r>
            <a:r>
              <a:rPr lang="ru-RU" sz="2000" i="1" dirty="0"/>
              <a:t> судна </a:t>
            </a:r>
            <a:r>
              <a:rPr lang="ru-RU" sz="2000" i="1" dirty="0" err="1"/>
              <a:t>льодового</a:t>
            </a:r>
            <a:r>
              <a:rPr lang="ru-RU" sz="2000" i="1" dirty="0"/>
              <a:t> </a:t>
            </a:r>
            <a:r>
              <a:rPr lang="ru-RU" sz="2000" i="1" dirty="0" err="1"/>
              <a:t>плавання</a:t>
            </a:r>
            <a:r>
              <a:rPr lang="ru-RU" sz="2000" i="1" dirty="0"/>
              <a:t>; </a:t>
            </a:r>
            <a:endParaRPr lang="ru-RU" sz="2000" i="1" dirty="0" smtClean="0"/>
          </a:p>
          <a:p>
            <a:r>
              <a:rPr lang="ru-RU" sz="2000" i="1" dirty="0" smtClean="0"/>
              <a:t>в </a:t>
            </a:r>
            <a:r>
              <a:rPr lang="ru-RU" sz="2000" i="1" dirty="0"/>
              <a:t>– </a:t>
            </a:r>
            <a:r>
              <a:rPr lang="ru-RU" sz="2000" i="1" dirty="0" err="1"/>
              <a:t>ніс</a:t>
            </a:r>
            <a:r>
              <a:rPr lang="ru-RU" sz="2000" i="1" dirty="0"/>
              <a:t> </a:t>
            </a:r>
            <a:r>
              <a:rPr lang="ru-RU" sz="2000" i="1" dirty="0" err="1"/>
              <a:t>криголама</a:t>
            </a:r>
            <a:r>
              <a:rPr lang="ru-RU" sz="2000" i="1" dirty="0" smtClean="0"/>
              <a:t>;</a:t>
            </a:r>
          </a:p>
          <a:p>
            <a:r>
              <a:rPr lang="ru-RU" sz="2000" i="1" dirty="0" smtClean="0"/>
              <a:t> </a:t>
            </a:r>
            <a:r>
              <a:rPr lang="ru-RU" sz="2000" i="1" dirty="0"/>
              <a:t>г – </a:t>
            </a:r>
            <a:r>
              <a:rPr lang="ru-RU" sz="2000" i="1" dirty="0" err="1"/>
              <a:t>кліперський</a:t>
            </a:r>
            <a:r>
              <a:rPr lang="ru-RU" sz="2000" i="1" dirty="0"/>
              <a:t> </a:t>
            </a:r>
            <a:r>
              <a:rPr lang="ru-RU" sz="2000" i="1" dirty="0" err="1"/>
              <a:t>ніс</a:t>
            </a:r>
            <a:r>
              <a:rPr lang="ru-RU" sz="2000" i="1" dirty="0"/>
              <a:t> </a:t>
            </a:r>
            <a:r>
              <a:rPr lang="ru-RU" sz="2000" i="1" dirty="0" err="1"/>
              <a:t>із</a:t>
            </a:r>
            <a:r>
              <a:rPr lang="ru-RU" sz="2000" i="1" dirty="0"/>
              <a:t> </a:t>
            </a:r>
            <a:r>
              <a:rPr lang="ru-RU" sz="2000" i="1" dirty="0" err="1"/>
              <a:t>бульбою</a:t>
            </a:r>
            <a:r>
              <a:rPr lang="ru-RU" sz="2000" i="1" dirty="0"/>
              <a:t> </a:t>
            </a:r>
            <a:r>
              <a:rPr lang="ru-RU" sz="2000" i="1" dirty="0" err="1"/>
              <a:t>швидкохідного</a:t>
            </a:r>
            <a:r>
              <a:rPr lang="ru-RU" sz="2000" i="1" dirty="0"/>
              <a:t> </a:t>
            </a:r>
            <a:r>
              <a:rPr lang="ru-RU" sz="2000" i="1" dirty="0" err="1"/>
              <a:t>круїзного</a:t>
            </a:r>
            <a:r>
              <a:rPr lang="ru-RU" sz="2000" i="1" dirty="0"/>
              <a:t> лайнера; </a:t>
            </a:r>
            <a:endParaRPr lang="ru-RU" sz="2000" i="1" dirty="0" smtClean="0"/>
          </a:p>
          <a:p>
            <a:r>
              <a:rPr lang="ru-RU" sz="2000" i="1" dirty="0" smtClean="0"/>
              <a:t>д </a:t>
            </a:r>
            <a:r>
              <a:rPr lang="ru-RU" sz="2000" i="1" dirty="0"/>
              <a:t>– </a:t>
            </a:r>
            <a:r>
              <a:rPr lang="ru-RU" sz="2000" i="1" dirty="0" err="1"/>
              <a:t>бульбоподібний</a:t>
            </a:r>
            <a:r>
              <a:rPr lang="ru-RU" sz="2000" i="1" dirty="0"/>
              <a:t> </a:t>
            </a:r>
            <a:r>
              <a:rPr lang="ru-RU" sz="2000" i="1" dirty="0" err="1"/>
              <a:t>ніс</a:t>
            </a:r>
            <a:r>
              <a:rPr lang="ru-RU" sz="2000" i="1" dirty="0"/>
              <a:t> </a:t>
            </a:r>
            <a:r>
              <a:rPr lang="ru-RU" sz="2000" i="1" dirty="0" err="1"/>
              <a:t>нафтоналивного</a:t>
            </a:r>
            <a:r>
              <a:rPr lang="ru-RU" sz="2000" i="1" dirty="0"/>
              <a:t> танкера; </a:t>
            </a:r>
            <a:endParaRPr lang="ru-RU" sz="2000" i="1" dirty="0" smtClean="0"/>
          </a:p>
          <a:p>
            <a:r>
              <a:rPr lang="ru-RU" sz="2000" i="1" dirty="0" smtClean="0"/>
              <a:t>е </a:t>
            </a:r>
            <a:r>
              <a:rPr lang="ru-RU" sz="2000" i="1" dirty="0"/>
              <a:t>– </a:t>
            </a:r>
            <a:r>
              <a:rPr lang="ru-RU" sz="2000" i="1" dirty="0" err="1"/>
              <a:t>ложкоподібний</a:t>
            </a:r>
            <a:r>
              <a:rPr lang="ru-RU" sz="2000" i="1" dirty="0"/>
              <a:t> </a:t>
            </a:r>
            <a:r>
              <a:rPr lang="ru-RU" sz="2000" i="1" dirty="0" err="1"/>
              <a:t>ніс</a:t>
            </a:r>
            <a:r>
              <a:rPr lang="ru-RU" sz="2000" i="1" dirty="0"/>
              <a:t> </a:t>
            </a:r>
            <a:r>
              <a:rPr lang="ru-RU" sz="2000" i="1" dirty="0" err="1"/>
              <a:t>рибопромислового</a:t>
            </a:r>
            <a:r>
              <a:rPr lang="ru-RU" sz="2000" i="1" dirty="0"/>
              <a:t> судна;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493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суден форштевень </a:t>
            </a:r>
            <a:r>
              <a:rPr lang="ru-RU" dirty="0" err="1"/>
              <a:t>прямий</a:t>
            </a:r>
            <a:r>
              <a:rPr lang="ru-RU" dirty="0"/>
              <a:t>, з </a:t>
            </a:r>
            <a:r>
              <a:rPr lang="ru-RU" dirty="0" err="1"/>
              <a:t>нахилом</a:t>
            </a:r>
            <a:r>
              <a:rPr lang="ru-RU" dirty="0"/>
              <a:t> вперед.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корпусу </a:t>
            </a:r>
            <a:r>
              <a:rPr lang="ru-RU" dirty="0" err="1"/>
              <a:t>стрімкості</a:t>
            </a:r>
            <a:r>
              <a:rPr lang="ru-RU" dirty="0"/>
              <a:t>, </a:t>
            </a:r>
            <a:r>
              <a:rPr lang="ru-RU" dirty="0" err="1"/>
              <a:t>покращує</a:t>
            </a:r>
            <a:r>
              <a:rPr lang="ru-RU" dirty="0"/>
              <a:t> </a:t>
            </a:r>
            <a:r>
              <a:rPr lang="ru-RU" dirty="0" err="1"/>
              <a:t>схожість</a:t>
            </a:r>
            <a:r>
              <a:rPr lang="ru-RU" dirty="0"/>
              <a:t> судна на </a:t>
            </a:r>
            <a:r>
              <a:rPr lang="ru-RU" dirty="0" err="1"/>
              <a:t>хвилю</a:t>
            </a:r>
            <a:r>
              <a:rPr lang="ru-RU" dirty="0"/>
              <a:t> і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заливність</a:t>
            </a:r>
            <a:r>
              <a:rPr lang="ru-RU" dirty="0"/>
              <a:t> палуби. </a:t>
            </a:r>
            <a:r>
              <a:rPr lang="ru-RU" dirty="0" err="1"/>
              <a:t>Транспортні</a:t>
            </a:r>
            <a:r>
              <a:rPr lang="ru-RU" dirty="0"/>
              <a:t> судна </a:t>
            </a:r>
            <a:r>
              <a:rPr lang="ru-RU" dirty="0" err="1"/>
              <a:t>льодового</a:t>
            </a:r>
            <a:r>
              <a:rPr lang="ru-RU" dirty="0"/>
              <a:t> </a:t>
            </a:r>
            <a:r>
              <a:rPr lang="ru-RU" dirty="0" err="1"/>
              <a:t>плавання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буксири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так </a:t>
            </a:r>
            <a:r>
              <a:rPr lang="ru-RU" dirty="0" err="1"/>
              <a:t>звану</a:t>
            </a:r>
            <a:r>
              <a:rPr lang="ru-RU" dirty="0"/>
              <a:t> «</a:t>
            </a:r>
            <a:r>
              <a:rPr lang="ru-RU" dirty="0" err="1"/>
              <a:t>напівкриголамну</a:t>
            </a:r>
            <a:r>
              <a:rPr lang="ru-RU" dirty="0"/>
              <a:t>» форму носового краю – з </a:t>
            </a:r>
            <a:r>
              <a:rPr lang="ru-RU" dirty="0" err="1"/>
              <a:t>нахилом</a:t>
            </a:r>
            <a:r>
              <a:rPr lang="ru-RU" dirty="0"/>
              <a:t> форштевня в </a:t>
            </a:r>
            <a:r>
              <a:rPr lang="ru-RU" dirty="0" err="1"/>
              <a:t>підводній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на 40-50° та з </a:t>
            </a:r>
            <a:r>
              <a:rPr lang="ru-RU" dirty="0" err="1"/>
              <a:t>майже</a:t>
            </a:r>
            <a:r>
              <a:rPr lang="ru-RU" dirty="0"/>
              <a:t> вертикальною надводною </a:t>
            </a:r>
            <a:r>
              <a:rPr lang="ru-RU" dirty="0" err="1"/>
              <a:t>частиною</a:t>
            </a:r>
            <a:r>
              <a:rPr lang="ru-RU" dirty="0"/>
              <a:t> форштевня. </a:t>
            </a:r>
            <a:r>
              <a:rPr lang="ru-RU" dirty="0" err="1"/>
              <a:t>Нахил</a:t>
            </a:r>
            <a:r>
              <a:rPr lang="ru-RU" dirty="0"/>
              <a:t> форштевня в </a:t>
            </a:r>
            <a:r>
              <a:rPr lang="ru-RU" dirty="0" err="1"/>
              <a:t>підводній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покращує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плавання</a:t>
            </a:r>
            <a:r>
              <a:rPr lang="ru-RU" dirty="0"/>
              <a:t> в битому </a:t>
            </a:r>
            <a:r>
              <a:rPr lang="ru-RU" dirty="0" err="1"/>
              <a:t>льоду</a:t>
            </a:r>
            <a:r>
              <a:rPr lang="ru-RU" dirty="0"/>
              <a:t>, а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вертикальний</a:t>
            </a:r>
            <a:r>
              <a:rPr lang="ru-RU" dirty="0"/>
              <a:t> форштевень у </a:t>
            </a:r>
            <a:r>
              <a:rPr lang="ru-RU" dirty="0" err="1"/>
              <a:t>надводній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слідувати</a:t>
            </a:r>
            <a:r>
              <a:rPr lang="ru-RU" dirty="0"/>
              <a:t> судну за </a:t>
            </a:r>
            <a:r>
              <a:rPr lang="ru-RU" dirty="0" err="1"/>
              <a:t>криголам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через </a:t>
            </a:r>
            <a:r>
              <a:rPr lang="ru-RU" dirty="0" err="1"/>
              <a:t>крижані</a:t>
            </a:r>
            <a:r>
              <a:rPr lang="ru-RU" dirty="0"/>
              <a:t> поля, </a:t>
            </a:r>
            <a:r>
              <a:rPr lang="ru-RU" dirty="0" err="1"/>
              <a:t>упираючись</a:t>
            </a:r>
            <a:r>
              <a:rPr lang="ru-RU" dirty="0"/>
              <a:t> носом у </a:t>
            </a:r>
            <a:r>
              <a:rPr lang="ru-RU" dirty="0" err="1"/>
              <a:t>спеціальну</a:t>
            </a:r>
            <a:r>
              <a:rPr lang="ru-RU" dirty="0"/>
              <a:t> </a:t>
            </a:r>
            <a:r>
              <a:rPr lang="ru-RU" dirty="0" err="1"/>
              <a:t>виїмку</a:t>
            </a:r>
            <a:r>
              <a:rPr lang="ru-RU" dirty="0"/>
              <a:t> в </a:t>
            </a:r>
            <a:r>
              <a:rPr lang="ru-RU" dirty="0" err="1"/>
              <a:t>кормі</a:t>
            </a:r>
            <a:r>
              <a:rPr lang="ru-RU" dirty="0"/>
              <a:t> </a:t>
            </a:r>
            <a:r>
              <a:rPr lang="ru-RU" dirty="0" err="1"/>
              <a:t>криголама</a:t>
            </a:r>
            <a:r>
              <a:rPr lang="ru-RU" dirty="0"/>
              <a:t>. Для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льодових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криголамів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форштевень у </a:t>
            </a:r>
            <a:r>
              <a:rPr lang="ru-RU" dirty="0" err="1"/>
              <a:t>підводній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великим </a:t>
            </a:r>
            <a:r>
              <a:rPr lang="ru-RU" dirty="0" err="1"/>
              <a:t>нахилом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25-30°.</a:t>
            </a:r>
          </a:p>
        </p:txBody>
      </p:sp>
    </p:spTree>
    <p:extLst>
      <p:ext uri="{BB962C8B-B14F-4D97-AF65-F5344CB8AC3E}">
        <p14:creationId xmlns:p14="http://schemas.microsoft.com/office/powerpoint/2010/main" val="419097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1280px-National_Geographic_Explorer_in_fast_ice,_Antarctica_-_edit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547" y="618563"/>
            <a:ext cx="8434600" cy="562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82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3741"/>
            <a:ext cx="10515600" cy="56032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/>
              <a:t>швидкохідних</a:t>
            </a:r>
            <a:r>
              <a:rPr lang="ru-RU" dirty="0"/>
              <a:t> </a:t>
            </a:r>
            <a:r>
              <a:rPr lang="ru-RU" dirty="0" err="1"/>
              <a:t>пасажирських</a:t>
            </a:r>
            <a:r>
              <a:rPr lang="ru-RU" dirty="0"/>
              <a:t> лайнерах,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швидкохідних</a:t>
            </a:r>
            <a:r>
              <a:rPr lang="ru-RU" dirty="0"/>
              <a:t> суднах </a:t>
            </a:r>
            <a:r>
              <a:rPr lang="ru-RU" dirty="0" err="1"/>
              <a:t>носовий</a:t>
            </a:r>
            <a:r>
              <a:rPr lang="ru-RU" dirty="0"/>
              <a:t> край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бульбоподібну</a:t>
            </a:r>
            <a:r>
              <a:rPr lang="ru-RU" dirty="0"/>
              <a:t> форму в </a:t>
            </a:r>
            <a:r>
              <a:rPr lang="ru-RU" dirty="0" err="1"/>
              <a:t>підводній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та </a:t>
            </a:r>
            <a:r>
              <a:rPr lang="ru-RU" dirty="0" err="1"/>
              <a:t>кліперські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у </a:t>
            </a:r>
            <a:r>
              <a:rPr lang="ru-RU" dirty="0" err="1"/>
              <a:t>надводній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бульба</a:t>
            </a:r>
            <a:r>
              <a:rPr lang="ru-RU" dirty="0"/>
              <a:t>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хвилеутворення</a:t>
            </a:r>
            <a:r>
              <a:rPr lang="ru-RU" dirty="0"/>
              <a:t> та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зменшенню</a:t>
            </a:r>
            <a:r>
              <a:rPr lang="ru-RU" dirty="0"/>
              <a:t> опору води </a:t>
            </a:r>
            <a:r>
              <a:rPr lang="ru-RU" dirty="0" err="1"/>
              <a:t>руху</a:t>
            </a:r>
            <a:r>
              <a:rPr lang="ru-RU" dirty="0"/>
              <a:t> судна, а </a:t>
            </a:r>
            <a:r>
              <a:rPr lang="ru-RU" dirty="0" err="1"/>
              <a:t>кліперський</a:t>
            </a:r>
            <a:r>
              <a:rPr lang="ru-RU" dirty="0"/>
              <a:t> </a:t>
            </a:r>
            <a:r>
              <a:rPr lang="ru-RU" dirty="0" err="1"/>
              <a:t>ніс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стрімку</a:t>
            </a:r>
            <a:r>
              <a:rPr lang="ru-RU" dirty="0"/>
              <a:t> форму та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заливність</a:t>
            </a:r>
            <a:r>
              <a:rPr lang="ru-RU" dirty="0"/>
              <a:t> палуби </a:t>
            </a:r>
            <a:r>
              <a:rPr lang="ru-RU" dirty="0" err="1"/>
              <a:t>назва</a:t>
            </a:r>
            <a:r>
              <a:rPr lang="ru-RU" dirty="0"/>
              <a:t> «</a:t>
            </a:r>
            <a:r>
              <a:rPr lang="ru-RU" dirty="0" err="1"/>
              <a:t>кліперський</a:t>
            </a:r>
            <a:r>
              <a:rPr lang="ru-RU" dirty="0"/>
              <a:t>» </a:t>
            </a:r>
            <a:r>
              <a:rPr lang="ru-RU" dirty="0" err="1"/>
              <a:t>перейшла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вітрильних</a:t>
            </a:r>
            <a:r>
              <a:rPr lang="ru-RU" dirty="0"/>
              <a:t> </a:t>
            </a:r>
            <a:r>
              <a:rPr lang="ru-RU" dirty="0" err="1"/>
              <a:t>кораблів</a:t>
            </a:r>
            <a:r>
              <a:rPr lang="ru-RU" dirty="0"/>
              <a:t> – </a:t>
            </a:r>
            <a:r>
              <a:rPr lang="ru-RU" dirty="0" err="1"/>
              <a:t>кліперів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аналогічну</a:t>
            </a:r>
            <a:r>
              <a:rPr lang="ru-RU" dirty="0"/>
              <a:t> форму форштевня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Users\User\Desktop\Olympias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894" y="3507440"/>
            <a:ext cx="3624729" cy="271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bul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198" y="3507439"/>
            <a:ext cx="3609790" cy="270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88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3741"/>
            <a:ext cx="10515600" cy="5603222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Останніми</a:t>
            </a:r>
            <a:r>
              <a:rPr lang="ru-RU" dirty="0"/>
              <a:t> роками </a:t>
            </a:r>
            <a:r>
              <a:rPr lang="ru-RU" dirty="0" err="1"/>
              <a:t>бульбова</a:t>
            </a:r>
            <a:r>
              <a:rPr lang="ru-RU" dirty="0"/>
              <a:t> форма носа широко </a:t>
            </a:r>
            <a:r>
              <a:rPr lang="ru-RU" dirty="0" err="1"/>
              <a:t>застосовується</a:t>
            </a:r>
            <a:r>
              <a:rPr lang="ru-RU" dirty="0"/>
              <a:t> на танкерах і </a:t>
            </a:r>
            <a:r>
              <a:rPr lang="ru-RU" dirty="0" err="1"/>
              <a:t>суховантажах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помірними</a:t>
            </a:r>
            <a:r>
              <a:rPr lang="ru-RU" dirty="0"/>
              <a:t> </a:t>
            </a:r>
            <a:r>
              <a:rPr lang="ru-RU" dirty="0" err="1"/>
              <a:t>швидкостями</a:t>
            </a:r>
            <a:r>
              <a:rPr lang="ru-RU" dirty="0"/>
              <a:t> ходу. У </a:t>
            </a:r>
            <a:r>
              <a:rPr lang="ru-RU" dirty="0" err="1"/>
              <a:t>цих</a:t>
            </a:r>
            <a:r>
              <a:rPr lang="ru-RU" dirty="0"/>
              <a:t> суден,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повні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корпусу, </a:t>
            </a:r>
            <a:r>
              <a:rPr lang="ru-RU" dirty="0" err="1"/>
              <a:t>бульб</a:t>
            </a:r>
            <a:r>
              <a:rPr lang="ru-RU" dirty="0"/>
              <a:t> у </a:t>
            </a:r>
            <a:r>
              <a:rPr lang="ru-RU" dirty="0" err="1"/>
              <a:t>носі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загострити</a:t>
            </a:r>
            <a:r>
              <a:rPr lang="ru-RU" dirty="0"/>
              <a:t> </a:t>
            </a:r>
            <a:r>
              <a:rPr lang="ru-RU" dirty="0" err="1"/>
              <a:t>носові</a:t>
            </a:r>
            <a:r>
              <a:rPr lang="ru-RU" dirty="0"/>
              <a:t> </a:t>
            </a:r>
            <a:r>
              <a:rPr lang="ru-RU" dirty="0" err="1"/>
              <a:t>ватерлінії</a:t>
            </a:r>
            <a:r>
              <a:rPr lang="ru-RU" dirty="0"/>
              <a:t> та </a:t>
            </a:r>
            <a:r>
              <a:rPr lang="ru-RU" dirty="0" err="1"/>
              <a:t>районі</a:t>
            </a:r>
            <a:r>
              <a:rPr lang="ru-RU" dirty="0"/>
              <a:t> </a:t>
            </a:r>
            <a:r>
              <a:rPr lang="ru-RU" dirty="0" err="1"/>
              <a:t>кільватерної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та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невеликих </a:t>
            </a:r>
            <a:r>
              <a:rPr lang="ru-RU" dirty="0" err="1"/>
              <a:t>рибальських</a:t>
            </a:r>
            <a:r>
              <a:rPr lang="ru-RU" dirty="0"/>
              <a:t> суден (</a:t>
            </a:r>
            <a:r>
              <a:rPr lang="ru-RU" dirty="0" err="1"/>
              <a:t>траулерів</a:t>
            </a:r>
            <a:r>
              <a:rPr lang="ru-RU" dirty="0"/>
              <a:t>, </a:t>
            </a:r>
            <a:r>
              <a:rPr lang="ru-RU" dirty="0" err="1"/>
              <a:t>сейнерів</a:t>
            </a:r>
            <a:r>
              <a:rPr lang="ru-RU" dirty="0"/>
              <a:t>) форштевень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округлу</a:t>
            </a:r>
            <a:r>
              <a:rPr lang="ru-RU" dirty="0"/>
              <a:t> «ложкообразную» форму.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Users\User\Desktop\700__700_marine_teknikk_vessel_mt1112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974" b="16941"/>
          <a:stretch/>
        </p:blipFill>
        <p:spPr bwMode="auto">
          <a:xfrm>
            <a:off x="3273238" y="3505200"/>
            <a:ext cx="6029491" cy="277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06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Форма кормового краю </a:t>
            </a:r>
            <a:r>
              <a:rPr lang="ru-RU" b="1" i="1" dirty="0" err="1">
                <a:solidFill>
                  <a:srgbClr val="FF0000"/>
                </a:solidFill>
              </a:rPr>
              <a:t>морських</a:t>
            </a:r>
            <a:r>
              <a:rPr lang="ru-RU" b="1" i="1" dirty="0">
                <a:solidFill>
                  <a:srgbClr val="FF0000"/>
                </a:solidFill>
              </a:rPr>
              <a:t> суден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Форма кормового краю </a:t>
            </a:r>
            <a:r>
              <a:rPr lang="ru-RU" dirty="0" err="1"/>
              <a:t>морських</a:t>
            </a:r>
            <a:r>
              <a:rPr lang="ru-RU" dirty="0"/>
              <a:t> суден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різною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крейсерська</a:t>
            </a:r>
            <a:r>
              <a:rPr lang="ru-RU" dirty="0"/>
              <a:t>, </a:t>
            </a:r>
            <a:r>
              <a:rPr lang="ru-RU" dirty="0" err="1"/>
              <a:t>звичайна</a:t>
            </a:r>
            <a:r>
              <a:rPr lang="ru-RU" dirty="0"/>
              <a:t> і </a:t>
            </a:r>
            <a:r>
              <a:rPr lang="ru-RU" dirty="0" err="1"/>
              <a:t>транцева</a:t>
            </a:r>
            <a:r>
              <a:rPr lang="ru-RU" dirty="0"/>
              <a:t> корми (схема 2).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b="1" i="1" u="sng" dirty="0" err="1" smtClean="0"/>
              <a:t>типові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форми</a:t>
            </a:r>
            <a:r>
              <a:rPr lang="ru-RU" b="1" i="1" u="sng" dirty="0"/>
              <a:t> кормового краю </a:t>
            </a:r>
            <a:r>
              <a:rPr lang="ru-RU" b="1" i="1" u="sng" dirty="0" err="1"/>
              <a:t>морських</a:t>
            </a:r>
            <a:r>
              <a:rPr lang="ru-RU" b="1" i="1" u="sng" dirty="0"/>
              <a:t> суден: </a:t>
            </a:r>
            <a:endParaRPr lang="ru-RU" b="1" i="1" u="sng" dirty="0" smtClean="0"/>
          </a:p>
          <a:p>
            <a:pPr marL="0" indent="0">
              <a:buNone/>
            </a:pPr>
            <a:r>
              <a:rPr lang="ru-RU" i="1" dirty="0" smtClean="0"/>
              <a:t>а </a:t>
            </a:r>
            <a:r>
              <a:rPr lang="ru-RU" i="1" dirty="0"/>
              <a:t>– </a:t>
            </a:r>
            <a:r>
              <a:rPr lang="ru-RU" i="1" dirty="0" err="1"/>
              <a:t>крейсерська</a:t>
            </a:r>
            <a:r>
              <a:rPr lang="ru-RU" i="1" dirty="0"/>
              <a:t> корма;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б </a:t>
            </a:r>
            <a:r>
              <a:rPr lang="ru-RU" i="1" dirty="0"/>
              <a:t>— </a:t>
            </a:r>
            <a:r>
              <a:rPr lang="ru-RU" i="1" dirty="0" err="1"/>
              <a:t>звичайна</a:t>
            </a:r>
            <a:r>
              <a:rPr lang="ru-RU" i="1" dirty="0"/>
              <a:t> корма з </a:t>
            </a:r>
            <a:r>
              <a:rPr lang="ru-RU" i="1" dirty="0" err="1"/>
              <a:t>підзором</a:t>
            </a:r>
            <a:r>
              <a:rPr lang="ru-RU" i="1" dirty="0"/>
              <a:t>;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в </a:t>
            </a:r>
            <a:r>
              <a:rPr lang="ru-RU" i="1" dirty="0"/>
              <a:t>– </a:t>
            </a:r>
            <a:r>
              <a:rPr lang="ru-RU" i="1" dirty="0" err="1"/>
              <a:t>транцева</a:t>
            </a:r>
            <a:r>
              <a:rPr lang="ru-RU" i="1" dirty="0"/>
              <a:t> корма;</a:t>
            </a:r>
            <a:endParaRPr lang="ru-RU" dirty="0"/>
          </a:p>
        </p:txBody>
      </p:sp>
      <p:pic>
        <p:nvPicPr>
          <p:cNvPr id="7170" name="Picture 2" descr="C:\Users\User\Desktop\2823585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2476500"/>
            <a:ext cx="635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07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швидкохідних</a:t>
            </a:r>
            <a:r>
              <a:rPr lang="ru-RU" dirty="0"/>
              <a:t> суден (</a:t>
            </a:r>
            <a:r>
              <a:rPr lang="ru-RU" dirty="0" err="1"/>
              <a:t>вантажних</a:t>
            </a:r>
            <a:r>
              <a:rPr lang="ru-RU" dirty="0"/>
              <a:t>, </a:t>
            </a:r>
            <a:r>
              <a:rPr lang="ru-RU" dirty="0" err="1"/>
              <a:t>пасажирських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) </a:t>
            </a:r>
            <a:r>
              <a:rPr lang="ru-RU" dirty="0" err="1"/>
              <a:t>найбільш</a:t>
            </a:r>
            <a:r>
              <a:rPr lang="ru-RU" dirty="0"/>
              <a:t> характерна </a:t>
            </a:r>
            <a:r>
              <a:rPr lang="ru-RU" dirty="0" err="1"/>
              <a:t>крейсерська</a:t>
            </a:r>
            <a:r>
              <a:rPr lang="ru-RU" dirty="0"/>
              <a:t> корма. </a:t>
            </a:r>
            <a:r>
              <a:rPr lang="ru-RU" dirty="0" err="1"/>
              <a:t>Звичайна</a:t>
            </a:r>
            <a:r>
              <a:rPr lang="ru-RU" dirty="0"/>
              <a:t> корма з </a:t>
            </a:r>
            <a:r>
              <a:rPr lang="ru-RU" dirty="0" err="1"/>
              <a:t>підзором</a:t>
            </a:r>
            <a:r>
              <a:rPr lang="ru-RU" dirty="0"/>
              <a:t> характерна для </a:t>
            </a:r>
            <a:r>
              <a:rPr lang="ru-RU" dirty="0" err="1"/>
              <a:t>тихохідних</a:t>
            </a:r>
            <a:r>
              <a:rPr lang="ru-RU" dirty="0"/>
              <a:t> та </a:t>
            </a:r>
            <a:r>
              <a:rPr lang="ru-RU" dirty="0" err="1"/>
              <a:t>річкових</a:t>
            </a:r>
            <a:r>
              <a:rPr lang="ru-RU" dirty="0"/>
              <a:t> суден, </a:t>
            </a:r>
            <a:r>
              <a:rPr lang="ru-RU" dirty="0" err="1"/>
              <a:t>транцева</a:t>
            </a:r>
            <a:r>
              <a:rPr lang="ru-RU" dirty="0"/>
              <a:t> – для </a:t>
            </a:r>
            <a:r>
              <a:rPr lang="ru-RU" dirty="0" err="1"/>
              <a:t>спеціальних</a:t>
            </a:r>
            <a:r>
              <a:rPr lang="ru-RU" dirty="0"/>
              <a:t> суден, </a:t>
            </a:r>
            <a:r>
              <a:rPr lang="ru-RU" dirty="0" err="1"/>
              <a:t>швидкохідних</a:t>
            </a:r>
            <a:r>
              <a:rPr lang="ru-RU" dirty="0"/>
              <a:t> </a:t>
            </a:r>
            <a:r>
              <a:rPr lang="ru-RU" dirty="0" err="1"/>
              <a:t>катерів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</a:t>
            </a:r>
            <a:r>
              <a:rPr lang="ru-RU" dirty="0" err="1"/>
              <a:t>кораблів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Форма кормового краю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гребних</a:t>
            </a:r>
            <a:r>
              <a:rPr lang="ru-RU" dirty="0"/>
              <a:t> </a:t>
            </a:r>
            <a:r>
              <a:rPr lang="ru-RU" dirty="0" err="1"/>
              <a:t>гвинтів</a:t>
            </a:r>
            <a:r>
              <a:rPr lang="ru-RU" dirty="0"/>
              <a:t>. У </a:t>
            </a:r>
            <a:r>
              <a:rPr lang="ru-RU" dirty="0" err="1"/>
              <a:t>одногвинтового</a:t>
            </a:r>
            <a:r>
              <a:rPr lang="ru-RU" dirty="0"/>
              <a:t> судна в </a:t>
            </a:r>
            <a:r>
              <a:rPr lang="ru-RU" dirty="0" err="1"/>
              <a:t>кормі</a:t>
            </a:r>
            <a:r>
              <a:rPr lang="ru-RU" dirty="0"/>
              <a:t> в </a:t>
            </a:r>
            <a:r>
              <a:rPr lang="ru-RU" dirty="0" err="1"/>
              <a:t>діаметральній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в </a:t>
            </a:r>
            <a:r>
              <a:rPr lang="ru-RU" dirty="0" err="1"/>
              <a:t>районі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 </a:t>
            </a:r>
            <a:r>
              <a:rPr lang="ru-RU" dirty="0" err="1"/>
              <a:t>робиться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великий </a:t>
            </a:r>
            <a:r>
              <a:rPr lang="ru-RU" dirty="0" err="1"/>
              <a:t>виріз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вікно</a:t>
            </a:r>
            <a:r>
              <a:rPr lang="ru-RU" dirty="0"/>
              <a:t>, в </a:t>
            </a:r>
            <a:r>
              <a:rPr lang="ru-RU" dirty="0" err="1"/>
              <a:t>ахтерштевні</a:t>
            </a:r>
            <a:r>
              <a:rPr lang="ru-RU" dirty="0"/>
              <a:t>. У </a:t>
            </a:r>
            <a:r>
              <a:rPr lang="ru-RU" dirty="0" err="1"/>
              <a:t>двогвинтового</a:t>
            </a:r>
            <a:r>
              <a:rPr lang="ru-RU" dirty="0"/>
              <a:t> судна обводи у </a:t>
            </a:r>
            <a:r>
              <a:rPr lang="ru-RU" dirty="0" err="1"/>
              <a:t>кормі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гребних</a:t>
            </a:r>
            <a:r>
              <a:rPr lang="ru-RU" dirty="0"/>
              <a:t> </a:t>
            </a:r>
            <a:r>
              <a:rPr lang="ru-RU" dirty="0" err="1"/>
              <a:t>гвинтів</a:t>
            </a:r>
            <a:r>
              <a:rPr lang="ru-RU" dirty="0"/>
              <a:t>. Тому коли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dirty="0" err="1"/>
              <a:t>архітектурний</a:t>
            </a:r>
            <a:r>
              <a:rPr lang="ru-RU" dirty="0"/>
              <a:t> тип судна,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гребних</a:t>
            </a:r>
            <a:r>
              <a:rPr lang="ru-RU" dirty="0"/>
              <a:t> </a:t>
            </a:r>
            <a:r>
              <a:rPr lang="ru-RU" dirty="0" err="1"/>
              <a:t>гвинтів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. Форму </a:t>
            </a:r>
            <a:r>
              <a:rPr lang="ru-RU" dirty="0" err="1"/>
              <a:t>підводної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корми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форма і </a:t>
            </a:r>
            <a:r>
              <a:rPr lang="ru-RU" dirty="0" err="1"/>
              <a:t>протяжність</a:t>
            </a:r>
            <a:r>
              <a:rPr lang="ru-RU" dirty="0"/>
              <a:t> дейдвуда — </a:t>
            </a:r>
            <a:r>
              <a:rPr lang="ru-RU" dirty="0" err="1"/>
              <a:t>вузького</a:t>
            </a:r>
            <a:r>
              <a:rPr lang="ru-RU" dirty="0"/>
              <a:t> краю корпусу, в яку переходить </a:t>
            </a:r>
            <a:r>
              <a:rPr lang="ru-RU" dirty="0" err="1"/>
              <a:t>кільова</a:t>
            </a:r>
            <a:r>
              <a:rPr lang="ru-RU" dirty="0"/>
              <a:t> балка</a:t>
            </a:r>
          </a:p>
        </p:txBody>
      </p:sp>
    </p:spTree>
    <p:extLst>
      <p:ext uri="{BB962C8B-B14F-4D97-AF65-F5344CB8AC3E}">
        <p14:creationId xmlns:p14="http://schemas.microsoft.com/office/powerpoint/2010/main" val="297222666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764</Words>
  <Application>Microsoft Office PowerPoint</Application>
  <PresentationFormat>Произвольный</PresentationFormat>
  <Paragraphs>43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Офисная 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2020-05-07T09:46:48Z</dcterms:created>
  <dcterms:modified xsi:type="dcterms:W3CDTF">2022-11-14T13:10:52Z</dcterms:modified>
</cp:coreProperties>
</file>