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74" r:id="rId2"/>
    <p:sldId id="273" r:id="rId3"/>
    <p:sldId id="264" r:id="rId4"/>
    <p:sldId id="276" r:id="rId5"/>
    <p:sldId id="275" r:id="rId6"/>
    <p:sldId id="277" r:id="rId7"/>
    <p:sldId id="269" r:id="rId8"/>
    <p:sldId id="278" r:id="rId9"/>
    <p:sldId id="270" r:id="rId10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2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noProof="0" smtClean="0"/>
              <a:t>Образец текста</a:t>
            </a:r>
          </a:p>
          <a:p>
            <a:pPr lvl="1"/>
            <a:r>
              <a:rPr lang="uk-UA" altLang="ru-RU" noProof="0" smtClean="0"/>
              <a:t>Второй уровень</a:t>
            </a:r>
          </a:p>
          <a:p>
            <a:pPr lvl="2"/>
            <a:r>
              <a:rPr lang="uk-UA" altLang="ru-RU" noProof="0" smtClean="0"/>
              <a:t>Третий уровень</a:t>
            </a:r>
          </a:p>
          <a:p>
            <a:pPr lvl="3"/>
            <a:r>
              <a:rPr lang="uk-UA" altLang="ru-RU" noProof="0" smtClean="0"/>
              <a:t>Четвертый уровень</a:t>
            </a:r>
          </a:p>
          <a:p>
            <a:pPr lvl="4"/>
            <a:r>
              <a:rPr lang="uk-UA" alt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5C29C4-442A-44CB-909A-94043BFC7575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uk-UA" altLang="ru-RU" noProof="0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uk-UA" alt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F8D7-DCA8-4F75-B9EC-692627102874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5489478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B877F-B9A1-4026-8907-3600CFD114B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9932674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FB47B-DB12-4E76-BCF0-3978D821C2FF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65875970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4EEA2-E26F-4C5A-8944-C848A06B95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09168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609D-A197-4E20-80D6-58E7647D186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66530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2C4D-813D-4F16-9884-C795F481C697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7455204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8079-FED6-49ED-A206-1D6A69B1D94F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774409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93E4-198B-418E-A148-F7257573061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383557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0C2D0-5FA3-4638-8E14-7B14F6C6BD5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1886832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3C03B-B5B2-4D9D-985D-EC5AA3BF45F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9780273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89721-2F4E-47CD-813C-691792214048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289207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A4C7-2B79-4E29-BB9E-0AA7A7AB3BF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4873027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uk-UA" altLang="ru-RU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2302BC3-DF7F-4A52-B00A-62972A6CE82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1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dd.ua/ua/33/7.8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dd.ua/ua/34/1.12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pdd.ua/ua/33/7.8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696200" cy="1143000"/>
          </a:xfrm>
        </p:spPr>
        <p:txBody>
          <a:bodyPr/>
          <a:lstStyle/>
          <a:p>
            <a:pPr>
              <a:defRPr/>
            </a:pPr>
            <a:r>
              <a:rPr lang="uk-UA" altLang="ru-RU" sz="48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ВИВЧАЄМО ДОРОЖНІ ЗНАКИ</a:t>
            </a:r>
            <a:endParaRPr lang="ru-RU" altLang="ru-RU" sz="48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pic>
        <p:nvPicPr>
          <p:cNvPr id="46085" name="Picture 5" descr="Перевага зустрічного рух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185988"/>
            <a:ext cx="2305050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7" descr="Перевага перед зустрічним рухо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274888"/>
            <a:ext cx="18732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11" descr="Проїзд без зупинки заборонен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538413"/>
            <a:ext cx="19431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1" name="Picture 21" descr="Головна дорога"/>
          <p:cNvPicPr>
            <a:picLocks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625" y="3833813"/>
            <a:ext cx="2671763" cy="2547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7" name="Прямоугольник 3"/>
          <p:cNvSpPr>
            <a:spLocks noChangeArrowheads="1"/>
          </p:cNvSpPr>
          <p:nvPr/>
        </p:nvSpPr>
        <p:spPr bwMode="auto">
          <a:xfrm>
            <a:off x="4356100" y="5229225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i="1"/>
              <a:t> Підготував: Ремизовський    Василь Васильович</a:t>
            </a:r>
            <a:endParaRPr lang="ru-RU" alt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uk-UA" alt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Знаки пріоритету</a:t>
            </a:r>
            <a:br>
              <a:rPr lang="uk-UA" altLang="ru-RU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1042988" y="1268413"/>
            <a:ext cx="651668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ru-RU" altLang="ru-RU" sz="2800" dirty="0" err="1" smtClean="0">
                <a:latin typeface="+mn-lt"/>
              </a:rPr>
              <a:t>Вказують</a:t>
            </a:r>
            <a:r>
              <a:rPr lang="ru-RU" altLang="ru-RU" sz="2800" dirty="0" smtClean="0">
                <a:latin typeface="+mn-lt"/>
              </a:rPr>
              <a:t>, де </a:t>
            </a:r>
            <a:r>
              <a:rPr lang="ru-RU" altLang="ru-RU" sz="2800" dirty="0" err="1" smtClean="0">
                <a:latin typeface="+mn-lt"/>
              </a:rPr>
              <a:t>головна</a:t>
            </a:r>
            <a:r>
              <a:rPr lang="ru-RU" altLang="ru-RU" sz="2800" dirty="0" smtClean="0">
                <a:latin typeface="+mn-lt"/>
              </a:rPr>
              <a:t> дорога, де </a:t>
            </a:r>
            <a:r>
              <a:rPr lang="ru-RU" altLang="ru-RU" sz="2800" dirty="0" err="1" smtClean="0">
                <a:latin typeface="+mn-lt"/>
              </a:rPr>
              <a:t>її</a:t>
            </a:r>
            <a:r>
              <a:rPr lang="ru-RU" altLang="ru-RU" sz="2800" dirty="0" smtClean="0">
                <a:latin typeface="+mn-lt"/>
              </a:rPr>
              <a:t> </a:t>
            </a:r>
            <a:r>
              <a:rPr lang="ru-RU" altLang="ru-RU" sz="2800" dirty="0" err="1" smtClean="0">
                <a:latin typeface="+mn-lt"/>
              </a:rPr>
              <a:t>кінець</a:t>
            </a:r>
            <a:r>
              <a:rPr lang="ru-RU" altLang="ru-RU" sz="2800" dirty="0" smtClean="0">
                <a:latin typeface="+mn-lt"/>
              </a:rPr>
              <a:t>, </a:t>
            </a:r>
            <a:r>
              <a:rPr lang="ru-RU" altLang="ru-RU" sz="2800" dirty="0" err="1" smtClean="0">
                <a:latin typeface="+mn-lt"/>
              </a:rPr>
              <a:t>показують</a:t>
            </a:r>
            <a:r>
              <a:rPr lang="ru-RU" altLang="ru-RU" sz="2800" dirty="0" smtClean="0">
                <a:latin typeface="+mn-lt"/>
              </a:rPr>
              <a:t>, </a:t>
            </a:r>
            <a:r>
              <a:rPr lang="ru-RU" altLang="ru-RU" sz="2800" dirty="0" err="1" smtClean="0">
                <a:latin typeface="+mn-lt"/>
              </a:rPr>
              <a:t>який</a:t>
            </a:r>
            <a:r>
              <a:rPr lang="ru-RU" altLang="ru-RU" sz="2800" dirty="0" smtClean="0">
                <a:latin typeface="+mn-lt"/>
              </a:rPr>
              <a:t> транспорт </a:t>
            </a:r>
            <a:r>
              <a:rPr lang="ru-RU" altLang="ru-RU" sz="2800" dirty="0" err="1" smtClean="0">
                <a:latin typeface="+mn-lt"/>
              </a:rPr>
              <a:t>має</a:t>
            </a:r>
            <a:r>
              <a:rPr lang="ru-RU" altLang="ru-RU" sz="2800" dirty="0" smtClean="0">
                <a:latin typeface="+mn-lt"/>
              </a:rPr>
              <a:t> </a:t>
            </a:r>
            <a:r>
              <a:rPr lang="ru-RU" altLang="ru-RU" sz="2800" dirty="0" err="1" smtClean="0">
                <a:latin typeface="+mn-lt"/>
              </a:rPr>
              <a:t>перевагу</a:t>
            </a:r>
            <a:r>
              <a:rPr lang="ru-RU" altLang="ru-RU" sz="2800" dirty="0" smtClean="0">
                <a:latin typeface="+mn-lt"/>
              </a:rPr>
              <a:t> в </a:t>
            </a:r>
            <a:r>
              <a:rPr lang="ru-RU" altLang="ru-RU" sz="2800" dirty="0" err="1" smtClean="0">
                <a:latin typeface="+mn-lt"/>
              </a:rPr>
              <a:t>русі</a:t>
            </a:r>
            <a:r>
              <a:rPr lang="ru-RU" altLang="ru-RU" sz="2800" dirty="0" smtClean="0">
                <a:latin typeface="+mn-lt"/>
              </a:rPr>
              <a:t>. А </a:t>
            </a:r>
            <a:r>
              <a:rPr lang="ru-RU" altLang="ru-RU" sz="2800" dirty="0" err="1" smtClean="0">
                <a:latin typeface="+mn-lt"/>
              </a:rPr>
              <a:t>ще</a:t>
            </a:r>
            <a:r>
              <a:rPr lang="ru-RU" altLang="ru-RU" sz="2800" dirty="0" smtClean="0">
                <a:latin typeface="+mn-lt"/>
              </a:rPr>
              <a:t> </a:t>
            </a:r>
            <a:r>
              <a:rPr lang="ru-RU" altLang="ru-RU" sz="2800" dirty="0" err="1" smtClean="0">
                <a:latin typeface="+mn-lt"/>
              </a:rPr>
              <a:t>говорять</a:t>
            </a:r>
            <a:r>
              <a:rPr lang="ru-RU" altLang="ru-RU" sz="2800" dirty="0" smtClean="0">
                <a:latin typeface="+mn-lt"/>
              </a:rPr>
              <a:t> про те, де й кому треба </a:t>
            </a:r>
            <a:r>
              <a:rPr lang="ru-RU" altLang="ru-RU" sz="2800" dirty="0" err="1" smtClean="0">
                <a:latin typeface="+mn-lt"/>
              </a:rPr>
              <a:t>поступитися</a:t>
            </a:r>
            <a:r>
              <a:rPr lang="ru-RU" altLang="ru-RU" sz="2800" dirty="0" smtClean="0">
                <a:latin typeface="+mn-lt"/>
              </a:rPr>
              <a:t> дорогою.</a:t>
            </a:r>
            <a:endParaRPr lang="uk-UA" altLang="ru-RU" sz="2800" dirty="0" smtClean="0">
              <a:latin typeface="+mn-lt"/>
            </a:endParaRPr>
          </a:p>
        </p:txBody>
      </p:sp>
      <p:pic>
        <p:nvPicPr>
          <p:cNvPr id="5" name="Picture 8" descr="Напрямок руху по смуз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802063"/>
            <a:ext cx="2519363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b="1" dirty="0" smtClean="0">
                <a:solidFill>
                  <a:srgbClr val="FF0000"/>
                </a:solidFill>
              </a:rPr>
              <a:t>Знаки </a:t>
            </a:r>
            <a:r>
              <a:rPr lang="uk-UA" altLang="ru-RU" b="1" dirty="0" err="1" smtClean="0">
                <a:solidFill>
                  <a:srgbClr val="FF0000"/>
                </a:solidFill>
              </a:rPr>
              <a:t>приорітету</a:t>
            </a:r>
            <a:r>
              <a:rPr lang="uk-UA" altLang="ru-RU" b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7171" name="Picture 10" descr="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73238"/>
            <a:ext cx="20891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1" descr="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700213"/>
            <a:ext cx="191611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2" descr="5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00213"/>
            <a:ext cx="1982787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6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365625"/>
            <a:ext cx="17272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4" descr="3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460875"/>
            <a:ext cx="20891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5" descr="4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391025"/>
            <a:ext cx="1944687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916238" y="333375"/>
            <a:ext cx="615791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uk-UA" altLang="ru-RU" sz="4400" b="0" dirty="0">
                <a:solidFill>
                  <a:srgbClr val="FFC000"/>
                </a:solidFill>
              </a:rPr>
              <a:t>Дати дорогу</a:t>
            </a:r>
            <a:endParaRPr lang="uk-UA" altLang="ru-RU" sz="4400" b="0" dirty="0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7" descr="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0768"/>
            <a:ext cx="3450501" cy="29523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763713" y="4724400"/>
            <a:ext cx="572452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600" b="0"/>
              <a:t>Водій повинен дати дорогу транспортним засобам,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600" b="0"/>
              <a:t>що під’їжджають до нерегульованого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600" b="0"/>
              <a:t>перехрестя по головній дорозі.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uk-UA" altLang="ru-RU" sz="1600" b="0"/>
          </a:p>
        </p:txBody>
      </p:sp>
      <p:pic>
        <p:nvPicPr>
          <p:cNvPr id="8197" name="Picture 6" descr="7.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138" y="-365125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692275" y="5589588"/>
            <a:ext cx="6324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uk-UA" altLang="ru-RU" sz="1600" b="0"/>
              <a:t>Знак встановлюється безпосередньо перед перехрестям </a:t>
            </a:r>
          </a:p>
          <a:p>
            <a:r>
              <a:rPr lang="uk-UA" altLang="ru-RU" sz="1600" b="0"/>
              <a:t>або вузькою ділянкою дороги.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422275" y="333375"/>
            <a:ext cx="871378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4000" b="0">
                <a:solidFill>
                  <a:srgbClr val="FFC000"/>
                </a:solidFill>
              </a:rPr>
              <a:t>Проїзд без зупинки заборонено</a:t>
            </a:r>
          </a:p>
        </p:txBody>
      </p:sp>
      <p:pic>
        <p:nvPicPr>
          <p:cNvPr id="5" name="Picture 8" descr="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3"/>
            <a:ext cx="2952328" cy="29686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68313" y="4724400"/>
            <a:ext cx="86137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600"/>
              <a:t>Забороняється проїзд без зупинки перед розміткою </a:t>
            </a:r>
            <a:r>
              <a:rPr lang="uk-UA" altLang="ru-RU" sz="1600">
                <a:hlinkClick r:id="rId3"/>
              </a:rPr>
              <a:t>1.12</a:t>
            </a:r>
            <a:r>
              <a:rPr lang="uk-UA" altLang="ru-RU" sz="1600"/>
              <a:t> (стоп-лінія),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600"/>
              <a:t>Необхідно дати дорогу транспортним засобам, що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600"/>
              <a:t>рухаються дорогою, яка перетинається.</a:t>
            </a:r>
            <a:r>
              <a:rPr lang="ru-RU" altLang="ru-RU" sz="16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Знак встановлюється безпосередньо перед перехрестям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/>
              <a:t>або вузькою ділянкою дороги. </a:t>
            </a:r>
          </a:p>
        </p:txBody>
      </p:sp>
      <p:pic>
        <p:nvPicPr>
          <p:cNvPr id="9221" name="Picture 6" descr="7.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675" y="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4800" dirty="0">
                <a:solidFill>
                  <a:srgbClr val="FFC000"/>
                </a:solidFill>
                <a:effectLst/>
              </a:rPr>
              <a:t>Головна дорога</a:t>
            </a:r>
            <a:endParaRPr lang="uk-UA" altLang="ru-RU" sz="4800" dirty="0" smtClean="0">
              <a:solidFill>
                <a:srgbClr val="33CC33"/>
              </a:solidFill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3068944" y="1700808"/>
            <a:ext cx="4038600" cy="4530725"/>
          </a:xfrm>
        </p:spPr>
        <p:txBody>
          <a:bodyPr/>
          <a:lstStyle/>
          <a:p>
            <a:pPr lvl="8">
              <a:defRPr/>
            </a:pPr>
            <a:r>
              <a:rPr lang="uk-UA" altLang="ru-RU" sz="1400" dirty="0" smtClean="0"/>
              <a:t>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altLang="ru-RU" sz="2800" dirty="0" smtClean="0">
                <a:solidFill>
                  <a:schemeClr val="folHlink"/>
                </a:solidFill>
              </a:rPr>
              <a:t>    </a:t>
            </a:r>
            <a:endParaRPr lang="uk-UA" alt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1052175" y="1989138"/>
            <a:ext cx="511333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ru-RU" sz="2800" dirty="0" smtClean="0"/>
              <a:t>  </a:t>
            </a: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47813" y="4652963"/>
            <a:ext cx="64008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uk-UA" altLang="ru-RU" sz="1600" b="0"/>
              <a:t>Надається право першочергового проїзду </a:t>
            </a:r>
          </a:p>
          <a:p>
            <a:r>
              <a:rPr lang="uk-UA" altLang="ru-RU" sz="1600" b="0"/>
              <a:t>нерегульованих перехресть.</a:t>
            </a:r>
          </a:p>
          <a:p>
            <a:r>
              <a:rPr lang="uk-UA" altLang="ru-RU" sz="1600" b="0"/>
              <a:t>Знак встановлюється безпосередньо перед перехрестям, </a:t>
            </a:r>
          </a:p>
          <a:p>
            <a:r>
              <a:rPr lang="uk-UA" altLang="ru-RU" sz="1600" b="0"/>
              <a:t>а також на початку головної дороги.</a:t>
            </a:r>
          </a:p>
        </p:txBody>
      </p:sp>
      <p:pic>
        <p:nvPicPr>
          <p:cNvPr id="1024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341438"/>
            <a:ext cx="3014663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altLang="ru-RU" sz="4800" dirty="0" smtClean="0">
                <a:solidFill>
                  <a:srgbClr val="FFC000"/>
                </a:solidFill>
                <a:effectLst/>
              </a:rPr>
              <a:t/>
            </a:r>
            <a:br>
              <a:rPr lang="uk-UA" altLang="ru-RU" sz="4800" dirty="0" smtClean="0">
                <a:solidFill>
                  <a:srgbClr val="FFC000"/>
                </a:solidFill>
                <a:effectLst/>
              </a:rPr>
            </a:br>
            <a:r>
              <a:rPr lang="uk-UA" altLang="ru-RU" sz="4800" dirty="0" smtClean="0">
                <a:solidFill>
                  <a:srgbClr val="FFC000"/>
                </a:solidFill>
                <a:effectLst/>
              </a:rPr>
              <a:t>Кінець </a:t>
            </a:r>
            <a:r>
              <a:rPr lang="uk-UA" altLang="ru-RU" sz="4800" dirty="0">
                <a:solidFill>
                  <a:srgbClr val="FFC000"/>
                </a:solidFill>
                <a:effectLst/>
              </a:rPr>
              <a:t>головної дороги</a:t>
            </a:r>
            <a:br>
              <a:rPr lang="uk-UA" altLang="ru-RU" sz="4800" dirty="0">
                <a:solidFill>
                  <a:srgbClr val="FFC000"/>
                </a:solidFill>
                <a:effectLst/>
              </a:rPr>
            </a:br>
            <a:endParaRPr lang="uk-UA" altLang="ru-RU" sz="4800" dirty="0" smtClean="0">
              <a:solidFill>
                <a:srgbClr val="33CC33"/>
              </a:solidFill>
            </a:endParaRP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052175" y="2708275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altLang="ru-RU" sz="2800" dirty="0" smtClean="0"/>
              <a:t>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altLang="ru-RU" sz="2800" dirty="0" smtClean="0">
                <a:solidFill>
                  <a:schemeClr val="folHlink"/>
                </a:solidFill>
              </a:rPr>
              <a:t>  </a:t>
            </a:r>
            <a:endParaRPr lang="uk-UA" alt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3068300" y="3429000"/>
            <a:ext cx="4038600" cy="4530725"/>
          </a:xfrm>
        </p:spPr>
        <p:txBody>
          <a:bodyPr/>
          <a:lstStyle/>
          <a:p>
            <a:pPr lvl="4" eaLnBrk="1" hangingPunct="1">
              <a:lnSpc>
                <a:spcPct val="90000"/>
              </a:lnSpc>
              <a:defRPr/>
            </a:pPr>
            <a:r>
              <a:rPr lang="en-US" altLang="ru-RU" sz="1600" dirty="0" smtClean="0"/>
              <a:t>  </a:t>
            </a:r>
            <a:endParaRPr lang="uk-UA" alt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uk-UA" alt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uk-UA" altLang="ru-RU" sz="2800" dirty="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uk-UA" altLang="ru-RU" sz="2800" dirty="0" smtClean="0">
                <a:solidFill>
                  <a:schemeClr val="folHlink"/>
                </a:solidFill>
              </a:rPr>
              <a:t>    </a:t>
            </a:r>
            <a:endParaRPr lang="uk-UA" altLang="ru-RU" sz="1600" dirty="0">
              <a:solidFill>
                <a:srgbClr val="FFC000"/>
              </a:solidFill>
              <a:effectLst/>
            </a:endParaRPr>
          </a:p>
        </p:txBody>
      </p:sp>
      <p:pic>
        <p:nvPicPr>
          <p:cNvPr id="11269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341438"/>
            <a:ext cx="3168650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Прямоугольник 3"/>
          <p:cNvSpPr>
            <a:spLocks noChangeArrowheads="1"/>
          </p:cNvSpPr>
          <p:nvPr/>
        </p:nvSpPr>
        <p:spPr bwMode="auto">
          <a:xfrm>
            <a:off x="1692275" y="4941888"/>
            <a:ext cx="66246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altLang="ru-RU" sz="1600" b="0"/>
              <a:t>Скасовується право першочергового проїзду нерегульованих перехресть.</a:t>
            </a:r>
          </a:p>
          <a:p>
            <a:r>
              <a:rPr lang="ru-RU" altLang="ru-RU" sz="1600" b="0"/>
              <a:t>Знак встановлюється в кінці головної дороги.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  <p:bldP spid="512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altLang="ru-RU" sz="4800" dirty="0">
                <a:solidFill>
                  <a:srgbClr val="FFC000"/>
                </a:solidFill>
                <a:effectLst/>
              </a:rPr>
              <a:t>Перевага зустрічного руху</a:t>
            </a:r>
            <a:br>
              <a:rPr lang="uk-UA" altLang="ru-RU" sz="4800" dirty="0">
                <a:solidFill>
                  <a:srgbClr val="FFC000"/>
                </a:solidFill>
                <a:effectLst/>
              </a:rPr>
            </a:br>
            <a:endParaRPr lang="uk-UA" altLang="ru-RU" sz="4800" dirty="0" smtClean="0">
              <a:solidFill>
                <a:srgbClr val="33CC33"/>
              </a:solidFill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15250" cy="4708525"/>
          </a:xfrm>
        </p:spPr>
        <p:txBody>
          <a:bodyPr/>
          <a:lstStyle/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ru-RU" sz="1600" dirty="0" err="1">
                <a:effectLst/>
              </a:rPr>
              <a:t>Забороняється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в’їзд</a:t>
            </a:r>
            <a:r>
              <a:rPr lang="ru-RU" sz="1600" dirty="0">
                <a:effectLst/>
              </a:rPr>
              <a:t> на </a:t>
            </a:r>
            <a:r>
              <a:rPr lang="ru-RU" sz="1600" dirty="0" err="1">
                <a:effectLst/>
              </a:rPr>
              <a:t>вузьку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ділянку</a:t>
            </a:r>
            <a:r>
              <a:rPr lang="ru-RU" sz="1600" dirty="0">
                <a:effectLst/>
              </a:rPr>
              <a:t> дороги, </a:t>
            </a:r>
            <a:r>
              <a:rPr lang="ru-RU" sz="1600" dirty="0" err="1">
                <a:effectLst/>
              </a:rPr>
              <a:t>якщо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це</a:t>
            </a:r>
            <a:r>
              <a:rPr lang="ru-RU" sz="1600" dirty="0">
                <a:effectLst/>
              </a:rPr>
              <a:t> </a:t>
            </a:r>
            <a:r>
              <a:rPr lang="ru-RU" sz="1600" dirty="0" err="1">
                <a:effectLst/>
              </a:rPr>
              <a:t>може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утруднити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зустрічний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рух</a:t>
            </a:r>
            <a:r>
              <a:rPr lang="ru-RU" sz="1600" dirty="0">
                <a:effectLst/>
              </a:rPr>
              <a:t>. </a:t>
            </a:r>
            <a:r>
              <a:rPr lang="ru-RU" sz="1600" dirty="0" err="1">
                <a:effectLst/>
              </a:rPr>
              <a:t>Водій</a:t>
            </a:r>
            <a:r>
              <a:rPr lang="ru-RU" sz="1600" dirty="0">
                <a:effectLst/>
              </a:rPr>
              <a:t> повинен </a:t>
            </a:r>
            <a:r>
              <a:rPr lang="ru-RU" sz="1600" dirty="0" err="1">
                <a:effectLst/>
              </a:rPr>
              <a:t>дати</a:t>
            </a:r>
            <a:r>
              <a:rPr lang="ru-RU" sz="1600" dirty="0">
                <a:effectLst/>
              </a:rPr>
              <a:t> дорогу </a:t>
            </a:r>
            <a:r>
              <a:rPr lang="ru-RU" sz="1600" dirty="0" err="1">
                <a:effectLst/>
              </a:rPr>
              <a:t>зустрічним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транспортним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засобам</a:t>
            </a:r>
            <a:r>
              <a:rPr lang="ru-RU" sz="1600" dirty="0">
                <a:effectLst/>
              </a:rPr>
              <a:t>, </a:t>
            </a:r>
            <a:r>
              <a:rPr lang="ru-RU" sz="1600" dirty="0" err="1">
                <a:effectLst/>
              </a:rPr>
              <a:t>що</a:t>
            </a:r>
            <a:r>
              <a:rPr lang="ru-RU" sz="1600" dirty="0">
                <a:effectLst/>
              </a:rPr>
              <a:t> </a:t>
            </a:r>
            <a:r>
              <a:rPr lang="ru-RU" sz="1600" dirty="0" err="1">
                <a:effectLst/>
              </a:rPr>
              <a:t>розташовані</a:t>
            </a:r>
            <a:r>
              <a:rPr lang="ru-RU" sz="1600" dirty="0">
                <a:effectLst/>
              </a:rPr>
              <a:t> на </a:t>
            </a:r>
            <a:r>
              <a:rPr lang="ru-RU" sz="1600" dirty="0" err="1">
                <a:effectLst/>
              </a:rPr>
              <a:t>вузькій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ділянці</a:t>
            </a:r>
            <a:r>
              <a:rPr lang="ru-RU" sz="1600" dirty="0">
                <a:effectLst/>
              </a:rPr>
              <a:t>. </a:t>
            </a:r>
          </a:p>
          <a:p>
            <a:pPr>
              <a:defRPr/>
            </a:pPr>
            <a:r>
              <a:rPr lang="ru-RU" sz="1600" dirty="0">
                <a:effectLst/>
              </a:rPr>
              <a:t>Знак </a:t>
            </a:r>
            <a:r>
              <a:rPr lang="ru-RU" sz="1600" dirty="0" err="1">
                <a:effectLst/>
              </a:rPr>
              <a:t>встановлюється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безпосередньо</a:t>
            </a:r>
            <a:r>
              <a:rPr lang="ru-RU" sz="1600" dirty="0">
                <a:effectLst/>
              </a:rPr>
              <a:t> перед </a:t>
            </a:r>
            <a:r>
              <a:rPr lang="ru-RU" sz="1600" dirty="0" err="1">
                <a:effectLst/>
              </a:rPr>
              <a:t>перехрестям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або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вузькою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ділянкою</a:t>
            </a:r>
            <a:r>
              <a:rPr lang="ru-RU" sz="1600" dirty="0">
                <a:effectLst/>
              </a:rPr>
              <a:t> дороги.</a:t>
            </a:r>
          </a:p>
          <a:p>
            <a:pPr eaLnBrk="1" hangingPunct="1">
              <a:defRPr/>
            </a:pPr>
            <a:endParaRPr lang="uk-UA" altLang="ru-RU" sz="2400" dirty="0" smtClean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</p:txBody>
      </p:sp>
      <p:pic>
        <p:nvPicPr>
          <p:cNvPr id="12293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341438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4800" dirty="0" smtClean="0">
                <a:solidFill>
                  <a:srgbClr val="FFC000"/>
                </a:solidFill>
                <a:effectLst/>
              </a:rPr>
              <a:t/>
            </a:r>
            <a:br>
              <a:rPr lang="uk-UA" altLang="ru-RU" sz="4800" dirty="0" smtClean="0">
                <a:solidFill>
                  <a:srgbClr val="FFC000"/>
                </a:solidFill>
                <a:effectLst/>
              </a:rPr>
            </a:br>
            <a:r>
              <a:rPr lang="uk-UA" altLang="ru-RU" sz="4800" dirty="0" smtClean="0">
                <a:solidFill>
                  <a:srgbClr val="FFC000"/>
                </a:solidFill>
                <a:effectLst/>
              </a:rPr>
              <a:t>Перевага </a:t>
            </a:r>
            <a:r>
              <a:rPr lang="uk-UA" altLang="ru-RU" sz="4800" dirty="0">
                <a:solidFill>
                  <a:srgbClr val="FFC000"/>
                </a:solidFill>
                <a:effectLst/>
              </a:rPr>
              <a:t>перед зустрічним рухом</a:t>
            </a:r>
            <a:br>
              <a:rPr lang="uk-UA" altLang="ru-RU" sz="4800" dirty="0">
                <a:solidFill>
                  <a:srgbClr val="FFC000"/>
                </a:solidFill>
                <a:effectLst/>
              </a:rPr>
            </a:br>
            <a:endParaRPr lang="uk-UA" altLang="ru-RU" sz="4800" dirty="0" smtClean="0">
              <a:solidFill>
                <a:srgbClr val="33CC33"/>
              </a:solidFill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052720" y="980728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endParaRPr lang="uk-UA" altLang="ru-RU" sz="2400" dirty="0" smtClean="0"/>
          </a:p>
          <a:p>
            <a:pPr lvl="7">
              <a:defRPr/>
            </a:pPr>
            <a:endParaRPr lang="uk-UA" altLang="ru-RU" sz="10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lvl="7">
              <a:defRPr/>
            </a:pPr>
            <a:endParaRPr lang="uk-UA" altLang="ru-RU" sz="10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  <a:p>
            <a:pPr eaLnBrk="1" hangingPunct="1">
              <a:defRPr/>
            </a:pPr>
            <a:endParaRPr lang="uk-UA" altLang="ru-RU" sz="2400" dirty="0" smtClean="0"/>
          </a:p>
        </p:txBody>
      </p:sp>
      <p:sp>
        <p:nvSpPr>
          <p:cNvPr id="13317" name="Прямоугольник 2"/>
          <p:cNvSpPr>
            <a:spLocks noChangeArrowheads="1"/>
          </p:cNvSpPr>
          <p:nvPr/>
        </p:nvSpPr>
        <p:spPr bwMode="auto">
          <a:xfrm>
            <a:off x="1547813" y="4797425"/>
            <a:ext cx="66960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ru-RU" altLang="ru-RU" sz="1600" b="0"/>
              <a:t>Вузька ділянка дороги, на якій під час руху водій має перевагу стосовно зустрічних транспортних засобів.</a:t>
            </a:r>
          </a:p>
          <a:p>
            <a:r>
              <a:rPr lang="ru-RU" altLang="ru-RU" sz="1600" b="0"/>
              <a:t>Знак встановлюється безпосередньо перед перехрестям або вузькою ділянкою дороги.</a:t>
            </a:r>
          </a:p>
        </p:txBody>
      </p:sp>
      <p:pic>
        <p:nvPicPr>
          <p:cNvPr id="1331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44675"/>
            <a:ext cx="2581275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altLang="ru-RU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1727</TotalTime>
  <Words>146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Verdana</vt:lpstr>
      <vt:lpstr>Arial</vt:lpstr>
      <vt:lpstr>Wingdings</vt:lpstr>
      <vt:lpstr>Arial Black</vt:lpstr>
      <vt:lpstr>Глобус</vt:lpstr>
      <vt:lpstr>ВИВЧАЄМО ДОРОЖНІ ЗНАКИ</vt:lpstr>
      <vt:lpstr>Знаки пріоритету </vt:lpstr>
      <vt:lpstr>Знаки приорітету </vt:lpstr>
      <vt:lpstr>Презентация PowerPoint</vt:lpstr>
      <vt:lpstr>Презентация PowerPoint</vt:lpstr>
      <vt:lpstr>Головна дорога</vt:lpstr>
      <vt:lpstr> Кінець головної дороги </vt:lpstr>
      <vt:lpstr>Перевага зустрічного руху </vt:lpstr>
      <vt:lpstr> Перевага перед зустрічним рухом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Баранівський професійний ліцей</dc:title>
  <dc:creator>!</dc:creator>
  <cp:lastModifiedBy>Пользователь Windows</cp:lastModifiedBy>
  <cp:revision>128</cp:revision>
  <dcterms:created xsi:type="dcterms:W3CDTF">2006-12-14T14:28:43Z</dcterms:created>
  <dcterms:modified xsi:type="dcterms:W3CDTF">2021-01-18T13:06:54Z</dcterms:modified>
</cp:coreProperties>
</file>