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7" r:id="rId2"/>
    <p:sldId id="257" r:id="rId3"/>
    <p:sldId id="258" r:id="rId4"/>
    <p:sldId id="259" r:id="rId5"/>
    <p:sldId id="260" r:id="rId6"/>
    <p:sldId id="261" r:id="rId7"/>
    <p:sldId id="262" r:id="rId8"/>
    <p:sldId id="263" r:id="rId9"/>
    <p:sldId id="264" r:id="rId10"/>
    <p:sldId id="265" r:id="rId11"/>
    <p:sldId id="266" r:id="rId12"/>
    <p:sldId id="267" r:id="rId13"/>
    <p:sldId id="288" r:id="rId14"/>
    <p:sldId id="289" r:id="rId15"/>
    <p:sldId id="290" r:id="rId16"/>
    <p:sldId id="2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278795398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379318750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901144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207183733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701102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176114253"/>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47490330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146219518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181308526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435000-D6D5-4C1A-9955-0276A9B414F2}" type="datetimeFigureOut">
              <a:rPr lang="ru-RU" smtClean="0"/>
              <a:t>19.11.2021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5206556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1435000-D6D5-4C1A-9955-0276A9B414F2}" type="datetimeFigureOut">
              <a:rPr lang="ru-RU" smtClean="0"/>
              <a:t>19.11.2021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16229663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1435000-D6D5-4C1A-9955-0276A9B414F2}" type="datetimeFigureOut">
              <a:rPr lang="ru-RU" smtClean="0"/>
              <a:t>19.11.2021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281816459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1435000-D6D5-4C1A-9955-0276A9B414F2}" type="datetimeFigureOut">
              <a:rPr lang="ru-RU" smtClean="0"/>
              <a:t>19.11.2021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12997966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35000-D6D5-4C1A-9955-0276A9B414F2}" type="datetimeFigureOut">
              <a:rPr lang="ru-RU" smtClean="0"/>
              <a:t>19.11.2021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381400831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1435000-D6D5-4C1A-9955-0276A9B414F2}" type="datetimeFigureOut">
              <a:rPr lang="ru-RU" smtClean="0"/>
              <a:t>19.11.2021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30D19F-01CF-4BF7-814D-88386E057124}" type="slidenum">
              <a:rPr lang="ru-RU" smtClean="0"/>
              <a:t>‹#›</a:t>
            </a:fld>
            <a:endParaRPr lang="ru-RU"/>
          </a:p>
        </p:txBody>
      </p:sp>
    </p:spTree>
    <p:extLst>
      <p:ext uri="{BB962C8B-B14F-4D97-AF65-F5344CB8AC3E}">
        <p14:creationId xmlns:p14="http://schemas.microsoft.com/office/powerpoint/2010/main" val="412288115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30D19F-01CF-4BF7-814D-88386E057124}" type="slidenum">
              <a:rPr lang="ru-RU" smtClean="0"/>
              <a:t>‹#›</a:t>
            </a:fld>
            <a:endParaRPr lang="ru-RU"/>
          </a:p>
        </p:txBody>
      </p:sp>
      <p:sp>
        <p:nvSpPr>
          <p:cNvPr id="5" name="Date Placeholder 4"/>
          <p:cNvSpPr>
            <a:spLocks noGrp="1"/>
          </p:cNvSpPr>
          <p:nvPr>
            <p:ph type="dt" sz="half" idx="10"/>
          </p:nvPr>
        </p:nvSpPr>
        <p:spPr/>
        <p:txBody>
          <a:bodyPr/>
          <a:lstStyle/>
          <a:p>
            <a:fld id="{91435000-D6D5-4C1A-9955-0276A9B414F2}" type="datetimeFigureOut">
              <a:rPr lang="ru-RU" smtClean="0"/>
              <a:t>19.11.2021</a:t>
            </a:fld>
            <a:endParaRPr lang="ru-RU"/>
          </a:p>
        </p:txBody>
      </p:sp>
    </p:spTree>
    <p:extLst>
      <p:ext uri="{BB962C8B-B14F-4D97-AF65-F5344CB8AC3E}">
        <p14:creationId xmlns:p14="http://schemas.microsoft.com/office/powerpoint/2010/main" val="57990974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435000-D6D5-4C1A-9955-0276A9B414F2}" type="datetimeFigureOut">
              <a:rPr lang="ru-RU" smtClean="0"/>
              <a:t>19.11.2021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A30D19F-01CF-4BF7-814D-88386E057124}" type="slidenum">
              <a:rPr lang="ru-RU" smtClean="0"/>
              <a:t>‹#›</a:t>
            </a:fld>
            <a:endParaRPr lang="ru-RU"/>
          </a:p>
        </p:txBody>
      </p:sp>
    </p:spTree>
    <p:extLst>
      <p:ext uri="{BB962C8B-B14F-4D97-AF65-F5344CB8AC3E}">
        <p14:creationId xmlns:p14="http://schemas.microsoft.com/office/powerpoint/2010/main" val="36035172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slow">
    <p:wip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F3674CE-88CE-4E88-84EB-C5D5A6A5FA1D}"/>
              </a:ext>
            </a:extLst>
          </p:cNvPr>
          <p:cNvPicPr>
            <a:picLocks noGrp="1" noChangeAspect="1"/>
          </p:cNvPicPr>
          <p:nvPr>
            <p:ph idx="1"/>
          </p:nvPr>
        </p:nvPicPr>
        <p:blipFill>
          <a:blip r:embed="rId2"/>
          <a:stretch>
            <a:fillRect/>
          </a:stretch>
        </p:blipFill>
        <p:spPr>
          <a:xfrm>
            <a:off x="1737552" y="0"/>
            <a:ext cx="8716895" cy="6856654"/>
          </a:xfrm>
          <a:prstGeom prst="rect">
            <a:avLst/>
          </a:prstGeom>
        </p:spPr>
      </p:pic>
      <p:sp>
        <p:nvSpPr>
          <p:cNvPr id="2" name="Заголовок 1">
            <a:extLst>
              <a:ext uri="{FF2B5EF4-FFF2-40B4-BE49-F238E27FC236}">
                <a16:creationId xmlns:a16="http://schemas.microsoft.com/office/drawing/2014/main" id="{8AB981F6-7FD8-4169-8C93-A38A5AF83071}"/>
              </a:ext>
            </a:extLst>
          </p:cNvPr>
          <p:cNvSpPr>
            <a:spLocks noGrp="1"/>
          </p:cNvSpPr>
          <p:nvPr>
            <p:ph type="title"/>
          </p:nvPr>
        </p:nvSpPr>
        <p:spPr>
          <a:xfrm>
            <a:off x="8006601" y="5899053"/>
            <a:ext cx="8596668" cy="1320800"/>
          </a:xfrm>
        </p:spPr>
        <p:txBody>
          <a:bodyPr/>
          <a:lstStyle/>
          <a:p>
            <a:r>
              <a:rPr lang="uk-UA" dirty="0">
                <a:solidFill>
                  <a:schemeClr val="tx1"/>
                </a:solidFill>
              </a:rPr>
              <a:t>Заняття 1</a:t>
            </a:r>
            <a:r>
              <a:rPr lang="ru-RU" dirty="0">
                <a:solidFill>
                  <a:schemeClr val="tx1"/>
                </a:solidFill>
              </a:rPr>
              <a:t>7.11.2021</a:t>
            </a:r>
          </a:p>
        </p:txBody>
      </p:sp>
    </p:spTree>
    <p:extLst>
      <p:ext uri="{BB962C8B-B14F-4D97-AF65-F5344CB8AC3E}">
        <p14:creationId xmlns:p14="http://schemas.microsoft.com/office/powerpoint/2010/main" val="409511677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8FCDAF-009A-4F6A-AAF1-A6C9EE08AF14}"/>
              </a:ext>
            </a:extLst>
          </p:cNvPr>
          <p:cNvSpPr>
            <a:spLocks noGrp="1"/>
          </p:cNvSpPr>
          <p:nvPr>
            <p:ph type="title"/>
          </p:nvPr>
        </p:nvSpPr>
        <p:spPr/>
        <p:txBody>
          <a:bodyPr>
            <a:normAutofit fontScale="90000"/>
          </a:bodyPr>
          <a:lstStyle/>
          <a:p>
            <a:r>
              <a:rPr lang="ru-RU" dirty="0" err="1">
                <a:solidFill>
                  <a:schemeClr val="accent2">
                    <a:lumMod val="75000"/>
                  </a:schemeClr>
                </a:solidFill>
              </a:rPr>
              <a:t>Утворення</a:t>
            </a:r>
            <a:r>
              <a:rPr lang="ru-RU" dirty="0">
                <a:solidFill>
                  <a:schemeClr val="accent2">
                    <a:lumMod val="75000"/>
                  </a:schemeClr>
                </a:solidFill>
              </a:rPr>
              <a:t> </a:t>
            </a:r>
            <a:r>
              <a:rPr lang="ru-RU" dirty="0" err="1">
                <a:solidFill>
                  <a:schemeClr val="accent2">
                    <a:lumMod val="75000"/>
                  </a:schemeClr>
                </a:solidFill>
              </a:rPr>
              <a:t>конвективних</a:t>
            </a:r>
            <a:r>
              <a:rPr lang="ru-RU" dirty="0">
                <a:solidFill>
                  <a:schemeClr val="accent2">
                    <a:lumMod val="75000"/>
                  </a:schemeClr>
                </a:solidFill>
              </a:rPr>
              <a:t> </a:t>
            </a:r>
            <a:r>
              <a:rPr lang="ru-RU" dirty="0" err="1">
                <a:solidFill>
                  <a:schemeClr val="accent2">
                    <a:lumMod val="75000"/>
                  </a:schemeClr>
                </a:solidFill>
              </a:rPr>
              <a:t>вертикальних</a:t>
            </a:r>
            <a:r>
              <a:rPr lang="ru-RU" dirty="0">
                <a:solidFill>
                  <a:schemeClr val="accent2">
                    <a:lumMod val="75000"/>
                  </a:schemeClr>
                </a:solidFill>
              </a:rPr>
              <a:t> </a:t>
            </a:r>
            <a:r>
              <a:rPr lang="ru-RU" dirty="0" err="1">
                <a:solidFill>
                  <a:schemeClr val="accent2">
                    <a:lumMod val="75000"/>
                  </a:schemeClr>
                </a:solidFill>
              </a:rPr>
              <a:t>потоків</a:t>
            </a:r>
            <a:r>
              <a:rPr lang="ru-RU" dirty="0">
                <a:solidFill>
                  <a:schemeClr val="accent2">
                    <a:lumMod val="75000"/>
                  </a:schemeClr>
                </a:solidFill>
              </a:rPr>
              <a:t> </a:t>
            </a:r>
            <a:r>
              <a:rPr lang="ru-RU" dirty="0" err="1">
                <a:solidFill>
                  <a:schemeClr val="accent2">
                    <a:lumMod val="75000"/>
                  </a:schemeClr>
                </a:solidFill>
              </a:rPr>
              <a:t>супроводжується</a:t>
            </a:r>
            <a:r>
              <a:rPr lang="ru-RU" dirty="0">
                <a:solidFill>
                  <a:schemeClr val="accent2">
                    <a:lumMod val="75000"/>
                  </a:schemeClr>
                </a:solidFill>
              </a:rPr>
              <a:t> </a:t>
            </a:r>
            <a:r>
              <a:rPr lang="ru-RU" dirty="0" err="1">
                <a:solidFill>
                  <a:schemeClr val="accent2">
                    <a:lumMod val="75000"/>
                  </a:schemeClr>
                </a:solidFill>
              </a:rPr>
              <a:t>появою</a:t>
            </a:r>
            <a:r>
              <a:rPr lang="ru-RU" dirty="0">
                <a:solidFill>
                  <a:schemeClr val="accent2">
                    <a:lumMod val="75000"/>
                  </a:schemeClr>
                </a:solidFill>
              </a:rPr>
              <a:t> на </a:t>
            </a:r>
            <a:r>
              <a:rPr lang="ru-RU" dirty="0" err="1">
                <a:solidFill>
                  <a:schemeClr val="accent2">
                    <a:lumMod val="75000"/>
                  </a:schemeClr>
                </a:solidFill>
              </a:rPr>
              <a:t>небі</a:t>
            </a:r>
            <a:r>
              <a:rPr lang="ru-RU" dirty="0">
                <a:solidFill>
                  <a:schemeClr val="accent2">
                    <a:lumMod val="75000"/>
                  </a:schemeClr>
                </a:solidFill>
              </a:rPr>
              <a:t> </a:t>
            </a:r>
            <a:r>
              <a:rPr lang="ru-RU" dirty="0" err="1">
                <a:solidFill>
                  <a:schemeClr val="accent2">
                    <a:lumMod val="75000"/>
                  </a:schemeClr>
                </a:solidFill>
              </a:rPr>
              <a:t>потужних</a:t>
            </a:r>
            <a:r>
              <a:rPr lang="ru-RU" dirty="0">
                <a:solidFill>
                  <a:schemeClr val="accent2">
                    <a:lumMod val="75000"/>
                  </a:schemeClr>
                </a:solidFill>
              </a:rPr>
              <a:t> </a:t>
            </a:r>
            <a:r>
              <a:rPr lang="ru-RU" dirty="0" err="1">
                <a:solidFill>
                  <a:schemeClr val="accent2">
                    <a:lumMod val="75000"/>
                  </a:schemeClr>
                </a:solidFill>
              </a:rPr>
              <a:t>купових</a:t>
            </a:r>
            <a:r>
              <a:rPr lang="ru-RU" dirty="0">
                <a:solidFill>
                  <a:schemeClr val="accent2">
                    <a:lumMod val="75000"/>
                  </a:schemeClr>
                </a:solidFill>
              </a:rPr>
              <a:t> </a:t>
            </a:r>
            <a:r>
              <a:rPr lang="ru-RU" dirty="0" err="1">
                <a:solidFill>
                  <a:schemeClr val="accent2">
                    <a:lumMod val="75000"/>
                  </a:schemeClr>
                </a:solidFill>
              </a:rPr>
              <a:t>чи</a:t>
            </a:r>
            <a:r>
              <a:rPr lang="ru-RU" dirty="0">
                <a:solidFill>
                  <a:schemeClr val="accent2">
                    <a:lumMod val="75000"/>
                  </a:schemeClr>
                </a:solidFill>
              </a:rPr>
              <a:t> </a:t>
            </a:r>
            <a:r>
              <a:rPr lang="ru-RU" dirty="0" err="1">
                <a:solidFill>
                  <a:schemeClr val="accent2">
                    <a:lumMod val="75000"/>
                  </a:schemeClr>
                </a:solidFill>
              </a:rPr>
              <a:t>грозових</a:t>
            </a:r>
            <a:r>
              <a:rPr lang="ru-RU" dirty="0">
                <a:solidFill>
                  <a:schemeClr val="accent2">
                    <a:lumMod val="75000"/>
                  </a:schemeClr>
                </a:solidFill>
              </a:rPr>
              <a:t> </a:t>
            </a:r>
            <a:r>
              <a:rPr lang="ru-RU" dirty="0" err="1">
                <a:solidFill>
                  <a:schemeClr val="accent2">
                    <a:lumMod val="75000"/>
                  </a:schemeClr>
                </a:solidFill>
              </a:rPr>
              <a:t>хмар</a:t>
            </a:r>
            <a:r>
              <a:rPr lang="ru-RU" dirty="0">
                <a:solidFill>
                  <a:schemeClr val="accent2">
                    <a:lumMod val="75000"/>
                  </a:schemeClr>
                </a:solidFill>
              </a:rPr>
              <a:t>. При </a:t>
            </a:r>
            <a:r>
              <a:rPr lang="ru-RU" dirty="0" err="1">
                <a:solidFill>
                  <a:schemeClr val="accent2">
                    <a:lumMod val="75000"/>
                  </a:schemeClr>
                </a:solidFill>
              </a:rPr>
              <a:t>їх</a:t>
            </a:r>
            <a:r>
              <a:rPr lang="ru-RU" dirty="0">
                <a:solidFill>
                  <a:schemeClr val="accent2">
                    <a:lumMod val="75000"/>
                  </a:schemeClr>
                </a:solidFill>
              </a:rPr>
              <a:t> </a:t>
            </a:r>
            <a:r>
              <a:rPr lang="ru-RU" dirty="0" err="1">
                <a:solidFill>
                  <a:schemeClr val="accent2">
                    <a:lumMod val="75000"/>
                  </a:schemeClr>
                </a:solidFill>
              </a:rPr>
              <a:t>утворенні</a:t>
            </a:r>
            <a:r>
              <a:rPr lang="ru-RU" dirty="0">
                <a:solidFill>
                  <a:schemeClr val="accent2">
                    <a:lumMod val="75000"/>
                  </a:schemeClr>
                </a:solidFill>
              </a:rPr>
              <a:t> </a:t>
            </a:r>
            <a:r>
              <a:rPr lang="ru-RU" dirty="0" err="1">
                <a:solidFill>
                  <a:schemeClr val="accent2">
                    <a:lumMod val="75000"/>
                  </a:schemeClr>
                </a:solidFill>
              </a:rPr>
              <a:t>швидкості</a:t>
            </a:r>
            <a:r>
              <a:rPr lang="ru-RU" dirty="0">
                <a:solidFill>
                  <a:schemeClr val="accent2">
                    <a:lumMod val="75000"/>
                  </a:schemeClr>
                </a:solidFill>
              </a:rPr>
              <a:t> </a:t>
            </a:r>
            <a:r>
              <a:rPr lang="ru-RU" dirty="0" err="1">
                <a:solidFill>
                  <a:schemeClr val="accent2">
                    <a:lumMod val="75000"/>
                  </a:schemeClr>
                </a:solidFill>
              </a:rPr>
              <a:t>вертикальних</a:t>
            </a:r>
            <a:r>
              <a:rPr lang="ru-RU" dirty="0">
                <a:solidFill>
                  <a:schemeClr val="accent2">
                    <a:lumMod val="75000"/>
                  </a:schemeClr>
                </a:solidFill>
              </a:rPr>
              <a:t> </a:t>
            </a:r>
            <a:r>
              <a:rPr lang="ru-RU" dirty="0" err="1">
                <a:solidFill>
                  <a:schemeClr val="accent2">
                    <a:lumMod val="75000"/>
                  </a:schemeClr>
                </a:solidFill>
              </a:rPr>
              <a:t>потоків</a:t>
            </a:r>
            <a:r>
              <a:rPr lang="ru-RU" dirty="0">
                <a:solidFill>
                  <a:schemeClr val="accent2">
                    <a:lumMod val="75000"/>
                  </a:schemeClr>
                </a:solidFill>
              </a:rPr>
              <a:t> </a:t>
            </a:r>
            <a:r>
              <a:rPr lang="ru-RU" dirty="0" err="1">
                <a:solidFill>
                  <a:schemeClr val="accent2">
                    <a:lumMod val="75000"/>
                  </a:schemeClr>
                </a:solidFill>
              </a:rPr>
              <a:t>досягають</a:t>
            </a:r>
            <a:r>
              <a:rPr lang="ru-RU" dirty="0">
                <a:solidFill>
                  <a:schemeClr val="accent2">
                    <a:lumMod val="75000"/>
                  </a:schemeClr>
                </a:solidFill>
              </a:rPr>
              <a:t> 15 м/с. У приземному </a:t>
            </a:r>
            <a:r>
              <a:rPr lang="ru-RU" dirty="0" err="1">
                <a:solidFill>
                  <a:schemeClr val="accent2">
                    <a:lumMod val="75000"/>
                  </a:schemeClr>
                </a:solidFill>
              </a:rPr>
              <a:t>шарі</a:t>
            </a:r>
            <a:r>
              <a:rPr lang="ru-RU" dirty="0">
                <a:solidFill>
                  <a:schemeClr val="accent2">
                    <a:lumMod val="75000"/>
                  </a:schemeClr>
                </a:solidFill>
              </a:rPr>
              <a:t> поза </a:t>
            </a:r>
            <a:r>
              <a:rPr lang="ru-RU" dirty="0" err="1">
                <a:solidFill>
                  <a:schemeClr val="accent2">
                    <a:lumMod val="75000"/>
                  </a:schemeClr>
                </a:solidFill>
              </a:rPr>
              <a:t>хмарою</a:t>
            </a:r>
            <a:r>
              <a:rPr lang="ru-RU" dirty="0">
                <a:solidFill>
                  <a:schemeClr val="accent2">
                    <a:lumMod val="75000"/>
                  </a:schemeClr>
                </a:solidFill>
              </a:rPr>
              <a:t> </a:t>
            </a:r>
            <a:r>
              <a:rPr lang="ru-RU" dirty="0" err="1">
                <a:solidFill>
                  <a:schemeClr val="accent2">
                    <a:lumMod val="75000"/>
                  </a:schemeClr>
                </a:solidFill>
              </a:rPr>
              <a:t>швидкість</a:t>
            </a:r>
            <a:r>
              <a:rPr lang="ru-RU" dirty="0">
                <a:solidFill>
                  <a:schemeClr val="accent2">
                    <a:lumMod val="75000"/>
                  </a:schemeClr>
                </a:solidFill>
              </a:rPr>
              <a:t> </a:t>
            </a:r>
            <a:r>
              <a:rPr lang="ru-RU" dirty="0" err="1">
                <a:solidFill>
                  <a:schemeClr val="accent2">
                    <a:lumMod val="75000"/>
                  </a:schemeClr>
                </a:solidFill>
              </a:rPr>
              <a:t>потоків</a:t>
            </a:r>
            <a:r>
              <a:rPr lang="ru-RU" dirty="0">
                <a:solidFill>
                  <a:schemeClr val="accent2">
                    <a:lumMod val="75000"/>
                  </a:schemeClr>
                </a:solidFill>
              </a:rPr>
              <a:t> </a:t>
            </a:r>
            <a:r>
              <a:rPr lang="ru-RU" dirty="0" err="1">
                <a:solidFill>
                  <a:schemeClr val="accent2">
                    <a:lumMod val="75000"/>
                  </a:schemeClr>
                </a:solidFill>
              </a:rPr>
              <a:t>менше</a:t>
            </a:r>
            <a:r>
              <a:rPr lang="ru-RU" dirty="0">
                <a:solidFill>
                  <a:schemeClr val="accent2">
                    <a:lumMod val="75000"/>
                  </a:schemeClr>
                </a:solidFill>
              </a:rPr>
              <a:t> (до 10 м/с). </a:t>
            </a:r>
            <a:r>
              <a:rPr lang="ru-RU" dirty="0" err="1">
                <a:solidFill>
                  <a:schemeClr val="accent2">
                    <a:lumMod val="75000"/>
                  </a:schemeClr>
                </a:solidFill>
              </a:rPr>
              <a:t>Потужні</a:t>
            </a:r>
            <a:r>
              <a:rPr lang="ru-RU" dirty="0">
                <a:solidFill>
                  <a:schemeClr val="accent2">
                    <a:lumMod val="75000"/>
                  </a:schemeClr>
                </a:solidFill>
              </a:rPr>
              <a:t> </a:t>
            </a:r>
            <a:r>
              <a:rPr lang="ru-RU" dirty="0" err="1">
                <a:solidFill>
                  <a:schemeClr val="accent2">
                    <a:lumMod val="75000"/>
                  </a:schemeClr>
                </a:solidFill>
              </a:rPr>
              <a:t>купові</a:t>
            </a:r>
            <a:r>
              <a:rPr lang="ru-RU" dirty="0">
                <a:solidFill>
                  <a:schemeClr val="accent2">
                    <a:lumMod val="75000"/>
                  </a:schemeClr>
                </a:solidFill>
              </a:rPr>
              <a:t> хмари </a:t>
            </a:r>
            <a:r>
              <a:rPr lang="ru-RU" dirty="0" err="1">
                <a:solidFill>
                  <a:schemeClr val="accent2">
                    <a:lumMod val="75000"/>
                  </a:schemeClr>
                </a:solidFill>
              </a:rPr>
              <a:t>поширюються</a:t>
            </a:r>
            <a:r>
              <a:rPr lang="ru-RU" dirty="0">
                <a:solidFill>
                  <a:schemeClr val="accent2">
                    <a:lumMod val="75000"/>
                  </a:schemeClr>
                </a:solidFill>
              </a:rPr>
              <a:t> до </a:t>
            </a:r>
            <a:r>
              <a:rPr lang="ru-RU" dirty="0" err="1">
                <a:solidFill>
                  <a:schemeClr val="accent2">
                    <a:lumMod val="75000"/>
                  </a:schemeClr>
                </a:solidFill>
              </a:rPr>
              <a:t>висот</a:t>
            </a:r>
            <a:r>
              <a:rPr lang="ru-RU" dirty="0">
                <a:solidFill>
                  <a:schemeClr val="accent2">
                    <a:lumMod val="75000"/>
                  </a:schemeClr>
                </a:solidFill>
              </a:rPr>
              <a:t> 4000…5000 </a:t>
            </a:r>
            <a:r>
              <a:rPr lang="ru-RU" dirty="0" err="1">
                <a:solidFill>
                  <a:schemeClr val="accent2">
                    <a:lumMod val="75000"/>
                  </a:schemeClr>
                </a:solidFill>
              </a:rPr>
              <a:t>м-коду</a:t>
            </a:r>
            <a:r>
              <a:rPr lang="ru-RU" dirty="0">
                <a:solidFill>
                  <a:schemeClr val="accent2">
                    <a:lumMod val="75000"/>
                  </a:schemeClr>
                </a:solidFill>
              </a:rPr>
              <a:t>.</a:t>
            </a:r>
          </a:p>
        </p:txBody>
      </p:sp>
      <p:pic>
        <p:nvPicPr>
          <p:cNvPr id="3074" name="Picture 2" descr="☆ 5 способов сохранить спокойствие во время турбулентности воздуха ☆ -  Свидания Струны">
            <a:extLst>
              <a:ext uri="{FF2B5EF4-FFF2-40B4-BE49-F238E27FC236}">
                <a16:creationId xmlns:a16="http://schemas.microsoft.com/office/drawing/2014/main" id="{1011ED64-BD97-4412-82F5-67BB8C2F3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87" y="4668064"/>
            <a:ext cx="3637451" cy="20181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то расставил воздушные ямы и чем они грозят самолету — ForPost — Туризм">
            <a:extLst>
              <a:ext uri="{FF2B5EF4-FFF2-40B4-BE49-F238E27FC236}">
                <a16:creationId xmlns:a16="http://schemas.microsoft.com/office/drawing/2014/main" id="{4D1040E9-9050-4CD6-B927-4F73577E53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4383" y="4668064"/>
            <a:ext cx="2694296" cy="20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3390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E630E0-9536-42F7-8577-8A0CE188612F}"/>
              </a:ext>
            </a:extLst>
          </p:cNvPr>
          <p:cNvSpPr>
            <a:spLocks noGrp="1"/>
          </p:cNvSpPr>
          <p:nvPr>
            <p:ph type="title"/>
          </p:nvPr>
        </p:nvSpPr>
        <p:spPr/>
        <p:txBody>
          <a:bodyPr>
            <a:normAutofit fontScale="90000"/>
          </a:bodyPr>
          <a:lstStyle/>
          <a:p>
            <a:r>
              <a:rPr lang="ru-RU" dirty="0" err="1">
                <a:solidFill>
                  <a:schemeClr val="accent2">
                    <a:lumMod val="75000"/>
                  </a:schemeClr>
                </a:solidFill>
              </a:rPr>
              <a:t>Вертикальні</a:t>
            </a:r>
            <a:r>
              <a:rPr lang="ru-RU" dirty="0">
                <a:solidFill>
                  <a:schemeClr val="accent2">
                    <a:lumMod val="75000"/>
                  </a:schemeClr>
                </a:solidFill>
              </a:rPr>
              <a:t> потоки </a:t>
            </a:r>
            <a:r>
              <a:rPr lang="ru-RU" dirty="0" err="1">
                <a:solidFill>
                  <a:schemeClr val="accent2">
                    <a:lumMod val="75000"/>
                  </a:schemeClr>
                </a:solidFill>
              </a:rPr>
              <a:t>ще</a:t>
            </a:r>
            <a:r>
              <a:rPr lang="ru-RU" dirty="0">
                <a:solidFill>
                  <a:schemeClr val="accent2">
                    <a:lumMod val="75000"/>
                  </a:schemeClr>
                </a:solidFill>
              </a:rPr>
              <a:t> </a:t>
            </a:r>
            <a:r>
              <a:rPr lang="ru-RU" dirty="0" err="1">
                <a:solidFill>
                  <a:schemeClr val="accent2">
                    <a:lumMod val="75000"/>
                  </a:schemeClr>
                </a:solidFill>
              </a:rPr>
              <a:t>більшої</a:t>
            </a:r>
            <a:r>
              <a:rPr lang="ru-RU" dirty="0">
                <a:solidFill>
                  <a:schemeClr val="accent2">
                    <a:lumMod val="75000"/>
                  </a:schemeClr>
                </a:solidFill>
              </a:rPr>
              <a:t> </a:t>
            </a:r>
            <a:r>
              <a:rPr lang="ru-RU" dirty="0" err="1">
                <a:solidFill>
                  <a:schemeClr val="accent2">
                    <a:lumMod val="75000"/>
                  </a:schemeClr>
                </a:solidFill>
              </a:rPr>
              <a:t>швидкості</a:t>
            </a:r>
            <a:r>
              <a:rPr lang="ru-RU" dirty="0">
                <a:solidFill>
                  <a:schemeClr val="accent2">
                    <a:lumMod val="75000"/>
                  </a:schemeClr>
                </a:solidFill>
              </a:rPr>
              <a:t> </a:t>
            </a:r>
            <a:r>
              <a:rPr lang="ru-RU" dirty="0" err="1">
                <a:solidFill>
                  <a:schemeClr val="accent2">
                    <a:lumMod val="75000"/>
                  </a:schemeClr>
                </a:solidFill>
              </a:rPr>
              <a:t>виникають</a:t>
            </a:r>
            <a:r>
              <a:rPr lang="ru-RU" dirty="0">
                <a:solidFill>
                  <a:schemeClr val="accent2">
                    <a:lumMod val="75000"/>
                  </a:schemeClr>
                </a:solidFill>
              </a:rPr>
              <a:t> у </a:t>
            </a:r>
            <a:r>
              <a:rPr lang="ru-RU" dirty="0" err="1">
                <a:solidFill>
                  <a:schemeClr val="accent2">
                    <a:lumMod val="75000"/>
                  </a:schemeClr>
                </a:solidFill>
              </a:rPr>
              <a:t>грозовій</a:t>
            </a:r>
            <a:r>
              <a:rPr lang="ru-RU" dirty="0">
                <a:solidFill>
                  <a:schemeClr val="accent2">
                    <a:lumMod val="75000"/>
                  </a:schemeClr>
                </a:solidFill>
              </a:rPr>
              <a:t> </a:t>
            </a:r>
            <a:r>
              <a:rPr lang="ru-RU" dirty="0" err="1">
                <a:solidFill>
                  <a:schemeClr val="accent2">
                    <a:lumMod val="75000"/>
                  </a:schemeClr>
                </a:solidFill>
              </a:rPr>
              <a:t>хмарі</a:t>
            </a:r>
            <a:r>
              <a:rPr lang="ru-RU" dirty="0">
                <a:solidFill>
                  <a:schemeClr val="accent2">
                    <a:lumMod val="75000"/>
                  </a:schemeClr>
                </a:solidFill>
              </a:rPr>
              <a:t>. </a:t>
            </a:r>
            <a:r>
              <a:rPr lang="ru-RU" dirty="0" err="1">
                <a:solidFill>
                  <a:schemeClr val="accent2">
                    <a:lumMod val="75000"/>
                  </a:schemeClr>
                </a:solidFill>
              </a:rPr>
              <a:t>Швидкість</a:t>
            </a:r>
            <a:r>
              <a:rPr lang="ru-RU" dirty="0">
                <a:solidFill>
                  <a:schemeClr val="accent2">
                    <a:lumMod val="75000"/>
                  </a:schemeClr>
                </a:solidFill>
              </a:rPr>
              <a:t> </a:t>
            </a:r>
            <a:r>
              <a:rPr lang="ru-RU" dirty="0" err="1">
                <a:solidFill>
                  <a:schemeClr val="accent2">
                    <a:lumMod val="75000"/>
                  </a:schemeClr>
                </a:solidFill>
              </a:rPr>
              <a:t>висхідних</a:t>
            </a:r>
            <a:r>
              <a:rPr lang="ru-RU" dirty="0">
                <a:solidFill>
                  <a:schemeClr val="accent2">
                    <a:lumMod val="75000"/>
                  </a:schemeClr>
                </a:solidFill>
              </a:rPr>
              <a:t> </a:t>
            </a:r>
            <a:r>
              <a:rPr lang="ru-RU" dirty="0" err="1">
                <a:solidFill>
                  <a:schemeClr val="accent2">
                    <a:lumMod val="75000"/>
                  </a:schemeClr>
                </a:solidFill>
              </a:rPr>
              <a:t>потоків</a:t>
            </a:r>
            <a:r>
              <a:rPr lang="ru-RU" dirty="0">
                <a:solidFill>
                  <a:schemeClr val="accent2">
                    <a:lumMod val="75000"/>
                  </a:schemeClr>
                </a:solidFill>
              </a:rPr>
              <a:t> </a:t>
            </a:r>
            <a:r>
              <a:rPr lang="ru-RU" dirty="0" err="1">
                <a:solidFill>
                  <a:schemeClr val="accent2">
                    <a:lumMod val="75000"/>
                  </a:schemeClr>
                </a:solidFill>
              </a:rPr>
              <a:t>може</a:t>
            </a:r>
            <a:r>
              <a:rPr lang="ru-RU" dirty="0">
                <a:solidFill>
                  <a:schemeClr val="accent2">
                    <a:lumMod val="75000"/>
                  </a:schemeClr>
                </a:solidFill>
              </a:rPr>
              <a:t> </a:t>
            </a:r>
            <a:r>
              <a:rPr lang="ru-RU" dirty="0" err="1">
                <a:solidFill>
                  <a:schemeClr val="accent2">
                    <a:lumMod val="75000"/>
                  </a:schemeClr>
                </a:solidFill>
              </a:rPr>
              <a:t>досягати</a:t>
            </a:r>
            <a:r>
              <a:rPr lang="ru-RU" dirty="0">
                <a:solidFill>
                  <a:schemeClr val="accent2">
                    <a:lumMod val="75000"/>
                  </a:schemeClr>
                </a:solidFill>
              </a:rPr>
              <a:t> 18-50 м/с, а </a:t>
            </a:r>
            <a:r>
              <a:rPr lang="ru-RU" dirty="0" err="1">
                <a:solidFill>
                  <a:schemeClr val="accent2">
                    <a:lumMod val="75000"/>
                  </a:schemeClr>
                </a:solidFill>
              </a:rPr>
              <a:t>низхідних</a:t>
            </a:r>
            <a:r>
              <a:rPr lang="ru-RU" dirty="0">
                <a:solidFill>
                  <a:schemeClr val="accent2">
                    <a:lumMod val="75000"/>
                  </a:schemeClr>
                </a:solidFill>
              </a:rPr>
              <a:t> - 10-40 м/с.</a:t>
            </a:r>
          </a:p>
        </p:txBody>
      </p:sp>
      <p:pic>
        <p:nvPicPr>
          <p:cNvPr id="5122" name="Picture 2" descr="Что такое турбулентность в самолете">
            <a:extLst>
              <a:ext uri="{FF2B5EF4-FFF2-40B4-BE49-F238E27FC236}">
                <a16:creationId xmlns:a16="http://schemas.microsoft.com/office/drawing/2014/main" id="{88C1A8D3-D923-4ED5-97AC-7F39D54AF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11" y="2762567"/>
            <a:ext cx="3899974" cy="21839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Грозовая туча. Грозовые тучи и молнии">
            <a:extLst>
              <a:ext uri="{FF2B5EF4-FFF2-40B4-BE49-F238E27FC236}">
                <a16:creationId xmlns:a16="http://schemas.microsoft.com/office/drawing/2014/main" id="{2526EACC-EBD5-4831-84F6-D538E11A9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923" y="2366468"/>
            <a:ext cx="3352800" cy="258008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 Где и когда вероятность попасть в зону турбулентности максимальна">
            <a:extLst>
              <a:ext uri="{FF2B5EF4-FFF2-40B4-BE49-F238E27FC236}">
                <a16:creationId xmlns:a16="http://schemas.microsoft.com/office/drawing/2014/main" id="{002954AD-14D4-49B8-B4CD-0AE55BF59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29" y="4946552"/>
            <a:ext cx="3483804" cy="176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34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7A55A3-0194-4AB9-ADDA-B9C652307F44}"/>
              </a:ext>
            </a:extLst>
          </p:cNvPr>
          <p:cNvSpPr>
            <a:spLocks noGrp="1"/>
          </p:cNvSpPr>
          <p:nvPr>
            <p:ph type="title"/>
          </p:nvPr>
        </p:nvSpPr>
        <p:spPr/>
        <p:txBody>
          <a:bodyPr>
            <a:normAutofit fontScale="90000"/>
          </a:bodyPr>
          <a:lstStyle/>
          <a:p>
            <a:r>
              <a:rPr lang="ru-RU" dirty="0" err="1">
                <a:solidFill>
                  <a:schemeClr val="accent2">
                    <a:lumMod val="75000"/>
                  </a:schemeClr>
                </a:solidFill>
              </a:rPr>
              <a:t>Потужні</a:t>
            </a:r>
            <a:r>
              <a:rPr lang="ru-RU" dirty="0">
                <a:solidFill>
                  <a:schemeClr val="accent2">
                    <a:lumMod val="75000"/>
                  </a:schemeClr>
                </a:solidFill>
              </a:rPr>
              <a:t> </a:t>
            </a:r>
            <a:r>
              <a:rPr lang="ru-RU" dirty="0" err="1">
                <a:solidFill>
                  <a:schemeClr val="accent2">
                    <a:lumMod val="75000"/>
                  </a:schemeClr>
                </a:solidFill>
              </a:rPr>
              <a:t>купово-дощові</a:t>
            </a:r>
            <a:r>
              <a:rPr lang="ru-RU" dirty="0">
                <a:solidFill>
                  <a:schemeClr val="accent2">
                    <a:lumMod val="75000"/>
                  </a:schemeClr>
                </a:solidFill>
              </a:rPr>
              <a:t> хмари </a:t>
            </a:r>
            <a:r>
              <a:rPr lang="ru-RU" dirty="0" err="1">
                <a:solidFill>
                  <a:schemeClr val="accent2">
                    <a:lumMod val="75000"/>
                  </a:schemeClr>
                </a:solidFill>
              </a:rPr>
              <a:t>можуть</a:t>
            </a:r>
            <a:r>
              <a:rPr lang="ru-RU" dirty="0">
                <a:solidFill>
                  <a:schemeClr val="accent2">
                    <a:lumMod val="75000"/>
                  </a:schemeClr>
                </a:solidFill>
              </a:rPr>
              <a:t> </a:t>
            </a:r>
            <a:r>
              <a:rPr lang="ru-RU" dirty="0" err="1">
                <a:solidFill>
                  <a:schemeClr val="accent2">
                    <a:lumMod val="75000"/>
                  </a:schemeClr>
                </a:solidFill>
              </a:rPr>
              <a:t>досягати</a:t>
            </a:r>
            <a:r>
              <a:rPr lang="ru-RU" dirty="0">
                <a:solidFill>
                  <a:schemeClr val="accent2">
                    <a:lumMod val="75000"/>
                  </a:schemeClr>
                </a:solidFill>
              </a:rPr>
              <a:t> </a:t>
            </a:r>
            <a:r>
              <a:rPr lang="ru-RU" dirty="0" err="1">
                <a:solidFill>
                  <a:schemeClr val="accent2">
                    <a:lumMod val="75000"/>
                  </a:schemeClr>
                </a:solidFill>
              </a:rPr>
              <a:t>більших</a:t>
            </a:r>
            <a:r>
              <a:rPr lang="ru-RU" dirty="0">
                <a:solidFill>
                  <a:schemeClr val="accent2">
                    <a:lumMod val="75000"/>
                  </a:schemeClr>
                </a:solidFill>
              </a:rPr>
              <a:t> </a:t>
            </a:r>
            <a:r>
              <a:rPr lang="ru-RU" dirty="0" err="1">
                <a:solidFill>
                  <a:schemeClr val="accent2">
                    <a:lumMod val="75000"/>
                  </a:schemeClr>
                </a:solidFill>
              </a:rPr>
              <a:t>висот</a:t>
            </a:r>
            <a:r>
              <a:rPr lang="ru-RU" dirty="0">
                <a:solidFill>
                  <a:schemeClr val="accent2">
                    <a:lumMod val="75000"/>
                  </a:schemeClr>
                </a:solidFill>
              </a:rPr>
              <a:t> і </a:t>
            </a:r>
            <a:r>
              <a:rPr lang="ru-RU" dirty="0" err="1">
                <a:solidFill>
                  <a:schemeClr val="accent2">
                    <a:lumMod val="75000"/>
                  </a:schemeClr>
                </a:solidFill>
              </a:rPr>
              <a:t>навіть</a:t>
            </a:r>
            <a:r>
              <a:rPr lang="ru-RU" dirty="0">
                <a:solidFill>
                  <a:schemeClr val="accent2">
                    <a:lumMod val="75000"/>
                  </a:schemeClr>
                </a:solidFill>
              </a:rPr>
              <a:t> </a:t>
            </a:r>
            <a:r>
              <a:rPr lang="ru-RU" dirty="0" err="1">
                <a:solidFill>
                  <a:schemeClr val="accent2">
                    <a:lumMod val="75000"/>
                  </a:schemeClr>
                </a:solidFill>
              </a:rPr>
              <a:t>виходити</a:t>
            </a:r>
            <a:r>
              <a:rPr lang="ru-RU" dirty="0">
                <a:solidFill>
                  <a:schemeClr val="accent2">
                    <a:lumMod val="75000"/>
                  </a:schemeClr>
                </a:solidFill>
              </a:rPr>
              <a:t> за кордон </a:t>
            </a:r>
            <a:r>
              <a:rPr lang="ru-RU" dirty="0" err="1">
                <a:solidFill>
                  <a:schemeClr val="accent2">
                    <a:lumMod val="75000"/>
                  </a:schemeClr>
                </a:solidFill>
              </a:rPr>
              <a:t>тропосфери</a:t>
            </a:r>
            <a:r>
              <a:rPr lang="ru-RU" dirty="0">
                <a:solidFill>
                  <a:schemeClr val="accent2">
                    <a:lumMod val="75000"/>
                  </a:schemeClr>
                </a:solidFill>
              </a:rPr>
              <a:t>. В </a:t>
            </a:r>
            <a:r>
              <a:rPr lang="ru-RU" dirty="0" err="1">
                <a:solidFill>
                  <a:schemeClr val="accent2">
                    <a:lumMod val="75000"/>
                  </a:schemeClr>
                </a:solidFill>
              </a:rPr>
              <a:t>екваторіальній</a:t>
            </a:r>
            <a:r>
              <a:rPr lang="ru-RU" dirty="0">
                <a:solidFill>
                  <a:schemeClr val="accent2">
                    <a:lumMod val="75000"/>
                  </a:schemeClr>
                </a:solidFill>
              </a:rPr>
              <a:t> </a:t>
            </a:r>
            <a:r>
              <a:rPr lang="ru-RU" dirty="0" err="1">
                <a:solidFill>
                  <a:schemeClr val="accent2">
                    <a:lumMod val="75000"/>
                  </a:schemeClr>
                </a:solidFill>
              </a:rPr>
              <a:t>зоні</a:t>
            </a:r>
            <a:r>
              <a:rPr lang="ru-RU" dirty="0">
                <a:solidFill>
                  <a:schemeClr val="accent2">
                    <a:lumMod val="75000"/>
                  </a:schemeClr>
                </a:solidFill>
              </a:rPr>
              <a:t> </a:t>
            </a:r>
            <a:r>
              <a:rPr lang="ru-RU" dirty="0" err="1">
                <a:solidFill>
                  <a:schemeClr val="accent2">
                    <a:lumMod val="75000"/>
                  </a:schemeClr>
                </a:solidFill>
              </a:rPr>
              <a:t>спостерігалася</a:t>
            </a:r>
            <a:r>
              <a:rPr lang="ru-RU" dirty="0">
                <a:solidFill>
                  <a:schemeClr val="accent2">
                    <a:lumMod val="75000"/>
                  </a:schemeClr>
                </a:solidFill>
              </a:rPr>
              <a:t> </a:t>
            </a:r>
            <a:r>
              <a:rPr lang="ru-RU" dirty="0" err="1">
                <a:solidFill>
                  <a:schemeClr val="accent2">
                    <a:lumMod val="75000"/>
                  </a:schemeClr>
                </a:solidFill>
              </a:rPr>
              <a:t>висота</a:t>
            </a:r>
            <a:r>
              <a:rPr lang="ru-RU" dirty="0">
                <a:solidFill>
                  <a:schemeClr val="accent2">
                    <a:lumMod val="75000"/>
                  </a:schemeClr>
                </a:solidFill>
              </a:rPr>
              <a:t> купола </a:t>
            </a:r>
            <a:r>
              <a:rPr lang="ru-RU" dirty="0" err="1">
                <a:solidFill>
                  <a:schemeClr val="accent2">
                    <a:lumMod val="75000"/>
                  </a:schemeClr>
                </a:solidFill>
              </a:rPr>
              <a:t>купово-дощової</a:t>
            </a:r>
            <a:r>
              <a:rPr lang="ru-RU" dirty="0">
                <a:solidFill>
                  <a:schemeClr val="accent2">
                    <a:lumMod val="75000"/>
                  </a:schemeClr>
                </a:solidFill>
              </a:rPr>
              <a:t> хмари на </a:t>
            </a:r>
            <a:r>
              <a:rPr lang="ru-RU" dirty="0" err="1">
                <a:solidFill>
                  <a:schemeClr val="accent2">
                    <a:lumMod val="75000"/>
                  </a:schemeClr>
                </a:solidFill>
              </a:rPr>
              <a:t>висоті</a:t>
            </a:r>
            <a:r>
              <a:rPr lang="ru-RU" dirty="0">
                <a:solidFill>
                  <a:schemeClr val="accent2">
                    <a:lumMod val="75000"/>
                  </a:schemeClr>
                </a:solidFill>
              </a:rPr>
              <a:t> 21000 м, а в </a:t>
            </a:r>
            <a:r>
              <a:rPr lang="ru-RU" dirty="0" err="1">
                <a:solidFill>
                  <a:schemeClr val="accent2">
                    <a:lumMod val="75000"/>
                  </a:schemeClr>
                </a:solidFill>
              </a:rPr>
              <a:t>помірних</a:t>
            </a:r>
            <a:r>
              <a:rPr lang="ru-RU" dirty="0">
                <a:solidFill>
                  <a:schemeClr val="accent2">
                    <a:lumMod val="75000"/>
                  </a:schemeClr>
                </a:solidFill>
              </a:rPr>
              <a:t> зонах </a:t>
            </a:r>
            <a:r>
              <a:rPr lang="ru-RU" dirty="0" err="1">
                <a:solidFill>
                  <a:schemeClr val="accent2">
                    <a:lumMod val="75000"/>
                  </a:schemeClr>
                </a:solidFill>
              </a:rPr>
              <a:t>висота</a:t>
            </a:r>
            <a:r>
              <a:rPr lang="ru-RU" dirty="0">
                <a:solidFill>
                  <a:schemeClr val="accent2">
                    <a:lumMod val="75000"/>
                  </a:schemeClr>
                </a:solidFill>
              </a:rPr>
              <a:t> </a:t>
            </a:r>
            <a:r>
              <a:rPr lang="ru-RU" dirty="0" err="1">
                <a:solidFill>
                  <a:schemeClr val="accent2">
                    <a:lumMod val="75000"/>
                  </a:schemeClr>
                </a:solidFill>
              </a:rPr>
              <a:t>їх</a:t>
            </a:r>
            <a:r>
              <a:rPr lang="ru-RU" dirty="0">
                <a:solidFill>
                  <a:schemeClr val="accent2">
                    <a:lumMod val="75000"/>
                  </a:schemeClr>
                </a:solidFill>
              </a:rPr>
              <a:t> </a:t>
            </a:r>
            <a:r>
              <a:rPr lang="ru-RU" dirty="0" err="1">
                <a:solidFill>
                  <a:schemeClr val="accent2">
                    <a:lumMod val="75000"/>
                  </a:schemeClr>
                </a:solidFill>
              </a:rPr>
              <a:t>перевищує</a:t>
            </a:r>
            <a:r>
              <a:rPr lang="ru-RU" dirty="0">
                <a:solidFill>
                  <a:schemeClr val="accent2">
                    <a:lumMod val="75000"/>
                  </a:schemeClr>
                </a:solidFill>
              </a:rPr>
              <a:t> 10000 м (рис. 1.)</a:t>
            </a:r>
          </a:p>
        </p:txBody>
      </p:sp>
      <p:pic>
        <p:nvPicPr>
          <p:cNvPr id="4" name="Рисунок 3">
            <a:extLst>
              <a:ext uri="{FF2B5EF4-FFF2-40B4-BE49-F238E27FC236}">
                <a16:creationId xmlns:a16="http://schemas.microsoft.com/office/drawing/2014/main" id="{29564CCB-4CCB-4893-BEB4-E2B4AF168298}"/>
              </a:ext>
            </a:extLst>
          </p:cNvPr>
          <p:cNvPicPr>
            <a:picLocks noChangeAspect="1"/>
          </p:cNvPicPr>
          <p:nvPr/>
        </p:nvPicPr>
        <p:blipFill rotWithShape="1">
          <a:blip r:embed="rId2"/>
          <a:srcRect l="1" r="634" b="2049"/>
          <a:stretch/>
        </p:blipFill>
        <p:spPr>
          <a:xfrm>
            <a:off x="4177189" y="3684813"/>
            <a:ext cx="3813260" cy="2434634"/>
          </a:xfrm>
          <a:prstGeom prst="rect">
            <a:avLst/>
          </a:prstGeom>
        </p:spPr>
      </p:pic>
      <p:sp>
        <p:nvSpPr>
          <p:cNvPr id="5" name="Прямоугольник 4">
            <a:extLst>
              <a:ext uri="{FF2B5EF4-FFF2-40B4-BE49-F238E27FC236}">
                <a16:creationId xmlns:a16="http://schemas.microsoft.com/office/drawing/2014/main" id="{F3E7E73C-BBF2-49D0-96FE-AC2DC941CFFC}"/>
              </a:ext>
            </a:extLst>
          </p:cNvPr>
          <p:cNvSpPr/>
          <p:nvPr/>
        </p:nvSpPr>
        <p:spPr>
          <a:xfrm>
            <a:off x="3870208" y="6119447"/>
            <a:ext cx="5654112" cy="369332"/>
          </a:xfrm>
          <a:prstGeom prst="rect">
            <a:avLst/>
          </a:prstGeom>
        </p:spPr>
        <p:txBody>
          <a:bodyPr wrap="none">
            <a:spAutoFit/>
          </a:bodyPr>
          <a:lstStyle/>
          <a:p>
            <a:r>
              <a:rPr lang="ru-RU" dirty="0"/>
              <a:t>(рис.1.)потоки в </a:t>
            </a:r>
            <a:r>
              <a:rPr lang="ru-RU" dirty="0" err="1"/>
              <a:t>потужних</a:t>
            </a:r>
            <a:r>
              <a:rPr lang="ru-RU" dirty="0"/>
              <a:t> </a:t>
            </a:r>
            <a:r>
              <a:rPr lang="ru-RU" dirty="0" err="1"/>
              <a:t>купово-дощових</a:t>
            </a:r>
            <a:r>
              <a:rPr lang="ru-RU" dirty="0"/>
              <a:t> </a:t>
            </a:r>
            <a:r>
              <a:rPr lang="ru-RU" dirty="0" err="1"/>
              <a:t>хмарах</a:t>
            </a:r>
            <a:endParaRPr lang="ru-RU" dirty="0"/>
          </a:p>
        </p:txBody>
      </p:sp>
    </p:spTree>
    <p:extLst>
      <p:ext uri="{BB962C8B-B14F-4D97-AF65-F5344CB8AC3E}">
        <p14:creationId xmlns:p14="http://schemas.microsoft.com/office/powerpoint/2010/main" val="94554766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F138FE-911D-4B57-B7C1-337AEFE777C4}"/>
              </a:ext>
            </a:extLst>
          </p:cNvPr>
          <p:cNvSpPr>
            <a:spLocks noGrp="1"/>
          </p:cNvSpPr>
          <p:nvPr>
            <p:ph type="title"/>
          </p:nvPr>
        </p:nvSpPr>
        <p:spPr/>
        <p:txBody>
          <a:bodyPr>
            <a:normAutofit fontScale="90000"/>
          </a:bodyPr>
          <a:lstStyle/>
          <a:p>
            <a:r>
              <a:rPr lang="ru-RU" dirty="0" err="1">
                <a:solidFill>
                  <a:schemeClr val="accent2">
                    <a:lumMod val="75000"/>
                  </a:schemeClr>
                </a:solidFill>
              </a:rPr>
              <a:t>Політ</a:t>
            </a:r>
            <a:r>
              <a:rPr lang="ru-RU" dirty="0">
                <a:solidFill>
                  <a:schemeClr val="accent2">
                    <a:lumMod val="75000"/>
                  </a:schemeClr>
                </a:solidFill>
              </a:rPr>
              <a:t> у </a:t>
            </a:r>
            <a:r>
              <a:rPr lang="ru-RU" dirty="0" err="1">
                <a:solidFill>
                  <a:schemeClr val="accent2">
                    <a:lumMod val="75000"/>
                  </a:schemeClr>
                </a:solidFill>
              </a:rPr>
              <a:t>грозових</a:t>
            </a:r>
            <a:r>
              <a:rPr lang="ru-RU" dirty="0">
                <a:solidFill>
                  <a:schemeClr val="accent2">
                    <a:lumMod val="75000"/>
                  </a:schemeClr>
                </a:solidFill>
              </a:rPr>
              <a:t> </a:t>
            </a:r>
            <a:r>
              <a:rPr lang="ru-RU" dirty="0" err="1">
                <a:solidFill>
                  <a:schemeClr val="accent2">
                    <a:lumMod val="75000"/>
                  </a:schemeClr>
                </a:solidFill>
              </a:rPr>
              <a:t>хмарах</a:t>
            </a:r>
            <a:r>
              <a:rPr lang="ru-RU" dirty="0">
                <a:solidFill>
                  <a:schemeClr val="accent2">
                    <a:lumMod val="75000"/>
                  </a:schemeClr>
                </a:solidFill>
              </a:rPr>
              <a:t> </a:t>
            </a:r>
            <a:r>
              <a:rPr lang="ru-RU" dirty="0" err="1">
                <a:solidFill>
                  <a:schemeClr val="accent2">
                    <a:lumMod val="75000"/>
                  </a:schemeClr>
                </a:solidFill>
              </a:rPr>
              <a:t>дуже</a:t>
            </a:r>
            <a:r>
              <a:rPr lang="ru-RU" dirty="0">
                <a:solidFill>
                  <a:schemeClr val="accent2">
                    <a:lumMod val="75000"/>
                  </a:schemeClr>
                </a:solidFill>
              </a:rPr>
              <a:t> </a:t>
            </a:r>
            <a:r>
              <a:rPr lang="ru-RU" dirty="0" err="1">
                <a:solidFill>
                  <a:schemeClr val="accent2">
                    <a:lumMod val="75000"/>
                  </a:schemeClr>
                </a:solidFill>
              </a:rPr>
              <a:t>небезпечний</a:t>
            </a:r>
            <a:r>
              <a:rPr lang="ru-RU" dirty="0">
                <a:solidFill>
                  <a:schemeClr val="accent2">
                    <a:lumMod val="75000"/>
                  </a:schemeClr>
                </a:solidFill>
              </a:rPr>
              <a:t>, і </a:t>
            </a:r>
            <a:r>
              <a:rPr lang="ru-RU" dirty="0" err="1">
                <a:solidFill>
                  <a:schemeClr val="accent2">
                    <a:lumMod val="75000"/>
                  </a:schemeClr>
                </a:solidFill>
              </a:rPr>
              <a:t>їх</a:t>
            </a:r>
            <a:r>
              <a:rPr lang="ru-RU" dirty="0">
                <a:solidFill>
                  <a:schemeClr val="accent2">
                    <a:lumMod val="75000"/>
                  </a:schemeClr>
                </a:solidFill>
              </a:rPr>
              <a:t> </a:t>
            </a:r>
            <a:r>
              <a:rPr lang="ru-RU" dirty="0" err="1">
                <a:solidFill>
                  <a:schemeClr val="accent2">
                    <a:lumMod val="75000"/>
                  </a:schemeClr>
                </a:solidFill>
              </a:rPr>
              <a:t>слід</a:t>
            </a:r>
            <a:r>
              <a:rPr lang="ru-RU" dirty="0">
                <a:solidFill>
                  <a:schemeClr val="accent2">
                    <a:lumMod val="75000"/>
                  </a:schemeClr>
                </a:solidFill>
              </a:rPr>
              <a:t> </a:t>
            </a:r>
            <a:r>
              <a:rPr lang="ru-RU" dirty="0" err="1">
                <a:solidFill>
                  <a:schemeClr val="accent2">
                    <a:lumMod val="75000"/>
                  </a:schemeClr>
                </a:solidFill>
              </a:rPr>
              <a:t>уникати.Розглянуті</a:t>
            </a:r>
            <a:r>
              <a:rPr lang="ru-RU" dirty="0">
                <a:solidFill>
                  <a:schemeClr val="accent2">
                    <a:lumMod val="75000"/>
                  </a:schemeClr>
                </a:solidFill>
              </a:rPr>
              <a:t> </a:t>
            </a:r>
            <a:r>
              <a:rPr lang="ru-RU" dirty="0" err="1">
                <a:solidFill>
                  <a:schemeClr val="accent2">
                    <a:lumMod val="75000"/>
                  </a:schemeClr>
                </a:solidFill>
              </a:rPr>
              <a:t>вертикальні</a:t>
            </a:r>
            <a:r>
              <a:rPr lang="ru-RU" dirty="0">
                <a:solidFill>
                  <a:schemeClr val="accent2">
                    <a:lumMod val="75000"/>
                  </a:schemeClr>
                </a:solidFill>
              </a:rPr>
              <a:t> потоки </a:t>
            </a:r>
            <a:r>
              <a:rPr lang="ru-RU" dirty="0" err="1">
                <a:solidFill>
                  <a:schemeClr val="accent2">
                    <a:lumMod val="75000"/>
                  </a:schemeClr>
                </a:solidFill>
              </a:rPr>
              <a:t>донедавна</a:t>
            </a:r>
            <a:r>
              <a:rPr lang="ru-RU" dirty="0">
                <a:solidFill>
                  <a:schemeClr val="accent2">
                    <a:lumMod val="75000"/>
                  </a:schemeClr>
                </a:solidFill>
              </a:rPr>
              <a:t> </a:t>
            </a:r>
            <a:r>
              <a:rPr lang="ru-RU" dirty="0" err="1">
                <a:solidFill>
                  <a:schemeClr val="accent2">
                    <a:lumMod val="75000"/>
                  </a:schemeClr>
                </a:solidFill>
              </a:rPr>
              <a:t>вважалися</a:t>
            </a:r>
            <a:r>
              <a:rPr lang="ru-RU" dirty="0">
                <a:solidFill>
                  <a:schemeClr val="accent2">
                    <a:lumMod val="75000"/>
                  </a:schemeClr>
                </a:solidFill>
              </a:rPr>
              <a:t> </a:t>
            </a:r>
            <a:r>
              <a:rPr lang="ru-RU" dirty="0" err="1">
                <a:solidFill>
                  <a:schemeClr val="accent2">
                    <a:lumMod val="75000"/>
                  </a:schemeClr>
                </a:solidFill>
              </a:rPr>
              <a:t>основними</a:t>
            </a:r>
            <a:r>
              <a:rPr lang="ru-RU" dirty="0">
                <a:solidFill>
                  <a:schemeClr val="accent2">
                    <a:lumMod val="75000"/>
                  </a:schemeClr>
                </a:solidFill>
              </a:rPr>
              <a:t> </a:t>
            </a:r>
            <a:r>
              <a:rPr lang="ru-RU" dirty="0" err="1">
                <a:solidFill>
                  <a:schemeClr val="accent2">
                    <a:lumMod val="75000"/>
                  </a:schemeClr>
                </a:solidFill>
              </a:rPr>
              <a:t>визначення</a:t>
            </a:r>
            <a:r>
              <a:rPr lang="ru-RU" dirty="0">
                <a:solidFill>
                  <a:schemeClr val="accent2">
                    <a:lumMod val="75000"/>
                  </a:schemeClr>
                </a:solidFill>
              </a:rPr>
              <a:t> </a:t>
            </a:r>
            <a:r>
              <a:rPr lang="ru-RU" dirty="0" err="1">
                <a:solidFill>
                  <a:schemeClr val="accent2">
                    <a:lumMod val="75000"/>
                  </a:schemeClr>
                </a:solidFill>
              </a:rPr>
              <a:t>зони</a:t>
            </a:r>
            <a:r>
              <a:rPr lang="ru-RU" dirty="0">
                <a:solidFill>
                  <a:schemeClr val="accent2">
                    <a:lumMod val="75000"/>
                  </a:schemeClr>
                </a:solidFill>
              </a:rPr>
              <a:t> </a:t>
            </a:r>
            <a:r>
              <a:rPr lang="ru-RU" dirty="0" err="1">
                <a:solidFill>
                  <a:schemeClr val="accent2">
                    <a:lumMod val="75000"/>
                  </a:schemeClr>
                </a:solidFill>
              </a:rPr>
              <a:t>небезпечної</a:t>
            </a:r>
            <a:r>
              <a:rPr lang="ru-RU" dirty="0">
                <a:solidFill>
                  <a:schemeClr val="accent2">
                    <a:lumMod val="75000"/>
                  </a:schemeClr>
                </a:solidFill>
              </a:rPr>
              <a:t> «болтанки». </a:t>
            </a:r>
            <a:r>
              <a:rPr lang="ru-RU" dirty="0" err="1">
                <a:solidFill>
                  <a:schemeClr val="accent2">
                    <a:lumMod val="75000"/>
                  </a:schemeClr>
                </a:solidFill>
              </a:rPr>
              <a:t>Однак</a:t>
            </a:r>
            <a:r>
              <a:rPr lang="ru-RU" dirty="0">
                <a:solidFill>
                  <a:schemeClr val="accent2">
                    <a:lumMod val="75000"/>
                  </a:schemeClr>
                </a:solidFill>
              </a:rPr>
              <a:t> </a:t>
            </a:r>
            <a:r>
              <a:rPr lang="ru-RU" dirty="0" err="1">
                <a:solidFill>
                  <a:schemeClr val="accent2">
                    <a:lumMod val="75000"/>
                  </a:schemeClr>
                </a:solidFill>
              </a:rPr>
              <a:t>найбільшу</a:t>
            </a:r>
            <a:r>
              <a:rPr lang="ru-RU" dirty="0">
                <a:solidFill>
                  <a:schemeClr val="accent2">
                    <a:lumMod val="75000"/>
                  </a:schemeClr>
                </a:solidFill>
              </a:rPr>
              <a:t> </a:t>
            </a:r>
            <a:r>
              <a:rPr lang="ru-RU" dirty="0" err="1">
                <a:solidFill>
                  <a:schemeClr val="accent2">
                    <a:lumMod val="75000"/>
                  </a:schemeClr>
                </a:solidFill>
              </a:rPr>
              <a:t>небезпеку</a:t>
            </a:r>
            <a:r>
              <a:rPr lang="ru-RU" dirty="0">
                <a:solidFill>
                  <a:schemeClr val="accent2">
                    <a:lumMod val="75000"/>
                  </a:schemeClr>
                </a:solidFill>
              </a:rPr>
              <a:t> </a:t>
            </a:r>
            <a:r>
              <a:rPr lang="ru-RU" dirty="0" err="1">
                <a:solidFill>
                  <a:schemeClr val="accent2">
                    <a:lumMod val="75000"/>
                  </a:schemeClr>
                </a:solidFill>
              </a:rPr>
              <a:t>становлять</a:t>
            </a:r>
            <a:r>
              <a:rPr lang="ru-RU" dirty="0">
                <a:solidFill>
                  <a:schemeClr val="accent2">
                    <a:lumMod val="75000"/>
                  </a:schemeClr>
                </a:solidFill>
              </a:rPr>
              <a:t> </a:t>
            </a:r>
            <a:r>
              <a:rPr lang="ru-RU" dirty="0" err="1">
                <a:solidFill>
                  <a:schemeClr val="accent2">
                    <a:lumMod val="75000"/>
                  </a:schemeClr>
                </a:solidFill>
              </a:rPr>
              <a:t>вертикальні</a:t>
            </a:r>
            <a:r>
              <a:rPr lang="ru-RU" dirty="0">
                <a:solidFill>
                  <a:schemeClr val="accent2">
                    <a:lumMod val="75000"/>
                  </a:schemeClr>
                </a:solidFill>
              </a:rPr>
              <a:t> потоки, </a:t>
            </a:r>
            <a:r>
              <a:rPr lang="ru-RU" dirty="0" err="1">
                <a:solidFill>
                  <a:schemeClr val="accent2">
                    <a:lumMod val="75000"/>
                  </a:schemeClr>
                </a:solidFill>
              </a:rPr>
              <a:t>що</a:t>
            </a:r>
            <a:r>
              <a:rPr lang="ru-RU" dirty="0">
                <a:solidFill>
                  <a:schemeClr val="accent2">
                    <a:lumMod val="75000"/>
                  </a:schemeClr>
                </a:solidFill>
              </a:rPr>
              <a:t> </a:t>
            </a:r>
            <a:r>
              <a:rPr lang="ru-RU" dirty="0" err="1">
                <a:solidFill>
                  <a:schemeClr val="accent2">
                    <a:lumMod val="75000"/>
                  </a:schemeClr>
                </a:solidFill>
              </a:rPr>
              <a:t>утворюються</a:t>
            </a:r>
            <a:r>
              <a:rPr lang="ru-RU" dirty="0">
                <a:solidFill>
                  <a:schemeClr val="accent2">
                    <a:lumMod val="75000"/>
                  </a:schemeClr>
                </a:solidFill>
              </a:rPr>
              <a:t> при ясному </a:t>
            </a:r>
            <a:r>
              <a:rPr lang="ru-RU" dirty="0" err="1">
                <a:solidFill>
                  <a:schemeClr val="accent2">
                    <a:lumMod val="75000"/>
                  </a:schemeClr>
                </a:solidFill>
              </a:rPr>
              <a:t>небі</a:t>
            </a:r>
            <a:r>
              <a:rPr lang="ru-RU" dirty="0">
                <a:solidFill>
                  <a:schemeClr val="accent2">
                    <a:lumMod val="75000"/>
                  </a:schemeClr>
                </a:solidFill>
              </a:rPr>
              <a:t>, тому </a:t>
            </a:r>
            <a:r>
              <a:rPr lang="ru-RU" dirty="0" err="1">
                <a:solidFill>
                  <a:schemeClr val="accent2">
                    <a:lumMod val="75000"/>
                  </a:schemeClr>
                </a:solidFill>
              </a:rPr>
              <a:t>що</a:t>
            </a:r>
            <a:r>
              <a:rPr lang="ru-RU" dirty="0">
                <a:solidFill>
                  <a:schemeClr val="accent2">
                    <a:lumMod val="75000"/>
                  </a:schemeClr>
                </a:solidFill>
              </a:rPr>
              <a:t> при </a:t>
            </a:r>
            <a:r>
              <a:rPr lang="ru-RU" dirty="0" err="1">
                <a:solidFill>
                  <a:schemeClr val="accent2">
                    <a:lumMod val="75000"/>
                  </a:schemeClr>
                </a:solidFill>
              </a:rPr>
              <a:t>цьому</a:t>
            </a:r>
            <a:r>
              <a:rPr lang="ru-RU" dirty="0">
                <a:solidFill>
                  <a:schemeClr val="accent2">
                    <a:lumMod val="75000"/>
                  </a:schemeClr>
                </a:solidFill>
              </a:rPr>
              <a:t> </a:t>
            </a:r>
            <a:r>
              <a:rPr lang="ru-RU" dirty="0" err="1">
                <a:solidFill>
                  <a:schemeClr val="accent2">
                    <a:lumMod val="75000"/>
                  </a:schemeClr>
                </a:solidFill>
              </a:rPr>
              <a:t>відсутні</a:t>
            </a:r>
            <a:r>
              <a:rPr lang="ru-RU" dirty="0">
                <a:solidFill>
                  <a:schemeClr val="accent2">
                    <a:lumMod val="75000"/>
                  </a:schemeClr>
                </a:solidFill>
              </a:rPr>
              <a:t> будь-</a:t>
            </a:r>
            <a:r>
              <a:rPr lang="ru-RU" dirty="0" err="1">
                <a:solidFill>
                  <a:schemeClr val="accent2">
                    <a:lumMod val="75000"/>
                  </a:schemeClr>
                </a:solidFill>
              </a:rPr>
              <a:t>які</a:t>
            </a:r>
            <a:r>
              <a:rPr lang="ru-RU" dirty="0">
                <a:solidFill>
                  <a:schemeClr val="accent2">
                    <a:lumMod val="75000"/>
                  </a:schemeClr>
                </a:solidFill>
              </a:rPr>
              <a:t> </a:t>
            </a:r>
            <a:r>
              <a:rPr lang="ru-RU" dirty="0" err="1">
                <a:solidFill>
                  <a:schemeClr val="accent2">
                    <a:lumMod val="75000"/>
                  </a:schemeClr>
                </a:solidFill>
              </a:rPr>
              <a:t>зовнішні</a:t>
            </a:r>
            <a:r>
              <a:rPr lang="ru-RU" dirty="0">
                <a:solidFill>
                  <a:schemeClr val="accent2">
                    <a:lumMod val="75000"/>
                  </a:schemeClr>
                </a:solidFill>
              </a:rPr>
              <a:t> </a:t>
            </a:r>
            <a:r>
              <a:rPr lang="ru-RU" dirty="0" err="1">
                <a:solidFill>
                  <a:schemeClr val="accent2">
                    <a:lumMod val="75000"/>
                  </a:schemeClr>
                </a:solidFill>
              </a:rPr>
              <a:t>ознаки</a:t>
            </a:r>
            <a:r>
              <a:rPr lang="ru-RU" dirty="0">
                <a:solidFill>
                  <a:schemeClr val="accent2">
                    <a:lumMod val="75000"/>
                  </a:schemeClr>
                </a:solidFill>
              </a:rPr>
              <a:t> </a:t>
            </a:r>
            <a:r>
              <a:rPr lang="ru-RU" dirty="0" err="1">
                <a:solidFill>
                  <a:schemeClr val="accent2">
                    <a:lumMod val="75000"/>
                  </a:schemeClr>
                </a:solidFill>
              </a:rPr>
              <a:t>їхнього</a:t>
            </a:r>
            <a:r>
              <a:rPr lang="ru-RU" dirty="0">
                <a:solidFill>
                  <a:schemeClr val="accent2">
                    <a:lumMod val="75000"/>
                  </a:schemeClr>
                </a:solidFill>
              </a:rPr>
              <a:t> </a:t>
            </a:r>
            <a:r>
              <a:rPr lang="ru-RU" dirty="0" err="1">
                <a:solidFill>
                  <a:schemeClr val="accent2">
                    <a:lumMod val="75000"/>
                  </a:schemeClr>
                </a:solidFill>
              </a:rPr>
              <a:t>існування</a:t>
            </a:r>
            <a:r>
              <a:rPr lang="ru-RU" dirty="0">
                <a:solidFill>
                  <a:schemeClr val="accent2">
                    <a:lumMod val="75000"/>
                  </a:schemeClr>
                </a:solidFill>
              </a:rPr>
              <a:t>.</a:t>
            </a:r>
          </a:p>
        </p:txBody>
      </p:sp>
      <p:pic>
        <p:nvPicPr>
          <p:cNvPr id="1026" name="Picture 2" descr="Турбулентность: когда на небе качка — National Geographic Россия: красота  мира в каждом кадре">
            <a:extLst>
              <a:ext uri="{FF2B5EF4-FFF2-40B4-BE49-F238E27FC236}">
                <a16:creationId xmlns:a16="http://schemas.microsoft.com/office/drawing/2014/main" id="{881E68C4-F341-4D9E-9918-3AF1016C0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4979" y="459125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урбулентность: когда на небе качка — National Geographic Россия: красота  мира в каждом кадре">
            <a:extLst>
              <a:ext uri="{FF2B5EF4-FFF2-40B4-BE49-F238E27FC236}">
                <a16:creationId xmlns:a16="http://schemas.microsoft.com/office/drawing/2014/main" id="{27EDFAC3-C416-4B28-BE21-77CD57600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130" y="459125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Авиаперелеты. Ответы на все вопросы">
            <a:extLst>
              <a:ext uri="{FF2B5EF4-FFF2-40B4-BE49-F238E27FC236}">
                <a16:creationId xmlns:a16="http://schemas.microsoft.com/office/drawing/2014/main" id="{A320E101-8E47-4A9F-9B78-726D36E7C0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494" y="4877007"/>
            <a:ext cx="2914650" cy="157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41047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48CEF-EB05-4590-80F5-6635C2229118}"/>
              </a:ext>
            </a:extLst>
          </p:cNvPr>
          <p:cNvSpPr>
            <a:spLocks noGrp="1"/>
          </p:cNvSpPr>
          <p:nvPr>
            <p:ph type="title"/>
          </p:nvPr>
        </p:nvSpPr>
        <p:spPr/>
        <p:txBody>
          <a:bodyPr>
            <a:normAutofit fontScale="90000"/>
          </a:bodyPr>
          <a:lstStyle/>
          <a:p>
            <a:r>
              <a:rPr lang="ru-RU" dirty="0" err="1">
                <a:solidFill>
                  <a:schemeClr val="accent2">
                    <a:lumMod val="75000"/>
                  </a:schemeClr>
                </a:solidFill>
              </a:rPr>
              <a:t>Обтікання</a:t>
            </a:r>
            <a:r>
              <a:rPr lang="ru-RU" dirty="0">
                <a:solidFill>
                  <a:schemeClr val="accent2">
                    <a:lumMod val="75000"/>
                  </a:schemeClr>
                </a:solidFill>
              </a:rPr>
              <a:t> </a:t>
            </a:r>
            <a:r>
              <a:rPr lang="ru-RU" dirty="0" err="1">
                <a:solidFill>
                  <a:schemeClr val="accent2">
                    <a:lumMod val="75000"/>
                  </a:schemeClr>
                </a:solidFill>
              </a:rPr>
              <a:t>повітрям</a:t>
            </a:r>
            <a:r>
              <a:rPr lang="ru-RU" dirty="0">
                <a:solidFill>
                  <a:schemeClr val="accent2">
                    <a:lumMod val="75000"/>
                  </a:schemeClr>
                </a:solidFill>
              </a:rPr>
              <a:t> </a:t>
            </a:r>
            <a:r>
              <a:rPr lang="ru-RU" dirty="0" err="1">
                <a:solidFill>
                  <a:schemeClr val="accent2">
                    <a:lumMod val="75000"/>
                  </a:schemeClr>
                </a:solidFill>
              </a:rPr>
              <a:t>гірських</a:t>
            </a:r>
            <a:r>
              <a:rPr lang="ru-RU" dirty="0">
                <a:solidFill>
                  <a:schemeClr val="accent2">
                    <a:lumMod val="75000"/>
                  </a:schemeClr>
                </a:solidFill>
              </a:rPr>
              <a:t> </a:t>
            </a:r>
            <a:r>
              <a:rPr lang="ru-RU" dirty="0" err="1">
                <a:solidFill>
                  <a:schemeClr val="accent2">
                    <a:lumMod val="75000"/>
                  </a:schemeClr>
                </a:solidFill>
              </a:rPr>
              <a:t>перешкод</a:t>
            </a:r>
            <a:r>
              <a:rPr lang="ru-RU" dirty="0">
                <a:solidFill>
                  <a:schemeClr val="accent2">
                    <a:lumMod val="75000"/>
                  </a:schemeClr>
                </a:solidFill>
              </a:rPr>
              <a:t> носить </a:t>
            </a:r>
            <a:r>
              <a:rPr lang="ru-RU" dirty="0" err="1">
                <a:solidFill>
                  <a:schemeClr val="accent2">
                    <a:lumMod val="75000"/>
                  </a:schemeClr>
                </a:solidFill>
              </a:rPr>
              <a:t>дуже</a:t>
            </a:r>
            <a:r>
              <a:rPr lang="ru-RU" dirty="0">
                <a:solidFill>
                  <a:schemeClr val="accent2">
                    <a:lumMod val="75000"/>
                  </a:schemeClr>
                </a:solidFill>
              </a:rPr>
              <a:t> </a:t>
            </a:r>
            <a:r>
              <a:rPr lang="ru-RU" dirty="0" err="1">
                <a:solidFill>
                  <a:schemeClr val="accent2">
                    <a:lumMod val="75000"/>
                  </a:schemeClr>
                </a:solidFill>
              </a:rPr>
              <a:t>складний</a:t>
            </a:r>
            <a:r>
              <a:rPr lang="ru-RU" dirty="0">
                <a:solidFill>
                  <a:schemeClr val="accent2">
                    <a:lumMod val="75000"/>
                  </a:schemeClr>
                </a:solidFill>
              </a:rPr>
              <a:t> характер (рис. 1.).</a:t>
            </a:r>
            <a:r>
              <a:rPr lang="ru-RU" dirty="0" err="1">
                <a:solidFill>
                  <a:schemeClr val="accent2">
                    <a:lumMod val="75000"/>
                  </a:schemeClr>
                </a:solidFill>
              </a:rPr>
              <a:t>Воно</a:t>
            </a:r>
            <a:r>
              <a:rPr lang="ru-RU" dirty="0">
                <a:solidFill>
                  <a:schemeClr val="accent2">
                    <a:lumMod val="75000"/>
                  </a:schemeClr>
                </a:solidFill>
              </a:rPr>
              <a:t> </a:t>
            </a:r>
            <a:r>
              <a:rPr lang="ru-RU" dirty="0" err="1">
                <a:solidFill>
                  <a:schemeClr val="accent2">
                    <a:lumMod val="75000"/>
                  </a:schemeClr>
                </a:solidFill>
              </a:rPr>
              <a:t>залежить</a:t>
            </a:r>
            <a:r>
              <a:rPr lang="ru-RU" dirty="0">
                <a:solidFill>
                  <a:schemeClr val="accent2">
                    <a:lumMod val="75000"/>
                  </a:schemeClr>
                </a:solidFill>
              </a:rPr>
              <a:t> </a:t>
            </a:r>
            <a:r>
              <a:rPr lang="ru-RU" dirty="0" err="1">
                <a:solidFill>
                  <a:schemeClr val="accent2">
                    <a:lumMod val="75000"/>
                  </a:schemeClr>
                </a:solidFill>
              </a:rPr>
              <a:t>від</a:t>
            </a:r>
            <a:r>
              <a:rPr lang="ru-RU" dirty="0">
                <a:solidFill>
                  <a:schemeClr val="accent2">
                    <a:lumMod val="75000"/>
                  </a:schemeClr>
                </a:solidFill>
              </a:rPr>
              <a:t> </a:t>
            </a:r>
            <a:r>
              <a:rPr lang="ru-RU" dirty="0" err="1">
                <a:solidFill>
                  <a:schemeClr val="accent2">
                    <a:lumMod val="75000"/>
                  </a:schemeClr>
                </a:solidFill>
              </a:rPr>
              <a:t>форми</a:t>
            </a:r>
            <a:r>
              <a:rPr lang="ru-RU" dirty="0">
                <a:solidFill>
                  <a:schemeClr val="accent2">
                    <a:lumMod val="75000"/>
                  </a:schemeClr>
                </a:solidFill>
              </a:rPr>
              <a:t> </a:t>
            </a:r>
            <a:r>
              <a:rPr lang="ru-RU" dirty="0" err="1">
                <a:solidFill>
                  <a:schemeClr val="accent2">
                    <a:lumMod val="75000"/>
                  </a:schemeClr>
                </a:solidFill>
              </a:rPr>
              <a:t>перешкоди</a:t>
            </a:r>
            <a:r>
              <a:rPr lang="ru-RU" dirty="0">
                <a:solidFill>
                  <a:schemeClr val="accent2">
                    <a:lumMod val="75000"/>
                  </a:schemeClr>
                </a:solidFill>
              </a:rPr>
              <a:t>, </a:t>
            </a:r>
            <a:r>
              <a:rPr lang="ru-RU" dirty="0" err="1">
                <a:solidFill>
                  <a:schemeClr val="accent2">
                    <a:lumMod val="75000"/>
                  </a:schemeClr>
                </a:solidFill>
              </a:rPr>
              <a:t>орієнтування</a:t>
            </a:r>
            <a:r>
              <a:rPr lang="ru-RU" dirty="0">
                <a:solidFill>
                  <a:schemeClr val="accent2">
                    <a:lumMod val="75000"/>
                  </a:schemeClr>
                </a:solidFill>
              </a:rPr>
              <a:t> хребта </a:t>
            </a:r>
            <a:r>
              <a:rPr lang="ru-RU" dirty="0" err="1">
                <a:solidFill>
                  <a:schemeClr val="accent2">
                    <a:lumMod val="75000"/>
                  </a:schemeClr>
                </a:solidFill>
              </a:rPr>
              <a:t>щодо</a:t>
            </a:r>
            <a:r>
              <a:rPr lang="ru-RU" dirty="0">
                <a:solidFill>
                  <a:schemeClr val="accent2">
                    <a:lumMod val="75000"/>
                  </a:schemeClr>
                </a:solidFill>
              </a:rPr>
              <a:t> потоку, </a:t>
            </a:r>
            <a:r>
              <a:rPr lang="ru-RU" dirty="0" err="1">
                <a:solidFill>
                  <a:schemeClr val="accent2">
                    <a:lumMod val="75000"/>
                  </a:schemeClr>
                </a:solidFill>
              </a:rPr>
              <a:t>ступеня</a:t>
            </a:r>
            <a:r>
              <a:rPr lang="ru-RU" dirty="0">
                <a:solidFill>
                  <a:schemeClr val="accent2">
                    <a:lumMod val="75000"/>
                  </a:schemeClr>
                </a:solidFill>
              </a:rPr>
              <a:t> </a:t>
            </a:r>
            <a:r>
              <a:rPr lang="ru-RU" dirty="0" err="1">
                <a:solidFill>
                  <a:schemeClr val="accent2">
                    <a:lumMod val="75000"/>
                  </a:schemeClr>
                </a:solidFill>
              </a:rPr>
              <a:t>середньої</a:t>
            </a:r>
            <a:r>
              <a:rPr lang="ru-RU" dirty="0">
                <a:solidFill>
                  <a:schemeClr val="accent2">
                    <a:lumMod val="75000"/>
                  </a:schemeClr>
                </a:solidFill>
              </a:rPr>
              <a:t> </a:t>
            </a:r>
            <a:r>
              <a:rPr lang="ru-RU" dirty="0" err="1">
                <a:solidFill>
                  <a:schemeClr val="accent2">
                    <a:lumMod val="75000"/>
                  </a:schemeClr>
                </a:solidFill>
              </a:rPr>
              <a:t>швидкості</a:t>
            </a:r>
            <a:r>
              <a:rPr lang="ru-RU" dirty="0">
                <a:solidFill>
                  <a:schemeClr val="accent2">
                    <a:lumMod val="75000"/>
                  </a:schemeClr>
                </a:solidFill>
              </a:rPr>
              <a:t> та </a:t>
            </a:r>
            <a:r>
              <a:rPr lang="ru-RU" dirty="0" err="1">
                <a:solidFill>
                  <a:schemeClr val="accent2">
                    <a:lumMod val="75000"/>
                  </a:schemeClr>
                </a:solidFill>
              </a:rPr>
              <a:t>поривчастості</a:t>
            </a:r>
            <a:r>
              <a:rPr lang="ru-RU" dirty="0">
                <a:solidFill>
                  <a:schemeClr val="accent2">
                    <a:lumMod val="75000"/>
                  </a:schemeClr>
                </a:solidFill>
              </a:rPr>
              <a:t> </a:t>
            </a:r>
            <a:r>
              <a:rPr lang="ru-RU" dirty="0" err="1">
                <a:solidFill>
                  <a:schemeClr val="accent2">
                    <a:lumMod val="75000"/>
                  </a:schemeClr>
                </a:solidFill>
              </a:rPr>
              <a:t>вітру</a:t>
            </a:r>
            <a:r>
              <a:rPr lang="ru-RU" dirty="0">
                <a:solidFill>
                  <a:schemeClr val="accent2">
                    <a:lumMod val="75000"/>
                  </a:schemeClr>
                </a:solidFill>
              </a:rPr>
              <a:t>, </a:t>
            </a:r>
            <a:r>
              <a:rPr lang="ru-RU" dirty="0" err="1">
                <a:solidFill>
                  <a:schemeClr val="accent2">
                    <a:lumMod val="75000"/>
                  </a:schemeClr>
                </a:solidFill>
              </a:rPr>
              <a:t>термодинамічної</a:t>
            </a:r>
            <a:r>
              <a:rPr lang="ru-RU" dirty="0">
                <a:solidFill>
                  <a:schemeClr val="accent2">
                    <a:lumMod val="75000"/>
                  </a:schemeClr>
                </a:solidFill>
              </a:rPr>
              <a:t> </a:t>
            </a:r>
            <a:r>
              <a:rPr lang="ru-RU" dirty="0" err="1">
                <a:solidFill>
                  <a:schemeClr val="accent2">
                    <a:lumMod val="75000"/>
                  </a:schemeClr>
                </a:solidFill>
              </a:rPr>
              <a:t>стійкості</a:t>
            </a:r>
            <a:r>
              <a:rPr lang="ru-RU" dirty="0">
                <a:solidFill>
                  <a:schemeClr val="accent2">
                    <a:lumMod val="75000"/>
                  </a:schemeClr>
                </a:solidFill>
              </a:rPr>
              <a:t> потоку, </a:t>
            </a:r>
            <a:r>
              <a:rPr lang="ru-RU" dirty="0" err="1">
                <a:solidFill>
                  <a:schemeClr val="accent2">
                    <a:lumMod val="75000"/>
                  </a:schemeClr>
                </a:solidFill>
              </a:rPr>
              <a:t>відмінності</a:t>
            </a:r>
            <a:r>
              <a:rPr lang="ru-RU" dirty="0">
                <a:solidFill>
                  <a:schemeClr val="accent2">
                    <a:lumMod val="75000"/>
                  </a:schemeClr>
                </a:solidFill>
              </a:rPr>
              <a:t> в </a:t>
            </a:r>
            <a:r>
              <a:rPr lang="ru-RU" dirty="0" err="1">
                <a:solidFill>
                  <a:schemeClr val="accent2">
                    <a:lumMod val="75000"/>
                  </a:schemeClr>
                </a:solidFill>
              </a:rPr>
              <a:t>нагріванні</a:t>
            </a:r>
            <a:r>
              <a:rPr lang="ru-RU" dirty="0">
                <a:solidFill>
                  <a:schemeClr val="accent2">
                    <a:lumMod val="75000"/>
                  </a:schemeClr>
                </a:solidFill>
              </a:rPr>
              <a:t> </a:t>
            </a:r>
            <a:r>
              <a:rPr lang="ru-RU" dirty="0" err="1">
                <a:solidFill>
                  <a:schemeClr val="accent2">
                    <a:lumMod val="75000"/>
                  </a:schemeClr>
                </a:solidFill>
              </a:rPr>
              <a:t>сонячною</a:t>
            </a:r>
            <a:r>
              <a:rPr lang="ru-RU" dirty="0">
                <a:solidFill>
                  <a:schemeClr val="accent2">
                    <a:lumMod val="75000"/>
                  </a:schemeClr>
                </a:solidFill>
              </a:rPr>
              <a:t> </a:t>
            </a:r>
            <a:r>
              <a:rPr lang="ru-RU" dirty="0" err="1">
                <a:solidFill>
                  <a:schemeClr val="accent2">
                    <a:lumMod val="75000"/>
                  </a:schemeClr>
                </a:solidFill>
              </a:rPr>
              <a:t>радіацією</a:t>
            </a:r>
            <a:r>
              <a:rPr lang="ru-RU" dirty="0">
                <a:solidFill>
                  <a:schemeClr val="accent2">
                    <a:lumMod val="75000"/>
                  </a:schemeClr>
                </a:solidFill>
              </a:rPr>
              <a:t> </a:t>
            </a:r>
            <a:r>
              <a:rPr lang="ru-RU" dirty="0" err="1">
                <a:solidFill>
                  <a:schemeClr val="accent2">
                    <a:lumMod val="75000"/>
                  </a:schemeClr>
                </a:solidFill>
              </a:rPr>
              <a:t>схилів</a:t>
            </a:r>
            <a:r>
              <a:rPr lang="ru-RU" dirty="0">
                <a:solidFill>
                  <a:schemeClr val="accent2">
                    <a:lumMod val="75000"/>
                  </a:schemeClr>
                </a:solidFill>
              </a:rPr>
              <a:t> </a:t>
            </a:r>
            <a:r>
              <a:rPr lang="ru-RU" dirty="0" err="1">
                <a:solidFill>
                  <a:schemeClr val="accent2">
                    <a:lumMod val="75000"/>
                  </a:schemeClr>
                </a:solidFill>
              </a:rPr>
              <a:t>тощо</a:t>
            </a:r>
            <a:r>
              <a:rPr lang="ru-RU" dirty="0">
                <a:solidFill>
                  <a:schemeClr val="accent2">
                    <a:lumMod val="75000"/>
                  </a:schemeClr>
                </a:solidFill>
              </a:rPr>
              <a:t>.</a:t>
            </a:r>
          </a:p>
        </p:txBody>
      </p:sp>
      <p:pic>
        <p:nvPicPr>
          <p:cNvPr id="4" name="Рисунок 3">
            <a:extLst>
              <a:ext uri="{FF2B5EF4-FFF2-40B4-BE49-F238E27FC236}">
                <a16:creationId xmlns:a16="http://schemas.microsoft.com/office/drawing/2014/main" id="{81DEC104-49F5-4F57-A16D-79B7864D62A2}"/>
              </a:ext>
            </a:extLst>
          </p:cNvPr>
          <p:cNvPicPr>
            <a:picLocks noChangeAspect="1"/>
          </p:cNvPicPr>
          <p:nvPr/>
        </p:nvPicPr>
        <p:blipFill>
          <a:blip r:embed="rId2"/>
          <a:stretch>
            <a:fillRect/>
          </a:stretch>
        </p:blipFill>
        <p:spPr>
          <a:xfrm>
            <a:off x="9253632" y="3022311"/>
            <a:ext cx="3068370" cy="3226089"/>
          </a:xfrm>
          <a:prstGeom prst="rect">
            <a:avLst/>
          </a:prstGeom>
        </p:spPr>
      </p:pic>
      <p:sp>
        <p:nvSpPr>
          <p:cNvPr id="5" name="Прямоугольник 4">
            <a:extLst>
              <a:ext uri="{FF2B5EF4-FFF2-40B4-BE49-F238E27FC236}">
                <a16:creationId xmlns:a16="http://schemas.microsoft.com/office/drawing/2014/main" id="{3E549A4C-B08A-462F-893E-7DC0FD109E6A}"/>
              </a:ext>
            </a:extLst>
          </p:cNvPr>
          <p:cNvSpPr/>
          <p:nvPr/>
        </p:nvSpPr>
        <p:spPr>
          <a:xfrm>
            <a:off x="6226002" y="6187614"/>
            <a:ext cx="6096000" cy="646331"/>
          </a:xfrm>
          <a:prstGeom prst="rect">
            <a:avLst/>
          </a:prstGeom>
        </p:spPr>
        <p:txBody>
          <a:bodyPr>
            <a:spAutoFit/>
          </a:bodyPr>
          <a:lstStyle/>
          <a:p>
            <a:r>
              <a:rPr lang="ru-RU" dirty="0"/>
              <a:t>(рис1.) </a:t>
            </a:r>
            <a:r>
              <a:rPr lang="ru-RU" dirty="0" err="1"/>
              <a:t>Вплив</a:t>
            </a:r>
            <a:r>
              <a:rPr lang="ru-RU" dirty="0"/>
              <a:t> </a:t>
            </a:r>
            <a:r>
              <a:rPr lang="ru-RU" dirty="0" err="1"/>
              <a:t>рельєфу</a:t>
            </a:r>
            <a:r>
              <a:rPr lang="ru-RU" dirty="0"/>
              <a:t> </a:t>
            </a:r>
            <a:r>
              <a:rPr lang="ru-RU" dirty="0" err="1"/>
              <a:t>поверхні</a:t>
            </a:r>
            <a:r>
              <a:rPr lang="ru-RU" dirty="0"/>
              <a:t> </a:t>
            </a:r>
            <a:r>
              <a:rPr lang="ru-RU" dirty="0" err="1"/>
              <a:t>землі</a:t>
            </a:r>
            <a:r>
              <a:rPr lang="ru-RU" dirty="0"/>
              <a:t> на </a:t>
            </a:r>
            <a:r>
              <a:rPr lang="ru-RU" dirty="0" err="1"/>
              <a:t>вертикальні</a:t>
            </a:r>
            <a:r>
              <a:rPr lang="ru-RU" dirty="0"/>
              <a:t> </a:t>
            </a:r>
            <a:r>
              <a:rPr lang="ru-RU" dirty="0" err="1"/>
              <a:t>повітряні</a:t>
            </a:r>
            <a:r>
              <a:rPr lang="ru-RU" dirty="0"/>
              <a:t> потоки</a:t>
            </a:r>
          </a:p>
        </p:txBody>
      </p:sp>
    </p:spTree>
    <p:extLst>
      <p:ext uri="{BB962C8B-B14F-4D97-AF65-F5344CB8AC3E}">
        <p14:creationId xmlns:p14="http://schemas.microsoft.com/office/powerpoint/2010/main" val="408274371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5C11A7-149F-4F6E-BA44-0CE1CAC057E4}"/>
              </a:ext>
            </a:extLst>
          </p:cNvPr>
          <p:cNvSpPr>
            <a:spLocks noGrp="1"/>
          </p:cNvSpPr>
          <p:nvPr>
            <p:ph type="title"/>
          </p:nvPr>
        </p:nvSpPr>
        <p:spPr/>
        <p:txBody>
          <a:bodyPr>
            <a:normAutofit fontScale="90000"/>
          </a:bodyPr>
          <a:lstStyle/>
          <a:p>
            <a:r>
              <a:rPr lang="ru-RU" dirty="0">
                <a:solidFill>
                  <a:schemeClr val="accent2">
                    <a:lumMod val="75000"/>
                  </a:schemeClr>
                </a:solidFill>
              </a:rPr>
              <a:t>За </a:t>
            </a:r>
            <a:r>
              <a:rPr lang="ru-RU" dirty="0" err="1">
                <a:solidFill>
                  <a:schemeClr val="accent2">
                    <a:lumMod val="75000"/>
                  </a:schemeClr>
                </a:solidFill>
              </a:rPr>
              <a:t>певних</a:t>
            </a:r>
            <a:r>
              <a:rPr lang="ru-RU" dirty="0">
                <a:solidFill>
                  <a:schemeClr val="accent2">
                    <a:lumMod val="75000"/>
                  </a:schemeClr>
                </a:solidFill>
              </a:rPr>
              <a:t> умов над зоною </a:t>
            </a:r>
            <a:r>
              <a:rPr lang="ru-RU" dirty="0" err="1">
                <a:solidFill>
                  <a:schemeClr val="accent2">
                    <a:lumMod val="75000"/>
                  </a:schemeClr>
                </a:solidFill>
              </a:rPr>
              <a:t>вихорів</a:t>
            </a:r>
            <a:r>
              <a:rPr lang="ru-RU" dirty="0">
                <a:solidFill>
                  <a:schemeClr val="accent2">
                    <a:lumMod val="75000"/>
                  </a:schemeClr>
                </a:solidFill>
              </a:rPr>
              <a:t> </a:t>
            </a:r>
            <a:r>
              <a:rPr lang="ru-RU" dirty="0" err="1">
                <a:solidFill>
                  <a:schemeClr val="accent2">
                    <a:lumMod val="75000"/>
                  </a:schemeClr>
                </a:solidFill>
              </a:rPr>
              <a:t>виникає</a:t>
            </a:r>
            <a:r>
              <a:rPr lang="ru-RU" dirty="0">
                <a:solidFill>
                  <a:schemeClr val="accent2">
                    <a:lumMod val="75000"/>
                  </a:schemeClr>
                </a:solidFill>
              </a:rPr>
              <a:t> система стоячих </a:t>
            </a:r>
            <a:r>
              <a:rPr lang="ru-RU" dirty="0" err="1">
                <a:solidFill>
                  <a:schemeClr val="accent2">
                    <a:lumMod val="75000"/>
                  </a:schemeClr>
                </a:solidFill>
              </a:rPr>
              <a:t>підвітряних</a:t>
            </a:r>
            <a:r>
              <a:rPr lang="ru-RU" dirty="0">
                <a:solidFill>
                  <a:schemeClr val="accent2">
                    <a:lumMod val="75000"/>
                  </a:schemeClr>
                </a:solidFill>
              </a:rPr>
              <a:t> </a:t>
            </a:r>
            <a:r>
              <a:rPr lang="ru-RU" dirty="0" err="1">
                <a:solidFill>
                  <a:schemeClr val="accent2">
                    <a:lumMod val="75000"/>
                  </a:schemeClr>
                </a:solidFill>
              </a:rPr>
              <a:t>хвиль</a:t>
            </a:r>
            <a:r>
              <a:rPr lang="ru-RU" dirty="0">
                <a:solidFill>
                  <a:schemeClr val="accent2">
                    <a:lumMod val="75000"/>
                  </a:schemeClr>
                </a:solidFill>
              </a:rPr>
              <a:t>, </a:t>
            </a:r>
            <a:r>
              <a:rPr lang="ru-RU" dirty="0" err="1">
                <a:solidFill>
                  <a:schemeClr val="accent2">
                    <a:lumMod val="75000"/>
                  </a:schemeClr>
                </a:solidFill>
              </a:rPr>
              <a:t>які</a:t>
            </a:r>
            <a:r>
              <a:rPr lang="ru-RU" dirty="0">
                <a:solidFill>
                  <a:schemeClr val="accent2">
                    <a:lumMod val="75000"/>
                  </a:schemeClr>
                </a:solidFill>
              </a:rPr>
              <a:t> </a:t>
            </a:r>
            <a:r>
              <a:rPr lang="ru-RU" dirty="0" err="1">
                <a:solidFill>
                  <a:schemeClr val="accent2">
                    <a:lumMod val="75000"/>
                  </a:schemeClr>
                </a:solidFill>
              </a:rPr>
              <a:t>поступово</a:t>
            </a:r>
            <a:r>
              <a:rPr lang="ru-RU" dirty="0">
                <a:solidFill>
                  <a:schemeClr val="accent2">
                    <a:lumMod val="75000"/>
                  </a:schemeClr>
                </a:solidFill>
              </a:rPr>
              <a:t> </a:t>
            </a:r>
            <a:r>
              <a:rPr lang="ru-RU" dirty="0" err="1">
                <a:solidFill>
                  <a:schemeClr val="accent2">
                    <a:lumMod val="75000"/>
                  </a:schemeClr>
                </a:solidFill>
              </a:rPr>
              <a:t>згасають</a:t>
            </a:r>
            <a:r>
              <a:rPr lang="ru-RU" dirty="0">
                <a:solidFill>
                  <a:schemeClr val="accent2">
                    <a:lumMod val="75000"/>
                  </a:schemeClr>
                </a:solidFill>
              </a:rPr>
              <a:t> при </a:t>
            </a:r>
            <a:r>
              <a:rPr lang="ru-RU" dirty="0" err="1">
                <a:solidFill>
                  <a:schemeClr val="accent2">
                    <a:lumMod val="75000"/>
                  </a:schemeClr>
                </a:solidFill>
              </a:rPr>
              <a:t>віддаленні</a:t>
            </a:r>
            <a:r>
              <a:rPr lang="ru-RU" dirty="0">
                <a:solidFill>
                  <a:schemeClr val="accent2">
                    <a:lumMod val="75000"/>
                  </a:schemeClr>
                </a:solidFill>
              </a:rPr>
              <a:t> </a:t>
            </a:r>
            <a:r>
              <a:rPr lang="ru-RU" dirty="0" err="1">
                <a:solidFill>
                  <a:schemeClr val="accent2">
                    <a:lumMod val="75000"/>
                  </a:schemeClr>
                </a:solidFill>
              </a:rPr>
              <a:t>від</a:t>
            </a:r>
            <a:r>
              <a:rPr lang="ru-RU" dirty="0">
                <a:solidFill>
                  <a:schemeClr val="accent2">
                    <a:lumMod val="75000"/>
                  </a:schemeClr>
                </a:solidFill>
              </a:rPr>
              <a:t> хребта. Тут </a:t>
            </a:r>
            <a:r>
              <a:rPr lang="ru-RU" dirty="0" err="1">
                <a:solidFill>
                  <a:schemeClr val="accent2">
                    <a:lumMod val="75000"/>
                  </a:schemeClr>
                </a:solidFill>
              </a:rPr>
              <a:t>турбулентність</a:t>
            </a:r>
            <a:r>
              <a:rPr lang="ru-RU" dirty="0">
                <a:solidFill>
                  <a:schemeClr val="accent2">
                    <a:lumMod val="75000"/>
                  </a:schemeClr>
                </a:solidFill>
              </a:rPr>
              <a:t> потоку </a:t>
            </a:r>
            <a:r>
              <a:rPr lang="ru-RU" dirty="0" err="1">
                <a:solidFill>
                  <a:schemeClr val="accent2">
                    <a:lumMod val="75000"/>
                  </a:schemeClr>
                </a:solidFill>
              </a:rPr>
              <a:t>розвинена</a:t>
            </a:r>
            <a:r>
              <a:rPr lang="ru-RU" dirty="0">
                <a:solidFill>
                  <a:schemeClr val="accent2">
                    <a:lumMod val="75000"/>
                  </a:schemeClr>
                </a:solidFill>
              </a:rPr>
              <a:t> слабо, </a:t>
            </a:r>
            <a:r>
              <a:rPr lang="ru-RU" dirty="0" err="1">
                <a:solidFill>
                  <a:schemeClr val="accent2">
                    <a:lumMod val="75000"/>
                  </a:schemeClr>
                </a:solidFill>
              </a:rPr>
              <a:t>проте</a:t>
            </a:r>
            <a:r>
              <a:rPr lang="ru-RU" dirty="0">
                <a:solidFill>
                  <a:schemeClr val="accent2">
                    <a:lumMod val="75000"/>
                  </a:schemeClr>
                </a:solidFill>
              </a:rPr>
              <a:t> при </a:t>
            </a:r>
            <a:r>
              <a:rPr lang="ru-RU" dirty="0" err="1">
                <a:solidFill>
                  <a:schemeClr val="accent2">
                    <a:lumMod val="75000"/>
                  </a:schemeClr>
                </a:solidFill>
              </a:rPr>
              <a:t>польоті</a:t>
            </a:r>
            <a:r>
              <a:rPr lang="ru-RU" dirty="0">
                <a:solidFill>
                  <a:schemeClr val="accent2">
                    <a:lumMod val="75000"/>
                  </a:schemeClr>
                </a:solidFill>
              </a:rPr>
              <a:t> </a:t>
            </a:r>
            <a:r>
              <a:rPr lang="ru-RU" dirty="0" err="1">
                <a:solidFill>
                  <a:schemeClr val="accent2">
                    <a:lumMod val="75000"/>
                  </a:schemeClr>
                </a:solidFill>
              </a:rPr>
              <a:t>літака</a:t>
            </a:r>
            <a:r>
              <a:rPr lang="ru-RU" dirty="0">
                <a:solidFill>
                  <a:schemeClr val="accent2">
                    <a:lumMod val="75000"/>
                  </a:schemeClr>
                </a:solidFill>
              </a:rPr>
              <a:t> </a:t>
            </a:r>
            <a:r>
              <a:rPr lang="ru-RU" dirty="0" err="1">
                <a:solidFill>
                  <a:schemeClr val="accent2">
                    <a:lumMod val="75000"/>
                  </a:schemeClr>
                </a:solidFill>
              </a:rPr>
              <a:t>він</a:t>
            </a:r>
            <a:r>
              <a:rPr lang="ru-RU" dirty="0">
                <a:solidFill>
                  <a:schemeClr val="accent2">
                    <a:lumMod val="75000"/>
                  </a:schemeClr>
                </a:solidFill>
              </a:rPr>
              <a:t> </a:t>
            </a:r>
            <a:r>
              <a:rPr lang="ru-RU" dirty="0" err="1">
                <a:solidFill>
                  <a:schemeClr val="accent2">
                    <a:lumMod val="75000"/>
                  </a:schemeClr>
                </a:solidFill>
              </a:rPr>
              <a:t>може</a:t>
            </a:r>
            <a:r>
              <a:rPr lang="ru-RU" dirty="0">
                <a:solidFill>
                  <a:schemeClr val="accent2">
                    <a:lumMod val="75000"/>
                  </a:schemeClr>
                </a:solidFill>
              </a:rPr>
              <a:t> </a:t>
            </a:r>
            <a:r>
              <a:rPr lang="ru-RU" dirty="0" err="1">
                <a:solidFill>
                  <a:schemeClr val="accent2">
                    <a:lumMod val="75000"/>
                  </a:schemeClr>
                </a:solidFill>
              </a:rPr>
              <a:t>відчувати</a:t>
            </a:r>
            <a:r>
              <a:rPr lang="ru-RU" dirty="0">
                <a:solidFill>
                  <a:schemeClr val="accent2">
                    <a:lumMod val="75000"/>
                  </a:schemeClr>
                </a:solidFill>
              </a:rPr>
              <a:t> </a:t>
            </a:r>
            <a:r>
              <a:rPr lang="ru-RU" dirty="0" err="1">
                <a:solidFill>
                  <a:schemeClr val="accent2">
                    <a:lumMod val="75000"/>
                  </a:schemeClr>
                </a:solidFill>
              </a:rPr>
              <a:t>циклічну</a:t>
            </a:r>
            <a:r>
              <a:rPr lang="ru-RU" dirty="0">
                <a:solidFill>
                  <a:schemeClr val="accent2">
                    <a:lumMod val="75000"/>
                  </a:schemeClr>
                </a:solidFill>
              </a:rPr>
              <a:t> болтанку.</a:t>
            </a:r>
          </a:p>
        </p:txBody>
      </p:sp>
      <p:pic>
        <p:nvPicPr>
          <p:cNvPr id="6146" name="Picture 2" descr="Дельтапланеризм.ру - Понять небо. Дэнис Пэйган">
            <a:extLst>
              <a:ext uri="{FF2B5EF4-FFF2-40B4-BE49-F238E27FC236}">
                <a16:creationId xmlns:a16="http://schemas.microsoft.com/office/drawing/2014/main" id="{12A8837F-DA62-4469-B788-2F40462A42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r="824" b="10410"/>
          <a:stretch/>
        </p:blipFill>
        <p:spPr bwMode="auto">
          <a:xfrm>
            <a:off x="998807" y="3578992"/>
            <a:ext cx="3221502" cy="327900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Дельтапланеризм.ру - Понять небо. Дэнис Пэйган">
            <a:extLst>
              <a:ext uri="{FF2B5EF4-FFF2-40B4-BE49-F238E27FC236}">
                <a16:creationId xmlns:a16="http://schemas.microsoft.com/office/drawing/2014/main" id="{EEFBCB92-E620-41AE-B0B5-11E9AF4DE8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14" t="2705" r="8409" b="21650"/>
          <a:stretch/>
        </p:blipFill>
        <p:spPr bwMode="auto">
          <a:xfrm>
            <a:off x="4797083" y="4069471"/>
            <a:ext cx="4234375" cy="17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0212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6DD98A-FAC7-404B-8D97-AC59B697C758}"/>
              </a:ext>
            </a:extLst>
          </p:cNvPr>
          <p:cNvSpPr>
            <a:spLocks noGrp="1"/>
          </p:cNvSpPr>
          <p:nvPr>
            <p:ph type="title"/>
          </p:nvPr>
        </p:nvSpPr>
        <p:spPr/>
        <p:txBody>
          <a:bodyPr/>
          <a:lstStyle/>
          <a:p>
            <a:r>
              <a:rPr lang="ru-RU" dirty="0">
                <a:solidFill>
                  <a:srgbClr val="C00000"/>
                </a:solidFill>
              </a:rPr>
              <a:t>           </a:t>
            </a:r>
            <a:r>
              <a:rPr lang="ru-RU" dirty="0" err="1">
                <a:solidFill>
                  <a:srgbClr val="C00000"/>
                </a:solidFill>
              </a:rPr>
              <a:t>Дякую</a:t>
            </a:r>
            <a:r>
              <a:rPr lang="ru-RU" dirty="0">
                <a:solidFill>
                  <a:srgbClr val="C00000"/>
                </a:solidFill>
              </a:rPr>
              <a:t> за </a:t>
            </a:r>
            <a:r>
              <a:rPr lang="ru-RU" dirty="0" err="1">
                <a:solidFill>
                  <a:srgbClr val="C00000"/>
                </a:solidFill>
              </a:rPr>
              <a:t>увагу</a:t>
            </a:r>
            <a:r>
              <a:rPr lang="ru-RU" dirty="0">
                <a:solidFill>
                  <a:srgbClr val="C00000"/>
                </a:solidFill>
              </a:rPr>
              <a:t>!</a:t>
            </a:r>
          </a:p>
        </p:txBody>
      </p:sp>
      <p:sp>
        <p:nvSpPr>
          <p:cNvPr id="5" name="Объект 4">
            <a:extLst>
              <a:ext uri="{FF2B5EF4-FFF2-40B4-BE49-F238E27FC236}">
                <a16:creationId xmlns:a16="http://schemas.microsoft.com/office/drawing/2014/main" id="{428934C1-65E2-4D73-A22E-332136FFD335}"/>
              </a:ext>
            </a:extLst>
          </p:cNvPr>
          <p:cNvSpPr>
            <a:spLocks noGrp="1"/>
          </p:cNvSpPr>
          <p:nvPr>
            <p:ph sz="half" idx="1"/>
          </p:nvPr>
        </p:nvSpPr>
        <p:spPr/>
        <p:txBody>
          <a:bodyPr/>
          <a:lstStyle/>
          <a:p>
            <a:endParaRPr lang="ru-RU"/>
          </a:p>
        </p:txBody>
      </p:sp>
      <p:pic>
        <p:nvPicPr>
          <p:cNvPr id="13318" name="Picture 6" descr="Некоторые авиационные секреты | Пикабу">
            <a:extLst>
              <a:ext uri="{FF2B5EF4-FFF2-40B4-BE49-F238E27FC236}">
                <a16:creationId xmlns:a16="http://schemas.microsoft.com/office/drawing/2014/main" id="{E4390FC3-7AB6-4744-ADD5-88223183DB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80045" y="388292"/>
            <a:ext cx="4184650" cy="235386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Гражданская авиация сегодня: важные аспекты и проблемы при подготовке  кадров / Хабр">
            <a:extLst>
              <a:ext uri="{FF2B5EF4-FFF2-40B4-BE49-F238E27FC236}">
                <a16:creationId xmlns:a16="http://schemas.microsoft.com/office/drawing/2014/main" id="{5CC75023-9B75-4582-B5BD-52989438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 y="1270000"/>
            <a:ext cx="4724210" cy="294431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За год цены на авиабилеты в Казахстане взлетели более чем на 8% | Inbusiness">
            <a:extLst>
              <a:ext uri="{FF2B5EF4-FFF2-40B4-BE49-F238E27FC236}">
                <a16:creationId xmlns:a16="http://schemas.microsoft.com/office/drawing/2014/main" id="{E6158CFA-6B00-4DF7-B36E-81AEF697C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3701" y="1589447"/>
            <a:ext cx="3353019" cy="2511528"/>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Обои авиация 2560x1600, картинки, фото, скачать обои высокого качества">
            <a:extLst>
              <a:ext uri="{FF2B5EF4-FFF2-40B4-BE49-F238E27FC236}">
                <a16:creationId xmlns:a16="http://schemas.microsoft.com/office/drawing/2014/main" id="{E23B3A2E-1D18-4EAE-AAC2-DD43C41C4C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96" y="3984923"/>
            <a:ext cx="4609909"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Фотография Самолеты Пассажирские Самолеты летящий Авиация">
            <a:extLst>
              <a:ext uri="{FF2B5EF4-FFF2-40B4-BE49-F238E27FC236}">
                <a16:creationId xmlns:a16="http://schemas.microsoft.com/office/drawing/2014/main" id="{0DA00054-2FE6-4A63-9C6E-33A1639F7B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83" y="3984923"/>
            <a:ext cx="4428666" cy="2873077"/>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Бизнес-авиация">
            <a:extLst>
              <a:ext uri="{FF2B5EF4-FFF2-40B4-BE49-F238E27FC236}">
                <a16:creationId xmlns:a16="http://schemas.microsoft.com/office/drawing/2014/main" id="{D4586BBC-909B-46E2-84F9-25927F5C30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9709" y="2247221"/>
            <a:ext cx="3764986" cy="2823739"/>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Малая авиация в ОАЭ: заказать самолет">
            <a:extLst>
              <a:ext uri="{FF2B5EF4-FFF2-40B4-BE49-F238E27FC236}">
                <a16:creationId xmlns:a16="http://schemas.microsoft.com/office/drawing/2014/main" id="{455815D7-2807-4E6C-A287-59CFCA4AAD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4284" y="4777347"/>
            <a:ext cx="2875877" cy="208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0867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05B76B-CB1B-4BD8-9E0F-C9A867B69C0E}"/>
              </a:ext>
            </a:extLst>
          </p:cNvPr>
          <p:cNvSpPr>
            <a:spLocks noGrp="1"/>
          </p:cNvSpPr>
          <p:nvPr>
            <p:ph type="title"/>
          </p:nvPr>
        </p:nvSpPr>
        <p:spPr/>
        <p:txBody>
          <a:bodyPr/>
          <a:lstStyle/>
          <a:p>
            <a:r>
              <a:rPr lang="uk-UA" dirty="0">
                <a:solidFill>
                  <a:schemeClr val="accent1">
                    <a:lumMod val="50000"/>
                  </a:schemeClr>
                </a:solidFill>
              </a:rPr>
              <a:t>Турбулентність атмосфери</a:t>
            </a:r>
            <a:endParaRPr lang="ru-RU" dirty="0">
              <a:solidFill>
                <a:schemeClr val="accent1">
                  <a:lumMod val="50000"/>
                </a:schemeClr>
              </a:solidFill>
            </a:endParaRPr>
          </a:p>
        </p:txBody>
      </p:sp>
      <p:pic>
        <p:nvPicPr>
          <p:cNvPr id="1026" name="Picture 2" descr="Що таке повітряні ями чим вони небезпечні. Чому утворюються повітряні ями.  Чи варто боятися повітряних ям, зон турбулентності">
            <a:extLst>
              <a:ext uri="{FF2B5EF4-FFF2-40B4-BE49-F238E27FC236}">
                <a16:creationId xmlns:a16="http://schemas.microsoft.com/office/drawing/2014/main" id="{3A6BD9BD-7511-41DD-92AD-B59CC198D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519570"/>
            <a:ext cx="3763936" cy="2345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Через зміни клімату турбулентність під час польотів збільшиться втричі до  2050 року | Екологічні та кліматичні новини України | Climate Info">
            <a:extLst>
              <a:ext uri="{FF2B5EF4-FFF2-40B4-BE49-F238E27FC236}">
                <a16:creationId xmlns:a16="http://schemas.microsoft.com/office/drawing/2014/main" id="{B6842722-1B2D-482E-9EE0-20FA72705C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1343" y="1519570"/>
            <a:ext cx="4175026" cy="23458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Влияние турбулентности атмосферы на полет - sevparaplan.com">
            <a:extLst>
              <a:ext uri="{FF2B5EF4-FFF2-40B4-BE49-F238E27FC236}">
                <a16:creationId xmlns:a16="http://schemas.microsoft.com/office/drawing/2014/main" id="{A641DFBB-AA3F-4E1E-8E79-F3CB10A36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130" y="4177284"/>
            <a:ext cx="3763936" cy="231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6004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727911-2D6B-4148-A3B6-88A9DE79DD7F}"/>
              </a:ext>
            </a:extLst>
          </p:cNvPr>
          <p:cNvSpPr>
            <a:spLocks noGrp="1"/>
          </p:cNvSpPr>
          <p:nvPr>
            <p:ph type="title"/>
          </p:nvPr>
        </p:nvSpPr>
        <p:spPr/>
        <p:txBody>
          <a:bodyPr>
            <a:normAutofit fontScale="90000"/>
          </a:bodyPr>
          <a:lstStyle/>
          <a:p>
            <a:r>
              <a:rPr lang="ru-RU" dirty="0" err="1">
                <a:solidFill>
                  <a:schemeClr val="accent2">
                    <a:lumMod val="75000"/>
                  </a:schemeClr>
                </a:solidFill>
              </a:rPr>
              <a:t>Перевантаження</a:t>
            </a:r>
            <a:r>
              <a:rPr lang="ru-RU" dirty="0">
                <a:solidFill>
                  <a:schemeClr val="accent2">
                    <a:lumMod val="75000"/>
                  </a:schemeClr>
                </a:solidFill>
              </a:rPr>
              <a:t> </a:t>
            </a:r>
            <a:r>
              <a:rPr lang="ru-RU" dirty="0" err="1">
                <a:solidFill>
                  <a:schemeClr val="accent2">
                    <a:lumMod val="75000"/>
                  </a:schemeClr>
                </a:solidFill>
              </a:rPr>
              <a:t>від</a:t>
            </a:r>
            <a:r>
              <a:rPr lang="ru-RU" dirty="0">
                <a:solidFill>
                  <a:schemeClr val="accent2">
                    <a:lumMod val="75000"/>
                  </a:schemeClr>
                </a:solidFill>
              </a:rPr>
              <a:t> </a:t>
            </a:r>
            <a:r>
              <a:rPr lang="ru-RU" dirty="0" err="1">
                <a:solidFill>
                  <a:schemeClr val="accent2">
                    <a:lumMod val="75000"/>
                  </a:schemeClr>
                </a:solidFill>
              </a:rPr>
              <a:t>дії</a:t>
            </a:r>
            <a:r>
              <a:rPr lang="ru-RU" dirty="0">
                <a:solidFill>
                  <a:schemeClr val="accent2">
                    <a:lumMod val="75000"/>
                  </a:schemeClr>
                </a:solidFill>
              </a:rPr>
              <a:t> </a:t>
            </a:r>
            <a:r>
              <a:rPr lang="ru-RU" dirty="0" err="1">
                <a:solidFill>
                  <a:schemeClr val="accent2">
                    <a:lumMod val="75000"/>
                  </a:schemeClr>
                </a:solidFill>
              </a:rPr>
              <a:t>неспокійного</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a:t>
            </a:r>
            <a:r>
              <a:rPr lang="ru-RU" dirty="0" err="1">
                <a:solidFill>
                  <a:schemeClr val="accent2">
                    <a:lumMod val="75000"/>
                  </a:schemeClr>
                </a:solidFill>
              </a:rPr>
              <a:t>виникають</a:t>
            </a:r>
            <a:r>
              <a:rPr lang="ru-RU" dirty="0">
                <a:solidFill>
                  <a:schemeClr val="accent2">
                    <a:lumMod val="75000"/>
                  </a:schemeClr>
                </a:solidFill>
              </a:rPr>
              <a:t> </a:t>
            </a:r>
            <a:r>
              <a:rPr lang="ru-RU" dirty="0" err="1">
                <a:solidFill>
                  <a:schemeClr val="accent2">
                    <a:lumMod val="75000"/>
                  </a:schemeClr>
                </a:solidFill>
              </a:rPr>
              <a:t>під</a:t>
            </a:r>
            <a:r>
              <a:rPr lang="ru-RU" dirty="0">
                <a:solidFill>
                  <a:schemeClr val="accent2">
                    <a:lumMod val="75000"/>
                  </a:schemeClr>
                </a:solidFill>
              </a:rPr>
              <a:t> час </a:t>
            </a:r>
            <a:r>
              <a:rPr lang="ru-RU" dirty="0" err="1">
                <a:solidFill>
                  <a:schemeClr val="accent2">
                    <a:lumMod val="75000"/>
                  </a:schemeClr>
                </a:solidFill>
              </a:rPr>
              <a:t>руху</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a:t>
            </a:r>
            <a:r>
              <a:rPr lang="ru-RU" dirty="0" err="1">
                <a:solidFill>
                  <a:schemeClr val="accent2">
                    <a:lumMod val="75000"/>
                  </a:schemeClr>
                </a:solidFill>
              </a:rPr>
              <a:t>напрямок</a:t>
            </a:r>
            <a:r>
              <a:rPr lang="ru-RU" dirty="0">
                <a:solidFill>
                  <a:schemeClr val="accent2">
                    <a:lumMod val="75000"/>
                  </a:schemeClr>
                </a:solidFill>
              </a:rPr>
              <a:t> </a:t>
            </a:r>
            <a:r>
              <a:rPr lang="ru-RU" dirty="0" err="1">
                <a:solidFill>
                  <a:schemeClr val="accent2">
                    <a:lumMod val="75000"/>
                  </a:schemeClr>
                </a:solidFill>
              </a:rPr>
              <a:t>якого</a:t>
            </a:r>
            <a:r>
              <a:rPr lang="ru-RU" dirty="0">
                <a:solidFill>
                  <a:schemeClr val="accent2">
                    <a:lumMod val="75000"/>
                  </a:schemeClr>
                </a:solidFill>
              </a:rPr>
              <a:t> </a:t>
            </a:r>
            <a:r>
              <a:rPr lang="ru-RU" dirty="0" err="1">
                <a:solidFill>
                  <a:schemeClr val="accent2">
                    <a:lumMod val="75000"/>
                  </a:schemeClr>
                </a:solidFill>
              </a:rPr>
              <a:t>збігається</a:t>
            </a:r>
            <a:r>
              <a:rPr lang="ru-RU" dirty="0">
                <a:solidFill>
                  <a:schemeClr val="accent2">
                    <a:lumMod val="75000"/>
                  </a:schemeClr>
                </a:solidFill>
              </a:rPr>
              <a:t> з </a:t>
            </a:r>
            <a:r>
              <a:rPr lang="ru-RU" dirty="0" err="1">
                <a:solidFill>
                  <a:schemeClr val="accent2">
                    <a:lumMod val="75000"/>
                  </a:schemeClr>
                </a:solidFill>
              </a:rPr>
              <a:t>напрямом</a:t>
            </a:r>
            <a:r>
              <a:rPr lang="ru-RU" dirty="0">
                <a:solidFill>
                  <a:schemeClr val="accent2">
                    <a:lumMod val="75000"/>
                  </a:schemeClr>
                </a:solidFill>
              </a:rPr>
              <a:t> </a:t>
            </a:r>
            <a:r>
              <a:rPr lang="ru-RU" dirty="0" err="1">
                <a:solidFill>
                  <a:schemeClr val="accent2">
                    <a:lumMod val="75000"/>
                  </a:schemeClr>
                </a:solidFill>
              </a:rPr>
              <a:t>польоту</a:t>
            </a:r>
            <a:r>
              <a:rPr lang="ru-RU" dirty="0">
                <a:solidFill>
                  <a:schemeClr val="accent2">
                    <a:lumMod val="75000"/>
                  </a:schemeClr>
                </a:solidFill>
              </a:rPr>
              <a:t> </a:t>
            </a:r>
            <a:r>
              <a:rPr lang="ru-RU" dirty="0" err="1">
                <a:solidFill>
                  <a:schemeClr val="accent2">
                    <a:lumMod val="75000"/>
                  </a:schemeClr>
                </a:solidFill>
              </a:rPr>
              <a:t>літака</a:t>
            </a:r>
            <a:r>
              <a:rPr lang="ru-RU" dirty="0">
                <a:solidFill>
                  <a:schemeClr val="accent2">
                    <a:lumMod val="75000"/>
                  </a:schemeClr>
                </a:solidFill>
              </a:rPr>
              <a:t>, </a:t>
            </a:r>
            <a:r>
              <a:rPr lang="ru-RU" dirty="0" err="1">
                <a:solidFill>
                  <a:schemeClr val="accent2">
                    <a:lumMod val="75000"/>
                  </a:schemeClr>
                </a:solidFill>
              </a:rPr>
              <a:t>або</a:t>
            </a:r>
            <a:r>
              <a:rPr lang="ru-RU" dirty="0">
                <a:solidFill>
                  <a:schemeClr val="accent2">
                    <a:lumMod val="75000"/>
                  </a:schemeClr>
                </a:solidFill>
              </a:rPr>
              <a:t> за </a:t>
            </a:r>
            <a:r>
              <a:rPr lang="ru-RU" dirty="0" err="1">
                <a:solidFill>
                  <a:schemeClr val="accent2">
                    <a:lumMod val="75000"/>
                  </a:schemeClr>
                </a:solidFill>
              </a:rPr>
              <a:t>турбулентних</a:t>
            </a:r>
            <a:r>
              <a:rPr lang="ru-RU" dirty="0">
                <a:solidFill>
                  <a:schemeClr val="accent2">
                    <a:lumMod val="75000"/>
                  </a:schemeClr>
                </a:solidFill>
              </a:rPr>
              <a:t> </a:t>
            </a:r>
            <a:r>
              <a:rPr lang="ru-RU" dirty="0" err="1">
                <a:solidFill>
                  <a:schemeClr val="accent2">
                    <a:lumMod val="75000"/>
                  </a:schemeClr>
                </a:solidFill>
              </a:rPr>
              <a:t>пульсаціях</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a:t>
            </a:r>
            <a:r>
              <a:rPr lang="ru-RU" dirty="0" err="1">
                <a:solidFill>
                  <a:schemeClr val="accent2">
                    <a:lumMod val="75000"/>
                  </a:schemeClr>
                </a:solidFill>
              </a:rPr>
              <a:t>Особливістю</a:t>
            </a:r>
            <a:r>
              <a:rPr lang="ru-RU" dirty="0">
                <a:solidFill>
                  <a:schemeClr val="accent2">
                    <a:lumMod val="75000"/>
                  </a:schemeClr>
                </a:solidFill>
              </a:rPr>
              <a:t> таких </a:t>
            </a:r>
            <a:r>
              <a:rPr lang="ru-RU" dirty="0" err="1">
                <a:solidFill>
                  <a:schemeClr val="accent2">
                    <a:lumMod val="75000"/>
                  </a:schemeClr>
                </a:solidFill>
              </a:rPr>
              <a:t>рухів</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є </a:t>
            </a:r>
            <a:r>
              <a:rPr lang="ru-RU" dirty="0" err="1">
                <a:solidFill>
                  <a:schemeClr val="accent2">
                    <a:lumMod val="75000"/>
                  </a:schemeClr>
                </a:solidFill>
              </a:rPr>
              <a:t>їхня</a:t>
            </a:r>
            <a:r>
              <a:rPr lang="ru-RU" dirty="0">
                <a:solidFill>
                  <a:schemeClr val="accent2">
                    <a:lumMod val="75000"/>
                  </a:schemeClr>
                </a:solidFill>
              </a:rPr>
              <a:t> </a:t>
            </a:r>
            <a:r>
              <a:rPr lang="ru-RU" dirty="0" err="1">
                <a:solidFill>
                  <a:schemeClr val="accent2">
                    <a:lumMod val="75000"/>
                  </a:schemeClr>
                </a:solidFill>
              </a:rPr>
              <a:t>безпорядковість</a:t>
            </a:r>
            <a:r>
              <a:rPr lang="ru-RU" dirty="0">
                <a:solidFill>
                  <a:schemeClr val="accent2">
                    <a:lumMod val="75000"/>
                  </a:schemeClr>
                </a:solidFill>
              </a:rPr>
              <a:t> і </a:t>
            </a:r>
            <a:r>
              <a:rPr lang="ru-RU" dirty="0" err="1">
                <a:solidFill>
                  <a:schemeClr val="accent2">
                    <a:lumMod val="75000"/>
                  </a:schemeClr>
                </a:solidFill>
              </a:rPr>
              <a:t>випадковий</a:t>
            </a:r>
            <a:r>
              <a:rPr lang="ru-RU" dirty="0">
                <a:solidFill>
                  <a:schemeClr val="accent2">
                    <a:lumMod val="75000"/>
                  </a:schemeClr>
                </a:solidFill>
              </a:rPr>
              <a:t> </a:t>
            </a:r>
            <a:r>
              <a:rPr lang="ru-RU" dirty="0" err="1">
                <a:solidFill>
                  <a:schemeClr val="accent2">
                    <a:lumMod val="75000"/>
                  </a:schemeClr>
                </a:solidFill>
              </a:rPr>
              <a:t>процес</a:t>
            </a:r>
            <a:r>
              <a:rPr lang="ru-RU" dirty="0">
                <a:solidFill>
                  <a:schemeClr val="accent2">
                    <a:lumMod val="75000"/>
                  </a:schemeClr>
                </a:solidFill>
              </a:rPr>
              <a:t> </a:t>
            </a:r>
            <a:r>
              <a:rPr lang="ru-RU" dirty="0" err="1">
                <a:solidFill>
                  <a:schemeClr val="accent2">
                    <a:lumMod val="75000"/>
                  </a:schemeClr>
                </a:solidFill>
              </a:rPr>
              <a:t>зміни</a:t>
            </a:r>
            <a:r>
              <a:rPr lang="ru-RU" dirty="0">
                <a:solidFill>
                  <a:schemeClr val="accent2">
                    <a:lumMod val="75000"/>
                  </a:schemeClr>
                </a:solidFill>
              </a:rPr>
              <a:t> </a:t>
            </a:r>
            <a:r>
              <a:rPr lang="ru-RU" dirty="0" err="1">
                <a:solidFill>
                  <a:schemeClr val="accent2">
                    <a:lumMod val="75000"/>
                  </a:schemeClr>
                </a:solidFill>
              </a:rPr>
              <a:t>швидкості</a:t>
            </a:r>
            <a:r>
              <a:rPr lang="ru-RU" dirty="0">
                <a:solidFill>
                  <a:schemeClr val="accent2">
                    <a:lumMod val="75000"/>
                  </a:schemeClr>
                </a:solidFill>
              </a:rPr>
              <a:t> за величиною та </a:t>
            </a:r>
            <a:r>
              <a:rPr lang="ru-RU" dirty="0" err="1">
                <a:solidFill>
                  <a:schemeClr val="accent2">
                    <a:lumMod val="75000"/>
                  </a:schemeClr>
                </a:solidFill>
              </a:rPr>
              <a:t>напрямом</a:t>
            </a:r>
            <a:r>
              <a:rPr lang="ru-RU" dirty="0">
                <a:solidFill>
                  <a:schemeClr val="accent2">
                    <a:lumMod val="75000"/>
                  </a:schemeClr>
                </a:solidFill>
              </a:rPr>
              <a:t>.</a:t>
            </a:r>
          </a:p>
        </p:txBody>
      </p:sp>
      <p:pic>
        <p:nvPicPr>
          <p:cNvPr id="1028" name="Picture 4" descr="✈ Как пилоты узнают о турбулентности и предупреждают пассажиров, что сейчас  будет трясти">
            <a:extLst>
              <a:ext uri="{FF2B5EF4-FFF2-40B4-BE49-F238E27FC236}">
                <a16:creationId xmlns:a16="http://schemas.microsoft.com/office/drawing/2014/main" id="{DDF1E314-DF31-4350-B446-B2FC1C967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883" y="4276649"/>
            <a:ext cx="4721983" cy="232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7935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FB4158-CDEB-4900-8887-0C92EE76B0D7}"/>
              </a:ext>
            </a:extLst>
          </p:cNvPr>
          <p:cNvSpPr>
            <a:spLocks noGrp="1"/>
          </p:cNvSpPr>
          <p:nvPr>
            <p:ph type="title"/>
          </p:nvPr>
        </p:nvSpPr>
        <p:spPr/>
        <p:txBody>
          <a:bodyPr>
            <a:normAutofit fontScale="90000"/>
          </a:bodyPr>
          <a:lstStyle/>
          <a:p>
            <a:r>
              <a:rPr lang="ru-RU" dirty="0">
                <a:solidFill>
                  <a:schemeClr val="accent2">
                    <a:lumMod val="75000"/>
                  </a:schemeClr>
                </a:solidFill>
              </a:rPr>
              <a:t>Причини, </a:t>
            </a:r>
            <a:r>
              <a:rPr lang="ru-RU" dirty="0" err="1">
                <a:solidFill>
                  <a:schemeClr val="accent2">
                    <a:lumMod val="75000"/>
                  </a:schemeClr>
                </a:solidFill>
              </a:rPr>
              <a:t>що</a:t>
            </a:r>
            <a:r>
              <a:rPr lang="ru-RU" dirty="0">
                <a:solidFill>
                  <a:schemeClr val="accent2">
                    <a:lumMod val="75000"/>
                  </a:schemeClr>
                </a:solidFill>
              </a:rPr>
              <a:t> </a:t>
            </a:r>
            <a:r>
              <a:rPr lang="ru-RU" dirty="0" err="1">
                <a:solidFill>
                  <a:schemeClr val="accent2">
                    <a:lumMod val="75000"/>
                  </a:schemeClr>
                </a:solidFill>
              </a:rPr>
              <a:t>спричиняють</a:t>
            </a:r>
            <a:r>
              <a:rPr lang="ru-RU" dirty="0">
                <a:solidFill>
                  <a:schemeClr val="accent2">
                    <a:lumMod val="75000"/>
                  </a:schemeClr>
                </a:solidFill>
              </a:rPr>
              <a:t> </a:t>
            </a:r>
            <a:r>
              <a:rPr lang="ru-RU" dirty="0" err="1">
                <a:solidFill>
                  <a:schemeClr val="accent2">
                    <a:lumMod val="75000"/>
                  </a:schemeClr>
                </a:solidFill>
              </a:rPr>
              <a:t>турбулентність</a:t>
            </a:r>
            <a:r>
              <a:rPr lang="ru-RU" dirty="0">
                <a:solidFill>
                  <a:schemeClr val="accent2">
                    <a:lumMod val="75000"/>
                  </a:schemeClr>
                </a:solidFill>
              </a:rPr>
              <a:t> </a:t>
            </a:r>
            <a:r>
              <a:rPr lang="ru-RU" dirty="0" err="1">
                <a:solidFill>
                  <a:schemeClr val="accent2">
                    <a:lumMod val="75000"/>
                  </a:schemeClr>
                </a:solidFill>
              </a:rPr>
              <a:t>атмосфери</a:t>
            </a:r>
            <a:r>
              <a:rPr lang="ru-RU" dirty="0">
                <a:solidFill>
                  <a:schemeClr val="accent2">
                    <a:lumMod val="75000"/>
                  </a:schemeClr>
                </a:solidFill>
              </a:rPr>
              <a:t>, </a:t>
            </a:r>
            <a:r>
              <a:rPr lang="ru-RU" dirty="0" err="1">
                <a:solidFill>
                  <a:schemeClr val="accent2">
                    <a:lumMod val="75000"/>
                  </a:schemeClr>
                </a:solidFill>
              </a:rPr>
              <a:t>мають</a:t>
            </a:r>
            <a:r>
              <a:rPr lang="ru-RU" dirty="0">
                <a:solidFill>
                  <a:schemeClr val="accent2">
                    <a:lumMod val="75000"/>
                  </a:schemeClr>
                </a:solidFill>
              </a:rPr>
              <a:t> </a:t>
            </a:r>
            <a:r>
              <a:rPr lang="ru-RU" dirty="0" err="1">
                <a:solidFill>
                  <a:schemeClr val="accent2">
                    <a:lumMod val="75000"/>
                  </a:schemeClr>
                </a:solidFill>
              </a:rPr>
              <a:t>різну</a:t>
            </a:r>
            <a:r>
              <a:rPr lang="ru-RU" dirty="0">
                <a:solidFill>
                  <a:schemeClr val="accent2">
                    <a:lumMod val="75000"/>
                  </a:schemeClr>
                </a:solidFill>
              </a:rPr>
              <a:t> </a:t>
            </a:r>
            <a:r>
              <a:rPr lang="ru-RU" dirty="0" err="1">
                <a:solidFill>
                  <a:schemeClr val="accent2">
                    <a:lumMod val="75000"/>
                  </a:schemeClr>
                </a:solidFill>
              </a:rPr>
              <a:t>фізичну</a:t>
            </a:r>
            <a:r>
              <a:rPr lang="ru-RU" dirty="0">
                <a:solidFill>
                  <a:schemeClr val="accent2">
                    <a:lumMod val="75000"/>
                  </a:schemeClr>
                </a:solidFill>
              </a:rPr>
              <a:t> природу. При </a:t>
            </a:r>
            <a:r>
              <a:rPr lang="ru-RU" dirty="0" err="1">
                <a:solidFill>
                  <a:schemeClr val="accent2">
                    <a:lumMod val="75000"/>
                  </a:schemeClr>
                </a:solidFill>
              </a:rPr>
              <a:t>аналізі</a:t>
            </a:r>
            <a:r>
              <a:rPr lang="ru-RU" dirty="0">
                <a:solidFill>
                  <a:schemeClr val="accent2">
                    <a:lumMod val="75000"/>
                  </a:schemeClr>
                </a:solidFill>
              </a:rPr>
              <a:t> </a:t>
            </a:r>
            <a:r>
              <a:rPr lang="ru-RU" dirty="0" err="1">
                <a:solidFill>
                  <a:schemeClr val="accent2">
                    <a:lumMod val="75000"/>
                  </a:schemeClr>
                </a:solidFill>
              </a:rPr>
              <a:t>навантажень</a:t>
            </a:r>
            <a:r>
              <a:rPr lang="ru-RU" dirty="0">
                <a:solidFill>
                  <a:schemeClr val="accent2">
                    <a:lumMod val="75000"/>
                  </a:schemeClr>
                </a:solidFill>
              </a:rPr>
              <a:t>, </a:t>
            </a:r>
            <a:r>
              <a:rPr lang="ru-RU" dirty="0" err="1">
                <a:solidFill>
                  <a:schemeClr val="accent2">
                    <a:lumMod val="75000"/>
                  </a:schemeClr>
                </a:solidFill>
              </a:rPr>
              <a:t>що</a:t>
            </a:r>
            <a:r>
              <a:rPr lang="ru-RU" dirty="0">
                <a:solidFill>
                  <a:schemeClr val="accent2">
                    <a:lumMod val="75000"/>
                  </a:schemeClr>
                </a:solidFill>
              </a:rPr>
              <a:t> </a:t>
            </a:r>
            <a:r>
              <a:rPr lang="ru-RU" dirty="0" err="1">
                <a:solidFill>
                  <a:schemeClr val="accent2">
                    <a:lumMod val="75000"/>
                  </a:schemeClr>
                </a:solidFill>
              </a:rPr>
              <a:t>діють</a:t>
            </a:r>
            <a:r>
              <a:rPr lang="ru-RU" dirty="0">
                <a:solidFill>
                  <a:schemeClr val="accent2">
                    <a:lumMod val="75000"/>
                  </a:schemeClr>
                </a:solidFill>
              </a:rPr>
              <a:t> на </a:t>
            </a:r>
            <a:r>
              <a:rPr lang="ru-RU" dirty="0" err="1">
                <a:solidFill>
                  <a:schemeClr val="accent2">
                    <a:lumMod val="75000"/>
                  </a:schemeClr>
                </a:solidFill>
              </a:rPr>
              <a:t>літак</a:t>
            </a:r>
            <a:r>
              <a:rPr lang="ru-RU" dirty="0">
                <a:solidFill>
                  <a:schemeClr val="accent2">
                    <a:lumMod val="75000"/>
                  </a:schemeClr>
                </a:solidFill>
              </a:rPr>
              <a:t> при </a:t>
            </a:r>
            <a:r>
              <a:rPr lang="ru-RU" dirty="0" err="1">
                <a:solidFill>
                  <a:schemeClr val="accent2">
                    <a:lumMod val="75000"/>
                  </a:schemeClr>
                </a:solidFill>
              </a:rPr>
              <a:t>польоті</a:t>
            </a:r>
            <a:r>
              <a:rPr lang="ru-RU" dirty="0">
                <a:solidFill>
                  <a:schemeClr val="accent2">
                    <a:lumMod val="75000"/>
                  </a:schemeClr>
                </a:solidFill>
              </a:rPr>
              <a:t> в </a:t>
            </a:r>
            <a:r>
              <a:rPr lang="ru-RU" dirty="0" err="1">
                <a:solidFill>
                  <a:schemeClr val="accent2">
                    <a:lumMod val="75000"/>
                  </a:schemeClr>
                </a:solidFill>
              </a:rPr>
              <a:t>неспокійному</a:t>
            </a:r>
            <a:r>
              <a:rPr lang="ru-RU" dirty="0">
                <a:solidFill>
                  <a:schemeClr val="accent2">
                    <a:lumMod val="75000"/>
                  </a:schemeClr>
                </a:solidFill>
              </a:rPr>
              <a:t> </a:t>
            </a:r>
            <a:r>
              <a:rPr lang="ru-RU" dirty="0" err="1">
                <a:solidFill>
                  <a:schemeClr val="accent2">
                    <a:lumMod val="75000"/>
                  </a:schemeClr>
                </a:solidFill>
              </a:rPr>
              <a:t>повітрі</a:t>
            </a:r>
            <a:r>
              <a:rPr lang="ru-RU" dirty="0">
                <a:solidFill>
                  <a:schemeClr val="accent2">
                    <a:lumMod val="75000"/>
                  </a:schemeClr>
                </a:solidFill>
              </a:rPr>
              <a:t>, </a:t>
            </a:r>
            <a:r>
              <a:rPr lang="ru-RU" dirty="0" err="1">
                <a:solidFill>
                  <a:schemeClr val="accent2">
                    <a:lumMod val="75000"/>
                  </a:schemeClr>
                </a:solidFill>
              </a:rPr>
              <a:t>прийнято</a:t>
            </a:r>
            <a:r>
              <a:rPr lang="ru-RU" dirty="0">
                <a:solidFill>
                  <a:schemeClr val="accent2">
                    <a:lumMod val="75000"/>
                  </a:schemeClr>
                </a:solidFill>
              </a:rPr>
              <a:t> </a:t>
            </a:r>
            <a:r>
              <a:rPr lang="ru-RU" dirty="0" err="1">
                <a:solidFill>
                  <a:schemeClr val="accent2">
                    <a:lumMod val="75000"/>
                  </a:schemeClr>
                </a:solidFill>
              </a:rPr>
              <a:t>розрізняти</a:t>
            </a:r>
            <a:r>
              <a:rPr lang="ru-RU" dirty="0">
                <a:solidFill>
                  <a:schemeClr val="accent2">
                    <a:lumMod val="75000"/>
                  </a:schemeClr>
                </a:solidFill>
              </a:rPr>
              <a:t> </a:t>
            </a:r>
            <a:r>
              <a:rPr lang="ru-RU" dirty="0" err="1">
                <a:solidFill>
                  <a:schemeClr val="accent2">
                    <a:lumMod val="75000"/>
                  </a:schemeClr>
                </a:solidFill>
              </a:rPr>
              <a:t>переміщення</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a:t>
            </a:r>
            <a:r>
              <a:rPr lang="ru-RU" dirty="0" err="1">
                <a:solidFill>
                  <a:schemeClr val="accent2">
                    <a:lumMod val="75000"/>
                  </a:schemeClr>
                </a:solidFill>
              </a:rPr>
              <a:t>градієнтом</a:t>
            </a:r>
            <a:r>
              <a:rPr lang="ru-RU" dirty="0">
                <a:solidFill>
                  <a:schemeClr val="accent2">
                    <a:lumMod val="75000"/>
                  </a:schemeClr>
                </a:solidFill>
              </a:rPr>
              <a:t> </a:t>
            </a:r>
            <a:r>
              <a:rPr lang="ru-RU" dirty="0" err="1">
                <a:solidFill>
                  <a:schemeClr val="accent2">
                    <a:lumMod val="75000"/>
                  </a:schemeClr>
                </a:solidFill>
              </a:rPr>
              <a:t>швидкості</a:t>
            </a:r>
            <a:r>
              <a:rPr lang="ru-RU" dirty="0">
                <a:solidFill>
                  <a:schemeClr val="accent2">
                    <a:lumMod val="75000"/>
                  </a:schemeClr>
                </a:solidFill>
              </a:rPr>
              <a:t>. </a:t>
            </a:r>
            <a:r>
              <a:rPr lang="ru-RU" dirty="0" err="1">
                <a:solidFill>
                  <a:schemeClr val="accent2">
                    <a:lumMod val="75000"/>
                  </a:schemeClr>
                </a:solidFill>
              </a:rPr>
              <a:t>Якщо</a:t>
            </a:r>
            <a:r>
              <a:rPr lang="ru-RU" dirty="0">
                <a:solidFill>
                  <a:schemeClr val="accent2">
                    <a:lumMod val="75000"/>
                  </a:schemeClr>
                </a:solidFill>
              </a:rPr>
              <a:t> </a:t>
            </a:r>
            <a:r>
              <a:rPr lang="ru-RU" dirty="0" err="1">
                <a:solidFill>
                  <a:schemeClr val="accent2">
                    <a:lumMod val="75000"/>
                  </a:schemeClr>
                </a:solidFill>
              </a:rPr>
              <a:t>швидкість</a:t>
            </a:r>
            <a:r>
              <a:rPr lang="ru-RU" dirty="0">
                <a:solidFill>
                  <a:schemeClr val="accent2">
                    <a:lumMod val="75000"/>
                  </a:schemeClr>
                </a:solidFill>
              </a:rPr>
              <a:t> </a:t>
            </a:r>
            <a:r>
              <a:rPr lang="ru-RU" dirty="0" err="1">
                <a:solidFill>
                  <a:schemeClr val="accent2">
                    <a:lumMod val="75000"/>
                  </a:schemeClr>
                </a:solidFill>
              </a:rPr>
              <a:t>руху</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до максимального </a:t>
            </a:r>
            <a:r>
              <a:rPr lang="ru-RU" dirty="0" err="1">
                <a:solidFill>
                  <a:schemeClr val="accent2">
                    <a:lumMod val="75000"/>
                  </a:schemeClr>
                </a:solidFill>
              </a:rPr>
              <a:t>значення</a:t>
            </a:r>
            <a:r>
              <a:rPr lang="ru-RU" dirty="0">
                <a:solidFill>
                  <a:schemeClr val="accent2">
                    <a:lumMod val="75000"/>
                  </a:schemeClr>
                </a:solidFill>
              </a:rPr>
              <a:t> </a:t>
            </a:r>
            <a:r>
              <a:rPr lang="ru-RU" dirty="0" err="1">
                <a:solidFill>
                  <a:schemeClr val="accent2">
                    <a:lumMod val="75000"/>
                  </a:schemeClr>
                </a:solidFill>
              </a:rPr>
              <a:t>зростає</a:t>
            </a:r>
            <a:r>
              <a:rPr lang="ru-RU" dirty="0">
                <a:solidFill>
                  <a:schemeClr val="accent2">
                    <a:lumMod val="75000"/>
                  </a:schemeClr>
                </a:solidFill>
              </a:rPr>
              <a:t> </a:t>
            </a:r>
            <a:r>
              <a:rPr lang="ru-RU" dirty="0" err="1">
                <a:solidFill>
                  <a:schemeClr val="accent2">
                    <a:lumMod val="75000"/>
                  </a:schemeClr>
                </a:solidFill>
              </a:rPr>
              <a:t>протягом</a:t>
            </a:r>
            <a:r>
              <a:rPr lang="ru-RU" dirty="0">
                <a:solidFill>
                  <a:schemeClr val="accent2">
                    <a:lumMod val="75000"/>
                  </a:schemeClr>
                </a:solidFill>
              </a:rPr>
              <a:t> 300 – 500 м (</a:t>
            </a:r>
            <a:r>
              <a:rPr lang="ru-RU" dirty="0" err="1">
                <a:solidFill>
                  <a:schemeClr val="accent2">
                    <a:lumMod val="75000"/>
                  </a:schemeClr>
                </a:solidFill>
              </a:rPr>
              <a:t>близько</a:t>
            </a:r>
            <a:r>
              <a:rPr lang="ru-RU" dirty="0">
                <a:solidFill>
                  <a:schemeClr val="accent2">
                    <a:lumMod val="75000"/>
                  </a:schemeClr>
                </a:solidFill>
              </a:rPr>
              <a:t> 2 сек), </a:t>
            </a:r>
            <a:r>
              <a:rPr lang="ru-RU" dirty="0" err="1">
                <a:solidFill>
                  <a:schemeClr val="accent2">
                    <a:lumMod val="75000"/>
                  </a:schemeClr>
                </a:solidFill>
              </a:rPr>
              <a:t>такі</a:t>
            </a:r>
            <a:r>
              <a:rPr lang="ru-RU" dirty="0">
                <a:solidFill>
                  <a:schemeClr val="accent2">
                    <a:lumMod val="75000"/>
                  </a:schemeClr>
                </a:solidFill>
              </a:rPr>
              <a:t> </a:t>
            </a:r>
            <a:r>
              <a:rPr lang="ru-RU" dirty="0" err="1">
                <a:solidFill>
                  <a:schemeClr val="accent2">
                    <a:lumMod val="75000"/>
                  </a:schemeClr>
                </a:solidFill>
              </a:rPr>
              <a:t>переміщення</a:t>
            </a:r>
            <a:r>
              <a:rPr lang="ru-RU" dirty="0">
                <a:solidFill>
                  <a:schemeClr val="accent2">
                    <a:lumMod val="75000"/>
                  </a:schemeClr>
                </a:solidFill>
              </a:rPr>
              <a:t> </a:t>
            </a:r>
            <a:r>
              <a:rPr lang="ru-RU" dirty="0" err="1">
                <a:solidFill>
                  <a:schemeClr val="accent2">
                    <a:lumMod val="75000"/>
                  </a:schemeClr>
                </a:solidFill>
              </a:rPr>
              <a:t>називаються</a:t>
            </a:r>
            <a:r>
              <a:rPr lang="ru-RU" dirty="0">
                <a:solidFill>
                  <a:schemeClr val="accent2">
                    <a:lumMod val="75000"/>
                  </a:schemeClr>
                </a:solidFill>
              </a:rPr>
              <a:t> потоками. </a:t>
            </a:r>
            <a:r>
              <a:rPr lang="ru-RU" dirty="0" err="1">
                <a:solidFill>
                  <a:schemeClr val="accent2">
                    <a:lumMod val="75000"/>
                  </a:schemeClr>
                </a:solidFill>
              </a:rPr>
              <a:t>Переміщення</a:t>
            </a:r>
            <a:r>
              <a:rPr lang="ru-RU" dirty="0">
                <a:solidFill>
                  <a:schemeClr val="accent2">
                    <a:lumMod val="75000"/>
                  </a:schemeClr>
                </a:solidFill>
              </a:rPr>
              <a:t> з великим </a:t>
            </a:r>
            <a:r>
              <a:rPr lang="ru-RU" dirty="0" err="1">
                <a:solidFill>
                  <a:schemeClr val="accent2">
                    <a:lumMod val="75000"/>
                  </a:schemeClr>
                </a:solidFill>
              </a:rPr>
              <a:t>градієнтом</a:t>
            </a:r>
            <a:r>
              <a:rPr lang="ru-RU" dirty="0">
                <a:solidFill>
                  <a:schemeClr val="accent2">
                    <a:lumMod val="75000"/>
                  </a:schemeClr>
                </a:solidFill>
              </a:rPr>
              <a:t> </a:t>
            </a:r>
            <a:r>
              <a:rPr lang="ru-RU" dirty="0" err="1">
                <a:solidFill>
                  <a:schemeClr val="accent2">
                    <a:lumMod val="75000"/>
                  </a:schemeClr>
                </a:solidFill>
              </a:rPr>
              <a:t>називають</a:t>
            </a:r>
            <a:r>
              <a:rPr lang="ru-RU" dirty="0">
                <a:solidFill>
                  <a:schemeClr val="accent2">
                    <a:lumMod val="75000"/>
                  </a:schemeClr>
                </a:solidFill>
              </a:rPr>
              <a:t> </a:t>
            </a:r>
            <a:r>
              <a:rPr lang="ru-RU" dirty="0" err="1">
                <a:solidFill>
                  <a:schemeClr val="accent2">
                    <a:lumMod val="75000"/>
                  </a:schemeClr>
                </a:solidFill>
              </a:rPr>
              <a:t>поривами</a:t>
            </a:r>
            <a:r>
              <a:rPr lang="ru-RU" dirty="0">
                <a:solidFill>
                  <a:schemeClr val="accent2">
                    <a:lumMod val="75000"/>
                  </a:schemeClr>
                </a:solidFill>
              </a:rPr>
              <a:t>.</a:t>
            </a:r>
          </a:p>
        </p:txBody>
      </p:sp>
    </p:spTree>
    <p:extLst>
      <p:ext uri="{BB962C8B-B14F-4D97-AF65-F5344CB8AC3E}">
        <p14:creationId xmlns:p14="http://schemas.microsoft.com/office/powerpoint/2010/main" val="37726985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E59FD7-4519-40FC-8059-4B36AD720A0F}"/>
              </a:ext>
            </a:extLst>
          </p:cNvPr>
          <p:cNvSpPr>
            <a:spLocks noGrp="1"/>
          </p:cNvSpPr>
          <p:nvPr>
            <p:ph type="title"/>
          </p:nvPr>
        </p:nvSpPr>
        <p:spPr>
          <a:xfrm>
            <a:off x="677334" y="609600"/>
            <a:ext cx="8596668" cy="1320800"/>
          </a:xfrm>
        </p:spPr>
        <p:txBody>
          <a:bodyPr>
            <a:normAutofit fontScale="90000"/>
          </a:bodyPr>
          <a:lstStyle/>
          <a:p>
            <a:r>
              <a:rPr lang="ru-RU" dirty="0" err="1">
                <a:solidFill>
                  <a:schemeClr val="accent2">
                    <a:lumMod val="75000"/>
                  </a:schemeClr>
                </a:solidFill>
              </a:rPr>
              <a:t>Найчастіше</a:t>
            </a:r>
            <a:r>
              <a:rPr lang="ru-RU" dirty="0">
                <a:solidFill>
                  <a:schemeClr val="accent2">
                    <a:lumMod val="75000"/>
                  </a:schemeClr>
                </a:solidFill>
              </a:rPr>
              <a:t> </a:t>
            </a:r>
            <a:r>
              <a:rPr lang="ru-RU" dirty="0" err="1">
                <a:solidFill>
                  <a:schemeClr val="accent2">
                    <a:lumMod val="75000"/>
                  </a:schemeClr>
                </a:solidFill>
              </a:rPr>
              <a:t>виникають</a:t>
            </a:r>
            <a:r>
              <a:rPr lang="ru-RU" dirty="0">
                <a:solidFill>
                  <a:schemeClr val="accent2">
                    <a:lumMod val="75000"/>
                  </a:schemeClr>
                </a:solidFill>
              </a:rPr>
              <a:t> </a:t>
            </a:r>
            <a:r>
              <a:rPr lang="ru-RU" dirty="0" err="1">
                <a:solidFill>
                  <a:schemeClr val="accent2">
                    <a:lumMod val="75000"/>
                  </a:schemeClr>
                </a:solidFill>
              </a:rPr>
              <a:t>вертикальні</a:t>
            </a:r>
            <a:r>
              <a:rPr lang="ru-RU" dirty="0">
                <a:solidFill>
                  <a:schemeClr val="accent2">
                    <a:lumMod val="75000"/>
                  </a:schemeClr>
                </a:solidFill>
              </a:rPr>
              <a:t> </a:t>
            </a:r>
            <a:r>
              <a:rPr lang="ru-RU" dirty="0" err="1">
                <a:solidFill>
                  <a:schemeClr val="accent2">
                    <a:lumMod val="75000"/>
                  </a:schemeClr>
                </a:solidFill>
              </a:rPr>
              <a:t>конвективні</a:t>
            </a:r>
            <a:r>
              <a:rPr lang="ru-RU" dirty="0">
                <a:solidFill>
                  <a:schemeClr val="accent2">
                    <a:lumMod val="75000"/>
                  </a:schemeClr>
                </a:solidFill>
              </a:rPr>
              <a:t> потоки, </a:t>
            </a:r>
            <a:r>
              <a:rPr lang="ru-RU" dirty="0" err="1">
                <a:solidFill>
                  <a:schemeClr val="accent2">
                    <a:lumMod val="75000"/>
                  </a:schemeClr>
                </a:solidFill>
              </a:rPr>
              <a:t>викликані</a:t>
            </a:r>
            <a:r>
              <a:rPr lang="ru-RU" dirty="0">
                <a:solidFill>
                  <a:schemeClr val="accent2">
                    <a:lumMod val="75000"/>
                  </a:schemeClr>
                </a:solidFill>
              </a:rPr>
              <a:t> </a:t>
            </a:r>
            <a:r>
              <a:rPr lang="ru-RU" dirty="0" err="1">
                <a:solidFill>
                  <a:schemeClr val="accent2">
                    <a:lumMod val="75000"/>
                  </a:schemeClr>
                </a:solidFill>
              </a:rPr>
              <a:t>порушенням</a:t>
            </a:r>
            <a:r>
              <a:rPr lang="ru-RU" dirty="0">
                <a:solidFill>
                  <a:schemeClr val="accent2">
                    <a:lumMod val="75000"/>
                  </a:schemeClr>
                </a:solidFill>
              </a:rPr>
              <a:t> </a:t>
            </a:r>
            <a:r>
              <a:rPr lang="ru-RU" dirty="0" err="1">
                <a:solidFill>
                  <a:schemeClr val="accent2">
                    <a:lumMod val="75000"/>
                  </a:schemeClr>
                </a:solidFill>
              </a:rPr>
              <a:t>температурної</a:t>
            </a:r>
            <a:r>
              <a:rPr lang="ru-RU" dirty="0">
                <a:solidFill>
                  <a:schemeClr val="accent2">
                    <a:lumMod val="75000"/>
                  </a:schemeClr>
                </a:solidFill>
              </a:rPr>
              <a:t> </a:t>
            </a:r>
            <a:r>
              <a:rPr lang="ru-RU" dirty="0" err="1">
                <a:solidFill>
                  <a:schemeClr val="accent2">
                    <a:lumMod val="75000"/>
                  </a:schemeClr>
                </a:solidFill>
              </a:rPr>
              <a:t>рівноваги</a:t>
            </a:r>
            <a:r>
              <a:rPr lang="ru-RU" dirty="0">
                <a:solidFill>
                  <a:schemeClr val="accent2">
                    <a:lumMod val="75000"/>
                  </a:schemeClr>
                </a:solidFill>
              </a:rPr>
              <a:t> в </a:t>
            </a:r>
            <a:r>
              <a:rPr lang="ru-RU" dirty="0" err="1">
                <a:solidFill>
                  <a:schemeClr val="accent2">
                    <a:lumMod val="75000"/>
                  </a:schemeClr>
                </a:solidFill>
              </a:rPr>
              <a:t>атмосфері</a:t>
            </a:r>
            <a:r>
              <a:rPr lang="ru-RU" dirty="0">
                <a:solidFill>
                  <a:schemeClr val="accent2">
                    <a:lumMod val="75000"/>
                  </a:schemeClr>
                </a:solidFill>
              </a:rPr>
              <a:t>. </a:t>
            </a:r>
            <a:r>
              <a:rPr lang="ru-RU" dirty="0" err="1">
                <a:solidFill>
                  <a:schemeClr val="accent2">
                    <a:lumMod val="75000"/>
                  </a:schemeClr>
                </a:solidFill>
              </a:rPr>
              <a:t>Нерівномірність</a:t>
            </a:r>
            <a:r>
              <a:rPr lang="ru-RU" dirty="0">
                <a:solidFill>
                  <a:schemeClr val="accent2">
                    <a:lumMod val="75000"/>
                  </a:schemeClr>
                </a:solidFill>
              </a:rPr>
              <a:t> </a:t>
            </a:r>
            <a:r>
              <a:rPr lang="ru-RU" dirty="0" err="1">
                <a:solidFill>
                  <a:schemeClr val="accent2">
                    <a:lumMod val="75000"/>
                  </a:schemeClr>
                </a:solidFill>
              </a:rPr>
              <a:t>нагріву</a:t>
            </a:r>
            <a:r>
              <a:rPr lang="ru-RU" dirty="0">
                <a:solidFill>
                  <a:schemeClr val="accent2">
                    <a:lumMod val="75000"/>
                  </a:schemeClr>
                </a:solidFill>
              </a:rPr>
              <a:t> </a:t>
            </a:r>
            <a:r>
              <a:rPr lang="ru-RU" dirty="0" err="1">
                <a:solidFill>
                  <a:schemeClr val="accent2">
                    <a:lumMod val="75000"/>
                  </a:schemeClr>
                </a:solidFill>
              </a:rPr>
              <a:t>ділянок</a:t>
            </a:r>
            <a:r>
              <a:rPr lang="ru-RU" dirty="0">
                <a:solidFill>
                  <a:schemeClr val="accent2">
                    <a:lumMod val="75000"/>
                  </a:schemeClr>
                </a:solidFill>
              </a:rPr>
              <a:t> </a:t>
            </a:r>
            <a:r>
              <a:rPr lang="ru-RU" dirty="0" err="1">
                <a:solidFill>
                  <a:schemeClr val="accent2">
                    <a:lumMod val="75000"/>
                  </a:schemeClr>
                </a:solidFill>
              </a:rPr>
              <a:t>земної</a:t>
            </a:r>
            <a:r>
              <a:rPr lang="ru-RU" dirty="0">
                <a:solidFill>
                  <a:schemeClr val="accent2">
                    <a:lumMod val="75000"/>
                  </a:schemeClr>
                </a:solidFill>
              </a:rPr>
              <a:t> </a:t>
            </a:r>
            <a:r>
              <a:rPr lang="ru-RU" dirty="0" err="1">
                <a:solidFill>
                  <a:schemeClr val="accent2">
                    <a:lumMod val="75000"/>
                  </a:schemeClr>
                </a:solidFill>
              </a:rPr>
              <a:t>поверхні</a:t>
            </a:r>
            <a:r>
              <a:rPr lang="ru-RU" dirty="0">
                <a:solidFill>
                  <a:schemeClr val="accent2">
                    <a:lumMod val="75000"/>
                  </a:schemeClr>
                </a:solidFill>
              </a:rPr>
              <a:t> </a:t>
            </a:r>
            <a:r>
              <a:rPr lang="ru-RU" dirty="0" err="1">
                <a:solidFill>
                  <a:schemeClr val="accent2">
                    <a:lumMod val="75000"/>
                  </a:schemeClr>
                </a:solidFill>
              </a:rPr>
              <a:t>призводить</a:t>
            </a:r>
            <a:r>
              <a:rPr lang="ru-RU" dirty="0">
                <a:solidFill>
                  <a:schemeClr val="accent2">
                    <a:lumMod val="75000"/>
                  </a:schemeClr>
                </a:solidFill>
              </a:rPr>
              <a:t> до </a:t>
            </a:r>
            <a:r>
              <a:rPr lang="ru-RU" dirty="0" err="1">
                <a:solidFill>
                  <a:schemeClr val="accent2">
                    <a:lumMod val="75000"/>
                  </a:schemeClr>
                </a:solidFill>
              </a:rPr>
              <a:t>виникнення</a:t>
            </a:r>
            <a:r>
              <a:rPr lang="ru-RU" dirty="0">
                <a:solidFill>
                  <a:schemeClr val="accent2">
                    <a:lumMod val="75000"/>
                  </a:schemeClr>
                </a:solidFill>
              </a:rPr>
              <a:t> у приземному </a:t>
            </a:r>
            <a:r>
              <a:rPr lang="ru-RU" dirty="0" err="1">
                <a:solidFill>
                  <a:schemeClr val="accent2">
                    <a:lumMod val="75000"/>
                  </a:schemeClr>
                </a:solidFill>
              </a:rPr>
              <a:t>шарі</a:t>
            </a:r>
            <a:r>
              <a:rPr lang="ru-RU" dirty="0">
                <a:solidFill>
                  <a:schemeClr val="accent2">
                    <a:lumMod val="75000"/>
                  </a:schemeClr>
                </a:solidFill>
              </a:rPr>
              <a:t> </a:t>
            </a:r>
            <a:r>
              <a:rPr lang="ru-RU" dirty="0" err="1">
                <a:solidFill>
                  <a:schemeClr val="accent2">
                    <a:lumMod val="75000"/>
                  </a:schemeClr>
                </a:solidFill>
              </a:rPr>
              <a:t>атмосфери</a:t>
            </a:r>
            <a:r>
              <a:rPr lang="ru-RU" dirty="0">
                <a:solidFill>
                  <a:schemeClr val="accent2">
                    <a:lumMod val="75000"/>
                  </a:schemeClr>
                </a:solidFill>
              </a:rPr>
              <a:t> </a:t>
            </a:r>
            <a:r>
              <a:rPr lang="ru-RU" dirty="0" err="1">
                <a:solidFill>
                  <a:schemeClr val="accent2">
                    <a:lumMod val="75000"/>
                  </a:schemeClr>
                </a:solidFill>
              </a:rPr>
              <a:t>вертикальних</a:t>
            </a:r>
            <a:r>
              <a:rPr lang="ru-RU" dirty="0">
                <a:solidFill>
                  <a:schemeClr val="accent2">
                    <a:lumMod val="75000"/>
                  </a:schemeClr>
                </a:solidFill>
              </a:rPr>
              <a:t> </a:t>
            </a:r>
            <a:r>
              <a:rPr lang="ru-RU" dirty="0" err="1">
                <a:solidFill>
                  <a:schemeClr val="accent2">
                    <a:lumMod val="75000"/>
                  </a:schemeClr>
                </a:solidFill>
              </a:rPr>
              <a:t>переміщень</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(рис. 1).</a:t>
            </a:r>
          </a:p>
        </p:txBody>
      </p:sp>
      <p:pic>
        <p:nvPicPr>
          <p:cNvPr id="4" name="Рисунок 3">
            <a:extLst>
              <a:ext uri="{FF2B5EF4-FFF2-40B4-BE49-F238E27FC236}">
                <a16:creationId xmlns:a16="http://schemas.microsoft.com/office/drawing/2014/main" id="{51A3AC2D-07F0-44D8-8D82-1FDBB5DCA7B3}"/>
              </a:ext>
            </a:extLst>
          </p:cNvPr>
          <p:cNvPicPr>
            <a:picLocks noChangeAspect="1"/>
          </p:cNvPicPr>
          <p:nvPr/>
        </p:nvPicPr>
        <p:blipFill>
          <a:blip r:embed="rId2"/>
          <a:stretch>
            <a:fillRect/>
          </a:stretch>
        </p:blipFill>
        <p:spPr>
          <a:xfrm>
            <a:off x="6824030" y="3624452"/>
            <a:ext cx="3389114" cy="2248441"/>
          </a:xfrm>
          <a:prstGeom prst="rect">
            <a:avLst/>
          </a:prstGeom>
        </p:spPr>
      </p:pic>
      <p:sp>
        <p:nvSpPr>
          <p:cNvPr id="5" name="Прямоугольник 4">
            <a:extLst>
              <a:ext uri="{FF2B5EF4-FFF2-40B4-BE49-F238E27FC236}">
                <a16:creationId xmlns:a16="http://schemas.microsoft.com/office/drawing/2014/main" id="{122F2BE3-ED46-4726-AC90-A1053B6A3AE0}"/>
              </a:ext>
            </a:extLst>
          </p:cNvPr>
          <p:cNvSpPr/>
          <p:nvPr/>
        </p:nvSpPr>
        <p:spPr>
          <a:xfrm>
            <a:off x="5997526" y="6063734"/>
            <a:ext cx="5288627" cy="369332"/>
          </a:xfrm>
          <a:prstGeom prst="rect">
            <a:avLst/>
          </a:prstGeom>
        </p:spPr>
        <p:txBody>
          <a:bodyPr wrap="none">
            <a:spAutoFit/>
          </a:bodyPr>
          <a:lstStyle/>
          <a:p>
            <a:r>
              <a:rPr lang="ru-RU" dirty="0"/>
              <a:t>(рис. 1.).С</a:t>
            </a:r>
            <a:r>
              <a:rPr lang="uk-UA" dirty="0" err="1"/>
              <a:t>хема</a:t>
            </a:r>
            <a:r>
              <a:rPr lang="uk-UA" dirty="0"/>
              <a:t> виникнення термічних потоків</a:t>
            </a:r>
            <a:endParaRPr lang="ru-RU" dirty="0"/>
          </a:p>
        </p:txBody>
      </p:sp>
    </p:spTree>
    <p:extLst>
      <p:ext uri="{BB962C8B-B14F-4D97-AF65-F5344CB8AC3E}">
        <p14:creationId xmlns:p14="http://schemas.microsoft.com/office/powerpoint/2010/main" val="29249244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1E275A-1172-4C39-B52F-5035657B7B52}"/>
              </a:ext>
            </a:extLst>
          </p:cNvPr>
          <p:cNvSpPr>
            <a:spLocks noGrp="1"/>
          </p:cNvSpPr>
          <p:nvPr>
            <p:ph type="title"/>
          </p:nvPr>
        </p:nvSpPr>
        <p:spPr/>
        <p:txBody>
          <a:bodyPr>
            <a:normAutofit fontScale="90000"/>
          </a:bodyPr>
          <a:lstStyle/>
          <a:p>
            <a:r>
              <a:rPr lang="ru-RU" dirty="0">
                <a:solidFill>
                  <a:schemeClr val="accent2">
                    <a:lumMod val="75000"/>
                  </a:schemeClr>
                </a:solidFill>
              </a:rPr>
              <a:t>Над </a:t>
            </a:r>
            <a:r>
              <a:rPr lang="ru-RU" dirty="0" err="1">
                <a:solidFill>
                  <a:schemeClr val="accent2">
                    <a:lumMod val="75000"/>
                  </a:schemeClr>
                </a:solidFill>
              </a:rPr>
              <a:t>більш</a:t>
            </a:r>
            <a:r>
              <a:rPr lang="ru-RU" dirty="0">
                <a:solidFill>
                  <a:schemeClr val="accent2">
                    <a:lumMod val="75000"/>
                  </a:schemeClr>
                </a:solidFill>
              </a:rPr>
              <a:t> </a:t>
            </a:r>
            <a:r>
              <a:rPr lang="ru-RU" dirty="0" err="1">
                <a:solidFill>
                  <a:schemeClr val="accent2">
                    <a:lumMod val="75000"/>
                  </a:schemeClr>
                </a:solidFill>
              </a:rPr>
              <a:t>нагрітими</a:t>
            </a:r>
            <a:r>
              <a:rPr lang="ru-RU" dirty="0">
                <a:solidFill>
                  <a:schemeClr val="accent2">
                    <a:lumMod val="75000"/>
                  </a:schemeClr>
                </a:solidFill>
              </a:rPr>
              <a:t> </a:t>
            </a:r>
            <a:r>
              <a:rPr lang="ru-RU" dirty="0" err="1">
                <a:solidFill>
                  <a:schemeClr val="accent2">
                    <a:lumMod val="75000"/>
                  </a:schemeClr>
                </a:solidFill>
              </a:rPr>
              <a:t>ділянками</a:t>
            </a:r>
            <a:r>
              <a:rPr lang="ru-RU" dirty="0">
                <a:solidFill>
                  <a:schemeClr val="accent2">
                    <a:lumMod val="75000"/>
                  </a:schemeClr>
                </a:solidFill>
              </a:rPr>
              <a:t> </a:t>
            </a:r>
            <a:r>
              <a:rPr lang="ru-RU" dirty="0" err="1">
                <a:solidFill>
                  <a:schemeClr val="accent2">
                    <a:lumMod val="75000"/>
                  </a:schemeClr>
                </a:solidFill>
              </a:rPr>
              <a:t>поверхні</a:t>
            </a:r>
            <a:r>
              <a:rPr lang="ru-RU" dirty="0">
                <a:solidFill>
                  <a:schemeClr val="accent2">
                    <a:lumMod val="75000"/>
                  </a:schemeClr>
                </a:solidFill>
              </a:rPr>
              <a:t> (</a:t>
            </a:r>
            <a:r>
              <a:rPr lang="ru-RU" dirty="0" err="1">
                <a:solidFill>
                  <a:schemeClr val="accent2">
                    <a:lumMod val="75000"/>
                  </a:schemeClr>
                </a:solidFill>
              </a:rPr>
              <a:t>піщане</a:t>
            </a:r>
            <a:r>
              <a:rPr lang="ru-RU" dirty="0">
                <a:solidFill>
                  <a:schemeClr val="accent2">
                    <a:lumMod val="75000"/>
                  </a:schemeClr>
                </a:solidFill>
              </a:rPr>
              <a:t> плато, </a:t>
            </a:r>
            <a:r>
              <a:rPr lang="ru-RU" dirty="0" err="1">
                <a:solidFill>
                  <a:schemeClr val="accent2">
                    <a:lumMod val="75000"/>
                  </a:schemeClr>
                </a:solidFill>
              </a:rPr>
              <a:t>рілля</a:t>
            </a:r>
            <a:r>
              <a:rPr lang="ru-RU" dirty="0">
                <a:solidFill>
                  <a:schemeClr val="accent2">
                    <a:lumMod val="75000"/>
                  </a:schemeClr>
                </a:solidFill>
              </a:rPr>
              <a:t> та </a:t>
            </a:r>
            <a:r>
              <a:rPr lang="ru-RU" dirty="0" err="1">
                <a:solidFill>
                  <a:schemeClr val="accent2">
                    <a:lumMod val="75000"/>
                  </a:schemeClr>
                </a:solidFill>
              </a:rPr>
              <a:t>ін</a:t>
            </a:r>
            <a:r>
              <a:rPr lang="ru-RU" dirty="0">
                <a:solidFill>
                  <a:schemeClr val="accent2">
                    <a:lumMod val="75000"/>
                  </a:schemeClr>
                </a:solidFill>
              </a:rPr>
              <a:t>) </a:t>
            </a:r>
            <a:r>
              <a:rPr lang="ru-RU" dirty="0" err="1">
                <a:solidFill>
                  <a:schemeClr val="accent2">
                    <a:lumMod val="75000"/>
                  </a:schemeClr>
                </a:solidFill>
              </a:rPr>
              <a:t>виникають</a:t>
            </a:r>
            <a:r>
              <a:rPr lang="ru-RU" dirty="0">
                <a:solidFill>
                  <a:schemeClr val="accent2">
                    <a:lumMod val="75000"/>
                  </a:schemeClr>
                </a:solidFill>
              </a:rPr>
              <a:t> </a:t>
            </a:r>
            <a:r>
              <a:rPr lang="ru-RU" dirty="0" err="1">
                <a:solidFill>
                  <a:schemeClr val="accent2">
                    <a:lumMod val="75000"/>
                  </a:schemeClr>
                </a:solidFill>
              </a:rPr>
              <a:t>висхідні</a:t>
            </a:r>
            <a:r>
              <a:rPr lang="ru-RU" dirty="0">
                <a:solidFill>
                  <a:schemeClr val="accent2">
                    <a:lumMod val="75000"/>
                  </a:schemeClr>
                </a:solidFill>
              </a:rPr>
              <a:t> потоки, а над </a:t>
            </a:r>
            <a:r>
              <a:rPr lang="ru-RU" dirty="0" err="1">
                <a:solidFill>
                  <a:schemeClr val="accent2">
                    <a:lumMod val="75000"/>
                  </a:schemeClr>
                </a:solidFill>
              </a:rPr>
              <a:t>менш</a:t>
            </a:r>
            <a:r>
              <a:rPr lang="ru-RU" dirty="0">
                <a:solidFill>
                  <a:schemeClr val="accent2">
                    <a:lumMod val="75000"/>
                  </a:schemeClr>
                </a:solidFill>
              </a:rPr>
              <a:t> </a:t>
            </a:r>
            <a:r>
              <a:rPr lang="ru-RU" dirty="0" err="1">
                <a:solidFill>
                  <a:schemeClr val="accent2">
                    <a:lumMod val="75000"/>
                  </a:schemeClr>
                </a:solidFill>
              </a:rPr>
              <a:t>нагрітими</a:t>
            </a:r>
            <a:r>
              <a:rPr lang="ru-RU" dirty="0">
                <a:solidFill>
                  <a:schemeClr val="accent2">
                    <a:lumMod val="75000"/>
                  </a:schemeClr>
                </a:solidFill>
              </a:rPr>
              <a:t> </a:t>
            </a:r>
            <a:r>
              <a:rPr lang="ru-RU" dirty="0" err="1">
                <a:solidFill>
                  <a:schemeClr val="accent2">
                    <a:lumMod val="75000"/>
                  </a:schemeClr>
                </a:solidFill>
              </a:rPr>
              <a:t>ділянками</a:t>
            </a:r>
            <a:r>
              <a:rPr lang="ru-RU" dirty="0">
                <a:solidFill>
                  <a:schemeClr val="accent2">
                    <a:lumMod val="75000"/>
                  </a:schemeClr>
                </a:solidFill>
              </a:rPr>
              <a:t> (</a:t>
            </a:r>
            <a:r>
              <a:rPr lang="ru-RU" dirty="0" err="1">
                <a:solidFill>
                  <a:schemeClr val="accent2">
                    <a:lumMod val="75000"/>
                  </a:schemeClr>
                </a:solidFill>
              </a:rPr>
              <a:t>ліс</a:t>
            </a:r>
            <a:r>
              <a:rPr lang="ru-RU" dirty="0">
                <a:solidFill>
                  <a:schemeClr val="accent2">
                    <a:lumMod val="75000"/>
                  </a:schemeClr>
                </a:solidFill>
              </a:rPr>
              <a:t>, </a:t>
            </a:r>
            <a:r>
              <a:rPr lang="ru-RU" dirty="0" err="1">
                <a:solidFill>
                  <a:schemeClr val="accent2">
                    <a:lumMod val="75000"/>
                  </a:schemeClr>
                </a:solidFill>
              </a:rPr>
              <a:t>водні</a:t>
            </a:r>
            <a:r>
              <a:rPr lang="ru-RU" dirty="0">
                <a:solidFill>
                  <a:schemeClr val="accent2">
                    <a:lumMod val="75000"/>
                  </a:schemeClr>
                </a:solidFill>
              </a:rPr>
              <a:t> </a:t>
            </a:r>
            <a:r>
              <a:rPr lang="ru-RU" dirty="0" err="1">
                <a:solidFill>
                  <a:schemeClr val="accent2">
                    <a:lumMod val="75000"/>
                  </a:schemeClr>
                </a:solidFill>
              </a:rPr>
              <a:t>простори</a:t>
            </a:r>
            <a:r>
              <a:rPr lang="ru-RU" dirty="0">
                <a:solidFill>
                  <a:schemeClr val="accent2">
                    <a:lumMod val="75000"/>
                  </a:schemeClr>
                </a:solidFill>
              </a:rPr>
              <a:t> і т.д.) </a:t>
            </a:r>
            <a:r>
              <a:rPr lang="ru-RU" dirty="0" err="1">
                <a:solidFill>
                  <a:schemeClr val="accent2">
                    <a:lumMod val="75000"/>
                  </a:schemeClr>
                </a:solidFill>
              </a:rPr>
              <a:t>виникають</a:t>
            </a:r>
            <a:r>
              <a:rPr lang="ru-RU" dirty="0">
                <a:solidFill>
                  <a:schemeClr val="accent2">
                    <a:lumMod val="75000"/>
                  </a:schemeClr>
                </a:solidFill>
              </a:rPr>
              <a:t> </a:t>
            </a:r>
            <a:r>
              <a:rPr lang="ru-RU" dirty="0" err="1">
                <a:solidFill>
                  <a:schemeClr val="accent2">
                    <a:lumMod val="75000"/>
                  </a:schemeClr>
                </a:solidFill>
              </a:rPr>
              <a:t>низхідні</a:t>
            </a:r>
            <a:r>
              <a:rPr lang="ru-RU" dirty="0">
                <a:solidFill>
                  <a:schemeClr val="accent2">
                    <a:lumMod val="75000"/>
                  </a:schemeClr>
                </a:solidFill>
              </a:rPr>
              <a:t> потоки.</a:t>
            </a:r>
          </a:p>
        </p:txBody>
      </p:sp>
      <p:pic>
        <p:nvPicPr>
          <p:cNvPr id="4" name="Рисунок 3">
            <a:extLst>
              <a:ext uri="{FF2B5EF4-FFF2-40B4-BE49-F238E27FC236}">
                <a16:creationId xmlns:a16="http://schemas.microsoft.com/office/drawing/2014/main" id="{2D602953-0B2E-440A-A2CA-1C21146624D3}"/>
              </a:ext>
            </a:extLst>
          </p:cNvPr>
          <p:cNvPicPr>
            <a:picLocks noChangeAspect="1"/>
          </p:cNvPicPr>
          <p:nvPr/>
        </p:nvPicPr>
        <p:blipFill>
          <a:blip r:embed="rId2"/>
          <a:stretch>
            <a:fillRect/>
          </a:stretch>
        </p:blipFill>
        <p:spPr>
          <a:xfrm>
            <a:off x="937258" y="3284338"/>
            <a:ext cx="4169313" cy="3286525"/>
          </a:xfrm>
          <a:prstGeom prst="rect">
            <a:avLst/>
          </a:prstGeom>
        </p:spPr>
      </p:pic>
      <p:pic>
        <p:nvPicPr>
          <p:cNvPr id="2050" name="Picture 2" descr="Студопедия — Восходящие потоки">
            <a:extLst>
              <a:ext uri="{FF2B5EF4-FFF2-40B4-BE49-F238E27FC236}">
                <a16:creationId xmlns:a16="http://schemas.microsoft.com/office/drawing/2014/main" id="{4D6A8462-83FF-4E34-9B60-6CFB699CC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2296" y="3509675"/>
            <a:ext cx="4947285" cy="239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8748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E9BC96-AFEA-453B-8784-9A7A838C4930}"/>
              </a:ext>
            </a:extLst>
          </p:cNvPr>
          <p:cNvSpPr>
            <a:spLocks noGrp="1"/>
          </p:cNvSpPr>
          <p:nvPr>
            <p:ph type="title"/>
          </p:nvPr>
        </p:nvSpPr>
        <p:spPr/>
        <p:txBody>
          <a:bodyPr>
            <a:normAutofit fontScale="90000"/>
          </a:bodyPr>
          <a:lstStyle/>
          <a:p>
            <a:r>
              <a:rPr lang="ru-RU" dirty="0">
                <a:solidFill>
                  <a:schemeClr val="accent2">
                    <a:lumMod val="75000"/>
                  </a:schemeClr>
                </a:solidFill>
              </a:rPr>
              <a:t>При </a:t>
            </a:r>
            <a:r>
              <a:rPr lang="ru-RU" dirty="0" err="1">
                <a:solidFill>
                  <a:schemeClr val="accent2">
                    <a:lumMod val="75000"/>
                  </a:schemeClr>
                </a:solidFill>
              </a:rPr>
              <a:t>стійкій</a:t>
            </a:r>
            <a:r>
              <a:rPr lang="ru-RU" dirty="0">
                <a:solidFill>
                  <a:schemeClr val="accent2">
                    <a:lumMod val="75000"/>
                  </a:schemeClr>
                </a:solidFill>
              </a:rPr>
              <a:t> </a:t>
            </a:r>
            <a:r>
              <a:rPr lang="ru-RU" dirty="0" err="1">
                <a:solidFill>
                  <a:schemeClr val="accent2">
                    <a:lumMod val="75000"/>
                  </a:schemeClr>
                </a:solidFill>
              </a:rPr>
              <a:t>атмосфері</a:t>
            </a:r>
            <a:r>
              <a:rPr lang="ru-RU" dirty="0">
                <a:solidFill>
                  <a:schemeClr val="accent2">
                    <a:lumMod val="75000"/>
                  </a:schemeClr>
                </a:solidFill>
              </a:rPr>
              <a:t>, коли </a:t>
            </a:r>
            <a:r>
              <a:rPr lang="ru-RU" dirty="0" err="1">
                <a:solidFill>
                  <a:schemeClr val="accent2">
                    <a:lumMod val="75000"/>
                  </a:schemeClr>
                </a:solidFill>
              </a:rPr>
              <a:t>зі</a:t>
            </a:r>
            <a:r>
              <a:rPr lang="ru-RU" dirty="0">
                <a:solidFill>
                  <a:schemeClr val="accent2">
                    <a:lumMod val="75000"/>
                  </a:schemeClr>
                </a:solidFill>
              </a:rPr>
              <a:t> </a:t>
            </a:r>
            <a:r>
              <a:rPr lang="ru-RU" dirty="0" err="1">
                <a:solidFill>
                  <a:schemeClr val="accent2">
                    <a:lumMod val="75000"/>
                  </a:schemeClr>
                </a:solidFill>
              </a:rPr>
              <a:t>збільшенням</a:t>
            </a:r>
            <a:r>
              <a:rPr lang="ru-RU" dirty="0">
                <a:solidFill>
                  <a:schemeClr val="accent2">
                    <a:lumMod val="75000"/>
                  </a:schemeClr>
                </a:solidFill>
              </a:rPr>
              <a:t> </a:t>
            </a:r>
            <a:r>
              <a:rPr lang="ru-RU" dirty="0" err="1">
                <a:solidFill>
                  <a:schemeClr val="accent2">
                    <a:lumMod val="75000"/>
                  </a:schemeClr>
                </a:solidFill>
              </a:rPr>
              <a:t>висоти</a:t>
            </a:r>
            <a:r>
              <a:rPr lang="ru-RU" dirty="0">
                <a:solidFill>
                  <a:schemeClr val="accent2">
                    <a:lumMod val="75000"/>
                  </a:schemeClr>
                </a:solidFill>
              </a:rPr>
              <a:t> температура </a:t>
            </a:r>
            <a:r>
              <a:rPr lang="ru-RU" dirty="0" err="1">
                <a:solidFill>
                  <a:schemeClr val="accent2">
                    <a:lumMod val="75000"/>
                  </a:schemeClr>
                </a:solidFill>
              </a:rPr>
              <a:t>падає</a:t>
            </a:r>
            <a:r>
              <a:rPr lang="ru-RU" dirty="0">
                <a:solidFill>
                  <a:schemeClr val="accent2">
                    <a:lumMod val="75000"/>
                  </a:schemeClr>
                </a:solidFill>
              </a:rPr>
              <a:t> </a:t>
            </a:r>
            <a:r>
              <a:rPr lang="ru-RU" dirty="0" err="1">
                <a:solidFill>
                  <a:schemeClr val="accent2">
                    <a:lumMod val="75000"/>
                  </a:schemeClr>
                </a:solidFill>
              </a:rPr>
              <a:t>повільно</a:t>
            </a:r>
            <a:r>
              <a:rPr lang="ru-RU" dirty="0">
                <a:solidFill>
                  <a:schemeClr val="accent2">
                    <a:lumMod val="75000"/>
                  </a:schemeClr>
                </a:solidFill>
              </a:rPr>
              <a:t> (</a:t>
            </a:r>
            <a:r>
              <a:rPr lang="ru-RU" dirty="0" err="1">
                <a:solidFill>
                  <a:schemeClr val="accent2">
                    <a:lumMod val="75000"/>
                  </a:schemeClr>
                </a:solidFill>
              </a:rPr>
              <a:t>менше</a:t>
            </a:r>
            <a:r>
              <a:rPr lang="ru-RU" dirty="0">
                <a:solidFill>
                  <a:schemeClr val="accent2">
                    <a:lumMod val="75000"/>
                  </a:schemeClr>
                </a:solidFill>
              </a:rPr>
              <a:t> 6 на 1000 м), </a:t>
            </a:r>
            <a:r>
              <a:rPr lang="ru-RU" dirty="0" err="1">
                <a:solidFill>
                  <a:schemeClr val="accent2">
                    <a:lumMod val="75000"/>
                  </a:schemeClr>
                </a:solidFill>
              </a:rPr>
              <a:t>конвективні</a:t>
            </a:r>
            <a:r>
              <a:rPr lang="ru-RU" dirty="0">
                <a:solidFill>
                  <a:schemeClr val="accent2">
                    <a:lumMod val="75000"/>
                  </a:schemeClr>
                </a:solidFill>
              </a:rPr>
              <a:t> потоки не </a:t>
            </a:r>
            <a:r>
              <a:rPr lang="ru-RU" dirty="0" err="1">
                <a:solidFill>
                  <a:schemeClr val="accent2">
                    <a:lumMod val="75000"/>
                  </a:schemeClr>
                </a:solidFill>
              </a:rPr>
              <a:t>досягають</a:t>
            </a:r>
            <a:r>
              <a:rPr lang="ru-RU" dirty="0">
                <a:solidFill>
                  <a:schemeClr val="accent2">
                    <a:lumMod val="75000"/>
                  </a:schemeClr>
                </a:solidFill>
              </a:rPr>
              <a:t> </a:t>
            </a:r>
            <a:r>
              <a:rPr lang="ru-RU" dirty="0" err="1">
                <a:solidFill>
                  <a:schemeClr val="accent2">
                    <a:lumMod val="75000"/>
                  </a:schemeClr>
                </a:solidFill>
              </a:rPr>
              <a:t>великої</a:t>
            </a:r>
            <a:r>
              <a:rPr lang="ru-RU" dirty="0">
                <a:solidFill>
                  <a:schemeClr val="accent2">
                    <a:lumMod val="75000"/>
                  </a:schemeClr>
                </a:solidFill>
              </a:rPr>
              <a:t> </a:t>
            </a:r>
            <a:r>
              <a:rPr lang="ru-RU" dirty="0" err="1">
                <a:solidFill>
                  <a:schemeClr val="accent2">
                    <a:lumMod val="75000"/>
                  </a:schemeClr>
                </a:solidFill>
              </a:rPr>
              <a:t>сили</a:t>
            </a:r>
            <a:r>
              <a:rPr lang="ru-RU" dirty="0">
                <a:solidFill>
                  <a:schemeClr val="accent2">
                    <a:lumMod val="75000"/>
                  </a:schemeClr>
                </a:solidFill>
              </a:rPr>
              <a:t> і не </a:t>
            </a:r>
            <a:r>
              <a:rPr lang="ru-RU" dirty="0" err="1">
                <a:solidFill>
                  <a:schemeClr val="accent2">
                    <a:lumMod val="75000"/>
                  </a:schemeClr>
                </a:solidFill>
              </a:rPr>
              <a:t>поширюються</a:t>
            </a:r>
            <a:r>
              <a:rPr lang="ru-RU" dirty="0">
                <a:solidFill>
                  <a:schemeClr val="accent2">
                    <a:lumMod val="75000"/>
                  </a:schemeClr>
                </a:solidFill>
              </a:rPr>
              <a:t> на </a:t>
            </a:r>
            <a:r>
              <a:rPr lang="ru-RU" dirty="0" err="1">
                <a:solidFill>
                  <a:schemeClr val="accent2">
                    <a:lumMod val="75000"/>
                  </a:schemeClr>
                </a:solidFill>
              </a:rPr>
              <a:t>великі</a:t>
            </a:r>
            <a:r>
              <a:rPr lang="ru-RU" dirty="0">
                <a:solidFill>
                  <a:schemeClr val="accent2">
                    <a:lumMod val="75000"/>
                  </a:schemeClr>
                </a:solidFill>
              </a:rPr>
              <a:t> </a:t>
            </a:r>
            <a:r>
              <a:rPr lang="ru-RU" dirty="0" err="1">
                <a:solidFill>
                  <a:schemeClr val="accent2">
                    <a:lumMod val="75000"/>
                  </a:schemeClr>
                </a:solidFill>
              </a:rPr>
              <a:t>висоти</a:t>
            </a:r>
            <a:r>
              <a:rPr lang="ru-RU" dirty="0">
                <a:solidFill>
                  <a:schemeClr val="accent2">
                    <a:lumMod val="75000"/>
                  </a:schemeClr>
                </a:solidFill>
              </a:rPr>
              <a:t>. </a:t>
            </a:r>
            <a:r>
              <a:rPr lang="ru-RU" dirty="0" err="1">
                <a:solidFill>
                  <a:schemeClr val="accent2">
                    <a:lumMod val="75000"/>
                  </a:schemeClr>
                </a:solidFill>
              </a:rPr>
              <a:t>Швидкість</a:t>
            </a:r>
            <a:r>
              <a:rPr lang="ru-RU" dirty="0">
                <a:solidFill>
                  <a:schemeClr val="accent2">
                    <a:lumMod val="75000"/>
                  </a:schemeClr>
                </a:solidFill>
              </a:rPr>
              <a:t> </a:t>
            </a:r>
            <a:r>
              <a:rPr lang="ru-RU" dirty="0" err="1">
                <a:solidFill>
                  <a:schemeClr val="accent2">
                    <a:lumMod val="75000"/>
                  </a:schemeClr>
                </a:solidFill>
              </a:rPr>
              <a:t>може</a:t>
            </a:r>
            <a:r>
              <a:rPr lang="ru-RU" dirty="0">
                <a:solidFill>
                  <a:schemeClr val="accent2">
                    <a:lumMod val="75000"/>
                  </a:schemeClr>
                </a:solidFill>
              </a:rPr>
              <a:t> </a:t>
            </a:r>
            <a:r>
              <a:rPr lang="ru-RU" dirty="0" err="1">
                <a:solidFill>
                  <a:schemeClr val="accent2">
                    <a:lumMod val="75000"/>
                  </a:schemeClr>
                </a:solidFill>
              </a:rPr>
              <a:t>становити</a:t>
            </a:r>
            <a:r>
              <a:rPr lang="ru-RU" dirty="0">
                <a:solidFill>
                  <a:schemeClr val="accent2">
                    <a:lumMod val="75000"/>
                  </a:schemeClr>
                </a:solidFill>
              </a:rPr>
              <a:t> 2…5 м/с. На </a:t>
            </a:r>
            <a:r>
              <a:rPr lang="ru-RU" dirty="0" err="1">
                <a:solidFill>
                  <a:schemeClr val="accent2">
                    <a:lumMod val="75000"/>
                  </a:schemeClr>
                </a:solidFill>
              </a:rPr>
              <a:t>висотах</a:t>
            </a:r>
            <a:r>
              <a:rPr lang="ru-RU" dirty="0">
                <a:solidFill>
                  <a:schemeClr val="accent2">
                    <a:lumMod val="75000"/>
                  </a:schemeClr>
                </a:solidFill>
              </a:rPr>
              <a:t>, </a:t>
            </a:r>
            <a:r>
              <a:rPr lang="ru-RU" dirty="0" err="1">
                <a:solidFill>
                  <a:schemeClr val="accent2">
                    <a:lumMod val="75000"/>
                  </a:schemeClr>
                </a:solidFill>
              </a:rPr>
              <a:t>які</a:t>
            </a:r>
            <a:r>
              <a:rPr lang="ru-RU" dirty="0">
                <a:solidFill>
                  <a:schemeClr val="accent2">
                    <a:lumMod val="75000"/>
                  </a:schemeClr>
                </a:solidFill>
              </a:rPr>
              <a:t> </a:t>
            </a:r>
            <a:r>
              <a:rPr lang="ru-RU" dirty="0" err="1">
                <a:solidFill>
                  <a:schemeClr val="accent2">
                    <a:lumMod val="75000"/>
                  </a:schemeClr>
                </a:solidFill>
              </a:rPr>
              <a:t>понад</a:t>
            </a:r>
            <a:r>
              <a:rPr lang="ru-RU" dirty="0">
                <a:solidFill>
                  <a:schemeClr val="accent2">
                    <a:lumMod val="75000"/>
                  </a:schemeClr>
                </a:solidFill>
              </a:rPr>
              <a:t> 1000 м </a:t>
            </a:r>
            <a:r>
              <a:rPr lang="ru-RU" dirty="0" err="1">
                <a:solidFill>
                  <a:schemeClr val="accent2">
                    <a:lumMod val="75000"/>
                  </a:schemeClr>
                </a:solidFill>
              </a:rPr>
              <a:t>ці</a:t>
            </a:r>
            <a:r>
              <a:rPr lang="ru-RU" dirty="0">
                <a:solidFill>
                  <a:schemeClr val="accent2">
                    <a:lumMod val="75000"/>
                  </a:schemeClr>
                </a:solidFill>
              </a:rPr>
              <a:t> потоки </a:t>
            </a:r>
            <a:r>
              <a:rPr lang="ru-RU" dirty="0" err="1">
                <a:solidFill>
                  <a:schemeClr val="accent2">
                    <a:lumMod val="75000"/>
                  </a:schemeClr>
                </a:solidFill>
              </a:rPr>
              <a:t>згасають</a:t>
            </a:r>
            <a:r>
              <a:rPr lang="ru-RU" dirty="0">
                <a:solidFill>
                  <a:schemeClr val="accent2">
                    <a:lumMod val="75000"/>
                  </a:schemeClr>
                </a:solidFill>
              </a:rPr>
              <a:t>, і </a:t>
            </a:r>
            <a:r>
              <a:rPr lang="ru-RU" dirty="0" err="1">
                <a:solidFill>
                  <a:schemeClr val="accent2">
                    <a:lumMod val="75000"/>
                  </a:schemeClr>
                </a:solidFill>
              </a:rPr>
              <a:t>політ</a:t>
            </a:r>
            <a:r>
              <a:rPr lang="ru-RU" dirty="0">
                <a:solidFill>
                  <a:schemeClr val="accent2">
                    <a:lumMod val="75000"/>
                  </a:schemeClr>
                </a:solidFill>
              </a:rPr>
              <a:t> </a:t>
            </a:r>
            <a:r>
              <a:rPr lang="ru-RU" dirty="0" err="1">
                <a:solidFill>
                  <a:schemeClr val="accent2">
                    <a:lumMod val="75000"/>
                  </a:schemeClr>
                </a:solidFill>
              </a:rPr>
              <a:t>літака</a:t>
            </a:r>
            <a:r>
              <a:rPr lang="ru-RU" dirty="0">
                <a:solidFill>
                  <a:schemeClr val="accent2">
                    <a:lumMod val="75000"/>
                  </a:schemeClr>
                </a:solidFill>
              </a:rPr>
              <a:t> </a:t>
            </a:r>
            <a:r>
              <a:rPr lang="ru-RU" dirty="0" err="1">
                <a:solidFill>
                  <a:schemeClr val="accent2">
                    <a:lumMod val="75000"/>
                  </a:schemeClr>
                </a:solidFill>
              </a:rPr>
              <a:t>відбувається</a:t>
            </a:r>
            <a:r>
              <a:rPr lang="ru-RU" dirty="0">
                <a:solidFill>
                  <a:schemeClr val="accent2">
                    <a:lumMod val="75000"/>
                  </a:schemeClr>
                </a:solidFill>
              </a:rPr>
              <a:t> у </a:t>
            </a:r>
            <a:r>
              <a:rPr lang="ru-RU" dirty="0" err="1">
                <a:solidFill>
                  <a:schemeClr val="accent2">
                    <a:lumMod val="75000"/>
                  </a:schemeClr>
                </a:solidFill>
              </a:rPr>
              <a:t>спокійній</a:t>
            </a:r>
            <a:r>
              <a:rPr lang="ru-RU" dirty="0">
                <a:solidFill>
                  <a:schemeClr val="accent2">
                    <a:lumMod val="75000"/>
                  </a:schemeClr>
                </a:solidFill>
              </a:rPr>
              <a:t> </a:t>
            </a:r>
            <a:r>
              <a:rPr lang="ru-RU" dirty="0" err="1">
                <a:solidFill>
                  <a:schemeClr val="accent2">
                    <a:lumMod val="75000"/>
                  </a:schemeClr>
                </a:solidFill>
              </a:rPr>
              <a:t>атмосфері</a:t>
            </a:r>
            <a:r>
              <a:rPr lang="ru-RU" dirty="0">
                <a:solidFill>
                  <a:schemeClr val="accent2">
                    <a:lumMod val="75000"/>
                  </a:schemeClr>
                </a:solidFill>
              </a:rPr>
              <a:t>.</a:t>
            </a:r>
          </a:p>
        </p:txBody>
      </p:sp>
      <p:pic>
        <p:nvPicPr>
          <p:cNvPr id="3074" name="Picture 2" descr="Восходящий поток и его рациональное использование">
            <a:extLst>
              <a:ext uri="{FF2B5EF4-FFF2-40B4-BE49-F238E27FC236}">
                <a16:creationId xmlns:a16="http://schemas.microsoft.com/office/drawing/2014/main" id="{FD7F0531-F68D-4BA8-9818-C96A9267B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757" y="3178597"/>
            <a:ext cx="3410243" cy="349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5035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879CEB-F1BE-4C64-A130-6E50B38D7522}"/>
              </a:ext>
            </a:extLst>
          </p:cNvPr>
          <p:cNvSpPr>
            <a:spLocks noGrp="1"/>
          </p:cNvSpPr>
          <p:nvPr>
            <p:ph type="title"/>
          </p:nvPr>
        </p:nvSpPr>
        <p:spPr/>
        <p:txBody>
          <a:bodyPr>
            <a:normAutofit fontScale="90000"/>
          </a:bodyPr>
          <a:lstStyle/>
          <a:p>
            <a:r>
              <a:rPr lang="ru-RU" dirty="0">
                <a:solidFill>
                  <a:schemeClr val="accent2">
                    <a:lumMod val="75000"/>
                  </a:schemeClr>
                </a:solidFill>
              </a:rPr>
              <a:t>В жаркие дни при устойчивой атмосфере появляются плоские кучевые облака. Выше их верхней границы конвективные потоки не распространяются.</a:t>
            </a:r>
            <a:br>
              <a:rPr lang="ru-RU" dirty="0">
                <a:solidFill>
                  <a:schemeClr val="accent2">
                    <a:lumMod val="75000"/>
                  </a:schemeClr>
                </a:solidFill>
              </a:rPr>
            </a:br>
            <a:br>
              <a:rPr lang="ru-RU" dirty="0"/>
            </a:br>
            <a:endParaRPr lang="ru-RU" dirty="0"/>
          </a:p>
        </p:txBody>
      </p:sp>
      <p:pic>
        <p:nvPicPr>
          <p:cNvPr id="4098" name="Picture 2" descr="Что такое зона турбулентности">
            <a:extLst>
              <a:ext uri="{FF2B5EF4-FFF2-40B4-BE49-F238E27FC236}">
                <a16:creationId xmlns:a16="http://schemas.microsoft.com/office/drawing/2014/main" id="{2F5060EB-6D32-481F-A62A-8CE405587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84" y="3107675"/>
            <a:ext cx="5164748" cy="3140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Облака слоистых облаков картинки, стоковые фото Облака слоистых облаков |  Depositphotos">
            <a:extLst>
              <a:ext uri="{FF2B5EF4-FFF2-40B4-BE49-F238E27FC236}">
                <a16:creationId xmlns:a16="http://schemas.microsoft.com/office/drawing/2014/main" id="{8EDB8AFD-AECD-40B8-8095-AED60354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408" y="3107675"/>
            <a:ext cx="4711088" cy="31407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 Опасна ли турбулентность для пассажиров и самолета">
            <a:extLst>
              <a:ext uri="{FF2B5EF4-FFF2-40B4-BE49-F238E27FC236}">
                <a16:creationId xmlns:a16="http://schemas.microsoft.com/office/drawing/2014/main" id="{4C55552E-C84A-48D1-AACC-9572ED88D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827" y="1270000"/>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536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A190F1-6B3E-44AA-86F1-9B48158EDDC2}"/>
              </a:ext>
            </a:extLst>
          </p:cNvPr>
          <p:cNvSpPr>
            <a:spLocks noGrp="1"/>
          </p:cNvSpPr>
          <p:nvPr>
            <p:ph type="title"/>
          </p:nvPr>
        </p:nvSpPr>
        <p:spPr/>
        <p:txBody>
          <a:bodyPr>
            <a:normAutofit fontScale="90000"/>
          </a:bodyPr>
          <a:lstStyle/>
          <a:p>
            <a:r>
              <a:rPr lang="ru-RU" dirty="0">
                <a:solidFill>
                  <a:schemeClr val="accent2">
                    <a:lumMod val="75000"/>
                  </a:schemeClr>
                </a:solidFill>
              </a:rPr>
              <a:t>При </a:t>
            </a:r>
            <a:r>
              <a:rPr lang="ru-RU" dirty="0" err="1">
                <a:solidFill>
                  <a:schemeClr val="accent2">
                    <a:lumMod val="75000"/>
                  </a:schemeClr>
                </a:solidFill>
              </a:rPr>
              <a:t>нестійкій</a:t>
            </a:r>
            <a:r>
              <a:rPr lang="ru-RU" dirty="0">
                <a:solidFill>
                  <a:schemeClr val="accent2">
                    <a:lumMod val="75000"/>
                  </a:schemeClr>
                </a:solidFill>
              </a:rPr>
              <a:t> </a:t>
            </a:r>
            <a:r>
              <a:rPr lang="ru-RU" dirty="0" err="1">
                <a:solidFill>
                  <a:schemeClr val="accent2">
                    <a:lumMod val="75000"/>
                  </a:schemeClr>
                </a:solidFill>
              </a:rPr>
              <a:t>атмосфері</a:t>
            </a:r>
            <a:r>
              <a:rPr lang="ru-RU" dirty="0">
                <a:solidFill>
                  <a:schemeClr val="accent2">
                    <a:lumMod val="75000"/>
                  </a:schemeClr>
                </a:solidFill>
              </a:rPr>
              <a:t>, коли </a:t>
            </a:r>
            <a:r>
              <a:rPr lang="ru-RU" dirty="0" err="1">
                <a:solidFill>
                  <a:schemeClr val="accent2">
                    <a:lumMod val="75000"/>
                  </a:schemeClr>
                </a:solidFill>
              </a:rPr>
              <a:t>зі</a:t>
            </a:r>
            <a:r>
              <a:rPr lang="ru-RU" dirty="0">
                <a:solidFill>
                  <a:schemeClr val="accent2">
                    <a:lumMod val="75000"/>
                  </a:schemeClr>
                </a:solidFill>
              </a:rPr>
              <a:t> </a:t>
            </a:r>
            <a:r>
              <a:rPr lang="ru-RU" dirty="0" err="1">
                <a:solidFill>
                  <a:schemeClr val="accent2">
                    <a:lumMod val="75000"/>
                  </a:schemeClr>
                </a:solidFill>
              </a:rPr>
              <a:t>збільшенням</a:t>
            </a:r>
            <a:r>
              <a:rPr lang="ru-RU" dirty="0">
                <a:solidFill>
                  <a:schemeClr val="accent2">
                    <a:lumMod val="75000"/>
                  </a:schemeClr>
                </a:solidFill>
              </a:rPr>
              <a:t> </a:t>
            </a:r>
            <a:r>
              <a:rPr lang="ru-RU" dirty="0" err="1">
                <a:solidFill>
                  <a:schemeClr val="accent2">
                    <a:lumMod val="75000"/>
                  </a:schemeClr>
                </a:solidFill>
              </a:rPr>
              <a:t>висоти</a:t>
            </a:r>
            <a:r>
              <a:rPr lang="ru-RU" dirty="0">
                <a:solidFill>
                  <a:schemeClr val="accent2">
                    <a:lumMod val="75000"/>
                  </a:schemeClr>
                </a:solidFill>
              </a:rPr>
              <a:t> температура </a:t>
            </a:r>
            <a:r>
              <a:rPr lang="ru-RU" dirty="0" err="1">
                <a:solidFill>
                  <a:schemeClr val="accent2">
                    <a:lumMod val="75000"/>
                  </a:schemeClr>
                </a:solidFill>
              </a:rPr>
              <a:t>падає</a:t>
            </a:r>
            <a:r>
              <a:rPr lang="ru-RU" dirty="0">
                <a:solidFill>
                  <a:schemeClr val="accent2">
                    <a:lumMod val="75000"/>
                  </a:schemeClr>
                </a:solidFill>
              </a:rPr>
              <a:t> </a:t>
            </a:r>
            <a:r>
              <a:rPr lang="ru-RU" dirty="0" err="1">
                <a:solidFill>
                  <a:schemeClr val="accent2">
                    <a:lumMod val="75000"/>
                  </a:schemeClr>
                </a:solidFill>
              </a:rPr>
              <a:t>дуже</a:t>
            </a:r>
            <a:r>
              <a:rPr lang="ru-RU" dirty="0">
                <a:solidFill>
                  <a:schemeClr val="accent2">
                    <a:lumMod val="75000"/>
                  </a:schemeClr>
                </a:solidFill>
              </a:rPr>
              <a:t> </a:t>
            </a:r>
            <a:r>
              <a:rPr lang="ru-RU" dirty="0" err="1">
                <a:solidFill>
                  <a:schemeClr val="accent2">
                    <a:lumMod val="75000"/>
                  </a:schemeClr>
                </a:solidFill>
              </a:rPr>
              <a:t>швидко</a:t>
            </a:r>
            <a:r>
              <a:rPr lang="ru-RU" dirty="0">
                <a:solidFill>
                  <a:schemeClr val="accent2">
                    <a:lumMod val="75000"/>
                  </a:schemeClr>
                </a:solidFill>
              </a:rPr>
              <a:t> (</a:t>
            </a:r>
            <a:r>
              <a:rPr lang="ru-RU" dirty="0" err="1">
                <a:solidFill>
                  <a:schemeClr val="accent2">
                    <a:lumMod val="75000"/>
                  </a:schemeClr>
                </a:solidFill>
              </a:rPr>
              <a:t>більше</a:t>
            </a:r>
            <a:r>
              <a:rPr lang="ru-RU" dirty="0">
                <a:solidFill>
                  <a:schemeClr val="accent2">
                    <a:lumMod val="75000"/>
                  </a:schemeClr>
                </a:solidFill>
              </a:rPr>
              <a:t> 9° на 1000 м), і за </a:t>
            </a:r>
            <a:r>
              <a:rPr lang="ru-RU" dirty="0" err="1">
                <a:solidFill>
                  <a:schemeClr val="accent2">
                    <a:lumMod val="75000"/>
                  </a:schemeClr>
                </a:solidFill>
              </a:rPr>
              <a:t>достатньої</a:t>
            </a:r>
            <a:r>
              <a:rPr lang="ru-RU" dirty="0">
                <a:solidFill>
                  <a:schemeClr val="accent2">
                    <a:lumMod val="75000"/>
                  </a:schemeClr>
                </a:solidFill>
              </a:rPr>
              <a:t> </a:t>
            </a:r>
            <a:r>
              <a:rPr lang="ru-RU" dirty="0" err="1">
                <a:solidFill>
                  <a:schemeClr val="accent2">
                    <a:lumMod val="75000"/>
                  </a:schemeClr>
                </a:solidFill>
              </a:rPr>
              <a:t>вологості</a:t>
            </a:r>
            <a:r>
              <a:rPr lang="ru-RU" dirty="0">
                <a:solidFill>
                  <a:schemeClr val="accent2">
                    <a:lumMod val="75000"/>
                  </a:schemeClr>
                </a:solidFill>
              </a:rPr>
              <a:t> </a:t>
            </a:r>
            <a:r>
              <a:rPr lang="ru-RU" dirty="0" err="1">
                <a:solidFill>
                  <a:schemeClr val="accent2">
                    <a:lumMod val="75000"/>
                  </a:schemeClr>
                </a:solidFill>
              </a:rPr>
              <a:t>повітря</a:t>
            </a:r>
            <a:r>
              <a:rPr lang="ru-RU" dirty="0">
                <a:solidFill>
                  <a:schemeClr val="accent2">
                    <a:lumMod val="75000"/>
                  </a:schemeClr>
                </a:solidFill>
              </a:rPr>
              <a:t> у </a:t>
            </a:r>
            <a:r>
              <a:rPr lang="ru-RU" dirty="0" err="1">
                <a:solidFill>
                  <a:schemeClr val="accent2">
                    <a:lumMod val="75000"/>
                  </a:schemeClr>
                </a:solidFill>
              </a:rPr>
              <a:t>атмосфері</a:t>
            </a:r>
            <a:r>
              <a:rPr lang="ru-RU" dirty="0">
                <a:solidFill>
                  <a:schemeClr val="accent2">
                    <a:lumMod val="75000"/>
                  </a:schemeClr>
                </a:solidFill>
              </a:rPr>
              <a:t> </a:t>
            </a:r>
            <a:r>
              <a:rPr lang="ru-RU" dirty="0" err="1">
                <a:solidFill>
                  <a:schemeClr val="accent2">
                    <a:lumMod val="75000"/>
                  </a:schemeClr>
                </a:solidFill>
              </a:rPr>
              <a:t>утворюються</a:t>
            </a:r>
            <a:r>
              <a:rPr lang="ru-RU" dirty="0">
                <a:solidFill>
                  <a:schemeClr val="accent2">
                    <a:lumMod val="75000"/>
                  </a:schemeClr>
                </a:solidFill>
              </a:rPr>
              <a:t> </a:t>
            </a:r>
            <a:r>
              <a:rPr lang="ru-RU" dirty="0" err="1">
                <a:solidFill>
                  <a:schemeClr val="accent2">
                    <a:lumMod val="75000"/>
                  </a:schemeClr>
                </a:solidFill>
              </a:rPr>
              <a:t>потужні</a:t>
            </a:r>
            <a:r>
              <a:rPr lang="ru-RU" dirty="0">
                <a:solidFill>
                  <a:schemeClr val="accent2">
                    <a:lumMod val="75000"/>
                  </a:schemeClr>
                </a:solidFill>
              </a:rPr>
              <a:t> </a:t>
            </a:r>
            <a:r>
              <a:rPr lang="ru-RU" dirty="0" err="1">
                <a:solidFill>
                  <a:schemeClr val="accent2">
                    <a:lumMod val="75000"/>
                  </a:schemeClr>
                </a:solidFill>
              </a:rPr>
              <a:t>конвективні</a:t>
            </a:r>
            <a:r>
              <a:rPr lang="ru-RU" dirty="0">
                <a:solidFill>
                  <a:schemeClr val="accent2">
                    <a:lumMod val="75000"/>
                  </a:schemeClr>
                </a:solidFill>
              </a:rPr>
              <a:t> потоки. Вони </a:t>
            </a:r>
            <a:r>
              <a:rPr lang="ru-RU" dirty="0" err="1">
                <a:solidFill>
                  <a:schemeClr val="accent2">
                    <a:lumMod val="75000"/>
                  </a:schemeClr>
                </a:solidFill>
              </a:rPr>
              <a:t>підтримуються</a:t>
            </a:r>
            <a:r>
              <a:rPr lang="ru-RU" dirty="0">
                <a:solidFill>
                  <a:schemeClr val="accent2">
                    <a:lumMod val="75000"/>
                  </a:schemeClr>
                </a:solidFill>
              </a:rPr>
              <a:t> і </a:t>
            </a:r>
            <a:r>
              <a:rPr lang="ru-RU" dirty="0" err="1">
                <a:solidFill>
                  <a:schemeClr val="accent2">
                    <a:lumMod val="75000"/>
                  </a:schemeClr>
                </a:solidFill>
              </a:rPr>
              <a:t>живляться</a:t>
            </a:r>
            <a:r>
              <a:rPr lang="ru-RU" dirty="0">
                <a:solidFill>
                  <a:schemeClr val="accent2">
                    <a:lumMod val="75000"/>
                  </a:schemeClr>
                </a:solidFill>
              </a:rPr>
              <a:t> </a:t>
            </a:r>
            <a:r>
              <a:rPr lang="ru-RU" dirty="0" err="1">
                <a:solidFill>
                  <a:schemeClr val="accent2">
                    <a:lumMod val="75000"/>
                  </a:schemeClr>
                </a:solidFill>
              </a:rPr>
              <a:t>енергією</a:t>
            </a:r>
            <a:r>
              <a:rPr lang="ru-RU" dirty="0">
                <a:solidFill>
                  <a:schemeClr val="accent2">
                    <a:lumMod val="75000"/>
                  </a:schemeClr>
                </a:solidFill>
              </a:rPr>
              <a:t>, </a:t>
            </a:r>
            <a:r>
              <a:rPr lang="ru-RU" dirty="0" err="1">
                <a:solidFill>
                  <a:schemeClr val="accent2">
                    <a:lumMod val="75000"/>
                  </a:schemeClr>
                </a:solidFill>
              </a:rPr>
              <a:t>що</a:t>
            </a:r>
            <a:r>
              <a:rPr lang="ru-RU" dirty="0">
                <a:solidFill>
                  <a:schemeClr val="accent2">
                    <a:lumMod val="75000"/>
                  </a:schemeClr>
                </a:solidFill>
              </a:rPr>
              <a:t> </a:t>
            </a:r>
            <a:r>
              <a:rPr lang="ru-RU" dirty="0" err="1">
                <a:solidFill>
                  <a:schemeClr val="accent2">
                    <a:lumMod val="75000"/>
                  </a:schemeClr>
                </a:solidFill>
              </a:rPr>
              <a:t>виділяється</a:t>
            </a:r>
            <a:r>
              <a:rPr lang="ru-RU" dirty="0">
                <a:solidFill>
                  <a:schemeClr val="accent2">
                    <a:lumMod val="75000"/>
                  </a:schemeClr>
                </a:solidFill>
              </a:rPr>
              <a:t> у </a:t>
            </a:r>
            <a:r>
              <a:rPr lang="ru-RU" dirty="0" err="1">
                <a:solidFill>
                  <a:schemeClr val="accent2">
                    <a:lumMod val="75000"/>
                  </a:schemeClr>
                </a:solidFill>
              </a:rPr>
              <a:t>процесі</a:t>
            </a:r>
            <a:r>
              <a:rPr lang="ru-RU" dirty="0">
                <a:solidFill>
                  <a:schemeClr val="accent2">
                    <a:lumMod val="75000"/>
                  </a:schemeClr>
                </a:solidFill>
              </a:rPr>
              <a:t> </a:t>
            </a:r>
            <a:r>
              <a:rPr lang="ru-RU" dirty="0" err="1">
                <a:solidFill>
                  <a:schemeClr val="accent2">
                    <a:lumMod val="75000"/>
                  </a:schemeClr>
                </a:solidFill>
              </a:rPr>
              <a:t>конденсації</a:t>
            </a:r>
            <a:r>
              <a:rPr lang="ru-RU" dirty="0">
                <a:solidFill>
                  <a:schemeClr val="accent2">
                    <a:lumMod val="75000"/>
                  </a:schemeClr>
                </a:solidFill>
              </a:rPr>
              <a:t> </a:t>
            </a:r>
            <a:r>
              <a:rPr lang="ru-RU" dirty="0" err="1">
                <a:solidFill>
                  <a:schemeClr val="accent2">
                    <a:lumMod val="75000"/>
                  </a:schemeClr>
                </a:solidFill>
              </a:rPr>
              <a:t>водяної</a:t>
            </a:r>
            <a:r>
              <a:rPr lang="ru-RU" dirty="0">
                <a:solidFill>
                  <a:schemeClr val="accent2">
                    <a:lumMod val="75000"/>
                  </a:schemeClr>
                </a:solidFill>
              </a:rPr>
              <a:t> пари.</a:t>
            </a:r>
          </a:p>
        </p:txBody>
      </p:sp>
      <p:pic>
        <p:nvPicPr>
          <p:cNvPr id="2054" name="Picture 6" descr="Температура воздуха на высотах | big-archive.ru">
            <a:extLst>
              <a:ext uri="{FF2B5EF4-FFF2-40B4-BE49-F238E27FC236}">
                <a16:creationId xmlns:a16="http://schemas.microsoft.com/office/drawing/2014/main" id="{9BC944B7-37EB-45AF-ADEF-874754882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458" y="4139270"/>
            <a:ext cx="3855463" cy="271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771296"/>
      </p:ext>
    </p:extLst>
  </p:cSld>
  <p:clrMapOvr>
    <a:masterClrMapping/>
  </p:clrMapOvr>
  <p:transition spd="slow">
    <p:wipe/>
  </p:transition>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117</TotalTime>
  <Words>587</Words>
  <Application>Microsoft Office PowerPoint</Application>
  <PresentationFormat>Широкоэкранный</PresentationFormat>
  <Paragraphs>19</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Trebuchet MS</vt:lpstr>
      <vt:lpstr>Wingdings 3</vt:lpstr>
      <vt:lpstr>Аспект</vt:lpstr>
      <vt:lpstr>Заняття 17.11.2021</vt:lpstr>
      <vt:lpstr>Турбулентність атмосфери</vt:lpstr>
      <vt:lpstr>Перевантаження від дії неспокійного повітря виникають під час руху повітря, напрямок якого збігається з напрямом польоту літака, або за турбулентних пульсаціях повітря. Особливістю таких рухів повітря є їхня безпорядковість і випадковий процес зміни швидкості за величиною та напрямом.</vt:lpstr>
      <vt:lpstr>Причини, що спричиняють турбулентність атмосфери, мають різну фізичну природу. При аналізі навантажень, що діють на літак при польоті в неспокійному повітрі, прийнято розрізняти переміщення повітря градієнтом швидкості. Якщо швидкість руху повітря до максимального значення зростає протягом 300 – 500 м (близько 2 сек), такі переміщення називаються потоками. Переміщення з великим градієнтом називають поривами.</vt:lpstr>
      <vt:lpstr>Найчастіше виникають вертикальні конвективні потоки, викликані порушенням температурної рівноваги в атмосфері. Нерівномірність нагріву ділянок земної поверхні призводить до виникнення у приземному шарі атмосфери вертикальних переміщень повітря (рис. 1).</vt:lpstr>
      <vt:lpstr>Над більш нагрітими ділянками поверхні (піщане плато, рілля та ін) виникають висхідні потоки, а над менш нагрітими ділянками (ліс, водні простори і т.д.) виникають низхідні потоки.</vt:lpstr>
      <vt:lpstr>При стійкій атмосфері, коли зі збільшенням висоти температура падає повільно (менше 6 на 1000 м), конвективні потоки не досягають великої сили і не поширюються на великі висоти. Швидкість може становити 2…5 м/с. На висотах, які понад 1000 м ці потоки згасають, і політ літака відбувається у спокійній атмосфері.</vt:lpstr>
      <vt:lpstr>В жаркие дни при устойчивой атмосфере появляются плоские кучевые облака. Выше их верхней границы конвективные потоки не распространяются.  </vt:lpstr>
      <vt:lpstr>При нестійкій атмосфері, коли зі збільшенням висоти температура падає дуже швидко (більше 9° на 1000 м), і за достатньої вологості повітря у атмосфері утворюються потужні конвективні потоки. Вони підтримуються і живляться енергією, що виділяється у процесі конденсації водяної пари.</vt:lpstr>
      <vt:lpstr>Утворення конвективних вертикальних потоків супроводжується появою на небі потужних купових чи грозових хмар. При їх утворенні швидкості вертикальних потоків досягають 15 м/с. У приземному шарі поза хмарою швидкість потоків менше (до 10 м/с). Потужні купові хмари поширюються до висот 4000…5000 м-коду.</vt:lpstr>
      <vt:lpstr>Вертикальні потоки ще більшої швидкості виникають у грозовій хмарі. Швидкість висхідних потоків може досягати 18-50 м/с, а низхідних - 10-40 м/с.</vt:lpstr>
      <vt:lpstr>Потужні купово-дощові хмари можуть досягати більших висот і навіть виходити за кордон тропосфери. В екваторіальній зоні спостерігалася висота купола купово-дощової хмари на висоті 21000 м, а в помірних зонах висота їх перевищує 10000 м (рис. 1.)</vt:lpstr>
      <vt:lpstr>Політ у грозових хмарах дуже небезпечний, і їх слід уникати.Розглянуті вертикальні потоки донедавна вважалися основними визначення зони небезпечної «болтанки». Однак найбільшу небезпеку становлять вертикальні потоки, що утворюються при ясному небі, тому що при цьому відсутні будь-які зовнішні ознаки їхнього існування.</vt:lpstr>
      <vt:lpstr>Обтікання повітрям гірських перешкод носить дуже складний характер (рис. 1.).Воно залежить від форми перешкоди, орієнтування хребта щодо потоку, ступеня середньої швидкості та поривчастості вітру, термодинамічної стійкості потоку, відмінності в нагріванні сонячною радіацією схилів тощо.</vt:lpstr>
      <vt:lpstr>За певних умов над зоною вихорів виникає система стоячих підвітряних хвиль, які поступово згасають при віддаленні від хребта. Тут турбулентність потоку розвинена слабо, проте при польоті літака він може відчувати циклічну болтанку.</vt:lpstr>
      <vt:lpstr>           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Заняття 17.11.2021</dc:title>
  <dc:creator>Professional</dc:creator>
  <cp:lastModifiedBy>Professional</cp:lastModifiedBy>
  <cp:revision>13</cp:revision>
  <dcterms:created xsi:type="dcterms:W3CDTF">2021-11-16T10:20:51Z</dcterms:created>
  <dcterms:modified xsi:type="dcterms:W3CDTF">2021-11-19T12:34:54Z</dcterms:modified>
</cp:coreProperties>
</file>