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302" r:id="rId3"/>
    <p:sldId id="303" r:id="rId4"/>
    <p:sldId id="312" r:id="rId5"/>
    <p:sldId id="304" r:id="rId6"/>
    <p:sldId id="305" r:id="rId7"/>
    <p:sldId id="306" r:id="rId8"/>
    <p:sldId id="307" r:id="rId9"/>
    <p:sldId id="308" r:id="rId10"/>
    <p:sldId id="310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28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1951C-B587-4669-AEAB-3CA3E620BBD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02500-5BAE-47BD-9A24-DA8251B90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5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E908737-7F0D-43E3-881E-D559C32D1E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0DD8669-1381-456D-9152-76B17665A2E2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6E4F21-2AA8-4FCA-9213-BEC765D56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7461332-109B-4216-A040-E2AE056BBB77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B189D43-7D5D-4E8A-9AC3-41F16E7A8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744073-5C39-4F22-9A95-A951DF15573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4D46F2-ADE1-4EDE-8C39-67B9C61D1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1AF74D4-0C31-44FB-89AF-333C2B103954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807818A-EAA9-414E-BCC0-1222C994A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66EAF66-51F2-4B1D-9CAA-516392A46DAF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D8C18B8-0AB9-499B-80AD-C83B7785F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5610017-CDBA-482E-B9B7-C8AB3A109F8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2C45DB-E2D0-413F-A774-2A3FA58CE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2073D13-A5DD-4361-86C6-8990952A8B11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7FD72D7-AE78-45EA-9A28-FCD2A8FC0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03C9B2A-B63E-4EF0-8861-FA6F31CBEC72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2899A15-DEB5-4B63-A373-0A9517BBF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C5A2552-342C-46AA-850C-74A1BFA910EB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CEE70D1-58EA-4D24-A39D-A277F7D01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244C59C-D113-4CB3-B4B2-49D55DA992C4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AA2849C-D064-4305-9283-89A112550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25CAEA6-6AE5-4923-9D8A-A806BFC44B82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96BC1-1331-453F-A4D0-2CC3A4F9E7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36B8-D485-4F79-A6BF-BA89B061DF0D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61F2-6DA1-4B3B-ACCD-25C66D00E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2%D0%BE%D0%B4%D0%B5%D0%BD%D1%8C" TargetMode="External"/><Relationship Id="rId2" Type="http://schemas.openxmlformats.org/officeDocument/2006/relationships/hyperlink" Target="https://uk.wikipedia.org/wiki/%D0%95%D0%BB%D0%B5%D0%BA%D1%82%D1%80%D0%BE%D0%BB%D1%96%D0%B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95%D0%BB%D0%B5%D0%BA%D1%82%D1%80%D0%B8%D1%87%D0%BD%D0%B0_%D0%B5%D0%BD%D0%B5%D1%80%D0%B3%D1%96%D1%8F" TargetMode="External"/><Relationship Id="rId4" Type="http://schemas.openxmlformats.org/officeDocument/2006/relationships/hyperlink" Target="https://uk.wikipedia.org/wiki/%D0%9A%D0%B8%D1%81%D0%B5%D0%BD%D1%8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3%D1%80%D0%B5%D0%B1%D0%BD%D0%B8%D0%B9_%D0%B3%D0%B2%D0%B8%D0%BD%D1%82" TargetMode="External"/><Relationship Id="rId2" Type="http://schemas.openxmlformats.org/officeDocument/2006/relationships/hyperlink" Target="https://uk.wikipedia.org/wiki/%D0%95%D0%BB%D0%B5%D0%BA%D1%82%D1%80%D0%BE%D0%BB%D1%96%D1%8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A0%D0%B5%D0%B0%D0%BA%D1%82%D0%B8%D0%B2%D0%BD%D0%B8%D0%B9_%D1%80%D1%83%D1%85" TargetMode="External"/><Relationship Id="rId4" Type="http://schemas.openxmlformats.org/officeDocument/2006/relationships/hyperlink" Target="https://uk.wikipedia.org/wiki/%D0%92%D0%BE%D0%B4%D0%BE%D0%BC%D0%B5%D1%8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7%D0%B2'%D1%8F%D0%B7%D0%BE%D0%BA" TargetMode="External"/><Relationship Id="rId7" Type="http://schemas.openxmlformats.org/officeDocument/2006/relationships/hyperlink" Target="https://uk.wikipedia.org/wiki/%D0%90%D0%BA%D1%83%D1%81%D1%82%D0%B8%D0%BA%D0%B0" TargetMode="External"/><Relationship Id="rId2" Type="http://schemas.openxmlformats.org/officeDocument/2006/relationships/hyperlink" Target="https://uk.wikipedia.org/wiki/%D0%9D%D0%B0%D0%B2%D1%96%D0%B3%D0%B0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/index.php?title=%D0%97%D0%B2%D1%83%D0%BA%D0%BE%D0%BF%D1%96%D0%B4%D0%B2%D0%BE%D0%B4%D0%BD%D0%B8%D0%B9_%D0%B7%D0%B2'%D1%8F%D0%B7%D0%BE%D0%BA&amp;action=edit&amp;redlink=1" TargetMode="External"/><Relationship Id="rId5" Type="http://schemas.openxmlformats.org/officeDocument/2006/relationships/hyperlink" Target="https://uk.wikipedia.org/wiki/%D0%93%D1%96%D0%B4%D1%80%D0%BE%D0%B0%D0%BA%D1%83%D1%81%D1%82%D0%B8%D0%BA%D0%B0" TargetMode="External"/><Relationship Id="rId4" Type="http://schemas.openxmlformats.org/officeDocument/2006/relationships/hyperlink" Target="https://uk.wikipedia.org/wiki/%D0%9F%D0%B5%D1%80%D0%B8%D1%81%D0%BA%D0%BE%D0%B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641%D0%91_%D0%A1%D0%BE%D0%BC_(%D1%82%D0%B8%D0%BF_%D0%BF%D1%96%D0%B4%D0%B2%D0%BE%D0%B4%D0%BD%D0%B8%D1%85_%D1%87%D0%BE%D0%B2%D0%BD%D1%96%D0%B2_%D0%A1%D0%A0%D0%A1%D0%A0)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/index.php?title=%D0%A8%D1%83%D0%BC%D0%BE%D0%BF%D0%B5%D0%BB%D0%B5%D0%BD%D0%B3%D0%B0%D1%82%D0%BE%D1%80%D0%BD%D0%B0_%D1%81%D1%82%D0%B0%D0%BD%D1%86%D1%96%D1%8F&amp;action=edit&amp;redlink=1" TargetMode="External"/><Relationship Id="rId2" Type="http://schemas.openxmlformats.org/officeDocument/2006/relationships/hyperlink" Target="https://uk.wikipedia.org/wiki/%D0%93%D1%96%D0%B4%D1%80%D0%BE%D0%BB%D0%BE%D0%BA%D0%B0%D1%82%D0%BE%D1%8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93%D1%96%D0%B4%D1%80%D0%BE%D0%BB%D0%BE%D0%BA%D0%B0%D1%82%D0%BE%D1%80#&#1045;&#1093;&#1086;&#1083;&#1086;&#1090;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7%D0%B0%D1%81%D1%82%D0%BE%D1%82%D0%B0" TargetMode="External"/><Relationship Id="rId3" Type="http://schemas.openxmlformats.org/officeDocument/2006/relationships/hyperlink" Target="https://uk.wikipedia.org/wiki/AN/BQQ-5" TargetMode="External"/><Relationship Id="rId7" Type="http://schemas.openxmlformats.org/officeDocument/2006/relationships/hyperlink" Target="https://uk.wikipedia.org/wiki/%D0%9D%D0%B0%D0%B4%D0%B4%D0%BE%D0%B2%D0%B3%D1%96_%D1%80%D0%B0%D0%B4%D1%96%D0%BE%D1%85%D0%B2%D0%B8%D0%BB%D1%96" TargetMode="External"/><Relationship Id="rId2" Type="http://schemas.openxmlformats.org/officeDocument/2006/relationships/hyperlink" Target="https://uk.wikipedia.org/wiki/%D0%9E%D0%B3%D0%B0%D0%B9%D0%BE_(%D1%82%D0%B8%D0%BF_%D0%BF%D1%96%D0%B4%D0%B2%D0%BE%D0%B4%D0%BD%D0%BE%D0%B3%D0%BE_%D1%87%D0%BE%D0%B2%D0%BD%D0%B0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0%D0%B0%D0%B4%D1%96%D0%BE%D0%B7%D0%B2'%D1%8F%D0%B7%D0%BE%D0%BA" TargetMode="External"/><Relationship Id="rId5" Type="http://schemas.openxmlformats.org/officeDocument/2006/relationships/hyperlink" Target="https://uk.wikipedia.org/wiki/%D0%91%D1%83%D0%BA%D1%81%D0%B8%D1%80%D1%83%D0%B2%D0%B0%D0%BD%D0%BD%D1%8F" TargetMode="External"/><Relationship Id="rId4" Type="http://schemas.openxmlformats.org/officeDocument/2006/relationships/hyperlink" Target="https://uk.wikipedia.org/wiki/%D0%93%D1%96%D0%B4%D1%80%D0%BE%D1%84%D0%BE%D0%BD" TargetMode="External"/><Relationship Id="rId9" Type="http://schemas.openxmlformats.org/officeDocument/2006/relationships/hyperlink" Target="https://uk.wikipedia.org/wiki/%D0%93%D1%86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5%D0%BE%D1%80%D0%B2%D0%B0%D1%82%D1%96%D1%8F" TargetMode="External"/><Relationship Id="rId3" Type="http://schemas.openxmlformats.org/officeDocument/2006/relationships/hyperlink" Target="https://uk.wikipedia.org/wiki/15_%D0%BB%D0%B8%D0%BF%D0%BD%D1%8F" TargetMode="External"/><Relationship Id="rId7" Type="http://schemas.openxmlformats.org/officeDocument/2006/relationships/hyperlink" Target="https://uk.wikipedia.org/wiki/%D0%A0%D0%BE%D0%B2%D1%96%D0%BD%D1%8C" TargetMode="External"/><Relationship Id="rId2" Type="http://schemas.openxmlformats.org/officeDocument/2006/relationships/hyperlink" Target="https://uk.wikipedia.org/wiki/%D0%9D%D1%96%D0%BC%D0%B5%D1%86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0%D0%B4%D1%80%D1%96%D0%B0%D1%82%D0%B8%D1%87%D0%BD%D0%B5_%D0%BC%D0%BE%D1%80%D0%B5" TargetMode="External"/><Relationship Id="rId5" Type="http://schemas.openxmlformats.org/officeDocument/2006/relationships/hyperlink" Target="https://uk.wikipedia.org/wiki/%D0%90%D0%B2%D1%81%D1%82%D1%80%D0%BE-%D0%A3%D0%B3%D0%BE%D1%80%D1%89%D0%B8%D0%BD%D0%B0" TargetMode="External"/><Relationship Id="rId4" Type="http://schemas.openxmlformats.org/officeDocument/2006/relationships/hyperlink" Target="https://uk.wikipedia.org/wiki/1914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1%96%D0%B2%D0%BD%D1%96%D1%87%D0%BD%D0%B8%D0%B9_%D0%BF%D0%BE%D0%BB%D1%8E%D1%81" TargetMode="External"/><Relationship Id="rId13" Type="http://schemas.openxmlformats.org/officeDocument/2006/relationships/hyperlink" Target="https://uk.wikipedia.org/wiki/%D0%93%D1%96%D1%80%D0%BE%D0%BA%D0%BE%D0%BC%D0%BF%D0%B0%D1%81" TargetMode="External"/><Relationship Id="rId3" Type="http://schemas.openxmlformats.org/officeDocument/2006/relationships/hyperlink" Target="https://uk.wikipedia.org/wiki/%D0%A4%D1%96%D0%BB%D0%B0%D0%B4%D0%B5%D0%BB%D1%8C%D1%84%D1%96%D1%8F" TargetMode="External"/><Relationship Id="rId7" Type="http://schemas.openxmlformats.org/officeDocument/2006/relationships/hyperlink" Target="https://uk.wikipedia.org/w/index.php?title=%D0%92%D1%96%D0%BB%D0%BA%D1%96%D0%BD%D1%81_%D0%94%D0%B6%D0%BE%D1%80%D0%B4%D0%B6_%D0%93%D1%83%D0%B1%D0%B5%D1%80%D1%82&amp;action=edit&amp;redlink=1" TargetMode="External"/><Relationship Id="rId12" Type="http://schemas.openxmlformats.org/officeDocument/2006/relationships/hyperlink" Target="https://uk.wikipedia.org/wiki/%D0%93%D1%96%D0%B4%D1%80%D0%BE%D0%BB%D0%BE%D0%BA%D0%B0%D1%82%D0%BE%D1%80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6" Type="http://schemas.openxmlformats.org/officeDocument/2006/relationships/hyperlink" Target="https://uk.wikipedia.org/wiki/%D0%91%D0%B5%D1%80%D0%B3%D0%B5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1925" TargetMode="External"/><Relationship Id="rId11" Type="http://schemas.openxmlformats.org/officeDocument/2006/relationships/hyperlink" Target="https://uk.wikipedia.org/wiki/%D0%9B%D0%B5%D0%B1%D1%96%D0%B4%D0%BA%D0%B0" TargetMode="External"/><Relationship Id="rId5" Type="http://schemas.openxmlformats.org/officeDocument/2006/relationships/hyperlink" Target="https://uk.wikipedia.org/wiki/1917" TargetMode="External"/><Relationship Id="rId15" Type="http://schemas.openxmlformats.org/officeDocument/2006/relationships/hyperlink" Target="https://uk.wikipedia.org/wiki/%D0%9A%D0%B0%D0%BF%D1%96%D1%82%D0%B0%D0%BD-%D0%BB%D0%B5%D0%B9%D1%82%D0%B5%D0%BD%D0%B0%D0%BD%D1%82" TargetMode="External"/><Relationship Id="rId10" Type="http://schemas.openxmlformats.org/officeDocument/2006/relationships/hyperlink" Target="https://uk.wikipedia.org/wiki/%D0%92%D0%BE%D0%B4%D0%BE%D0%BB%D0%B0%D0%B7" TargetMode="External"/><Relationship Id="rId4" Type="http://schemas.openxmlformats.org/officeDocument/2006/relationships/hyperlink" Target="https://uk.wikipedia.org/wiki/29_%D0%B2%D0%B5%D1%80%D0%B5%D1%81%D0%BD%D1%8F" TargetMode="External"/><Relationship Id="rId9" Type="http://schemas.openxmlformats.org/officeDocument/2006/relationships/hyperlink" Target="https://uk.wikipedia.org/wiki/1931" TargetMode="External"/><Relationship Id="rId14" Type="http://schemas.openxmlformats.org/officeDocument/2006/relationships/hyperlink" Target="https://uk.wikipedia.org/wiki/5_%D1%81%D0%B5%D1%80%D0%BF%D0%BD%D1%8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2%D0%9C%D0%A4_%D0%A1%D0%A0%D0%A1%D0%A0" TargetMode="External"/><Relationship Id="rId2" Type="http://schemas.openxmlformats.org/officeDocument/2006/relationships/hyperlink" Target="https://uk.wikipedia.org/w/index.php?title=%D0%A1%D1%94%D0%B2%D1%94%D1%80%D1%8F%D0%BD%D0%BA%D0%B0_(%D0%BF%D1%96%D0%B4%D0%B2%D0%BE%D0%B4%D0%BD%D0%B8%D0%B9_%D1%87%D0%BE%D0%B2%D0%B5%D0%BD)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D%D0%B0%D1%83%D0%BA%D0%BE%D0%B2%D0%BE-%D0%B4%D0%BE%D1%81%D0%BB%D1%96%D0%B4%D0%BD%D0%B5_%D1%81%D1%83%D0%B4%D0%BD%D0%BE" TargetMode="External"/><Relationship Id="rId5" Type="http://schemas.openxmlformats.org/officeDocument/2006/relationships/hyperlink" Target="https://uk.wikipedia.org/wiki/1957" TargetMode="External"/><Relationship Id="rId4" Type="http://schemas.openxmlformats.org/officeDocument/2006/relationships/hyperlink" Target="https://uk.wikipedia.org/wiki/195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/index.php?title=%D0%9D%D0%B0%D0%B4%D0%B1%D1%83%D0%B4%D0%BE%D0%B2%D0%B0_(%D0%BF%D1%96%D0%B4%D0%B2%D0%BE%D0%B4%D0%BD%D0%B8%D0%B9_%D1%87%D0%BE%D0%B2%D0%B5%D0%BD)&amp;action=edit&amp;redlink=1" TargetMode="External"/><Relationship Id="rId2" Type="http://schemas.openxmlformats.org/officeDocument/2006/relationships/hyperlink" Target="https://uk.wikipedia.org/wiki/%D0%93%D1%96%D0%B4%D1%80%D0%BE%D0%BB%D0%BE%D0%BA%D0%B0%D1%82%D0%BE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hyperlink" Target="https://uk.wikipedia.org/wiki/%D0%A1%D1%82%D0%B5%D1%80%D0%BD%D0%BE" TargetMode="External"/><Relationship Id="rId4" Type="http://schemas.openxmlformats.org/officeDocument/2006/relationships/hyperlink" Target="https://uk.wikipedia.org/wiki/%D0%A0%D1%83%D0%B1%D0%BA%D0%B0_(%D0%B5%D0%BB%D0%B5%D0%BC%D0%B5%D0%BD%D1%82_%D1%81%D1%83%D0%B4%D0%BD%D0%B0)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E%D0%BA%D0%B5%D0%B0%D0%BD%D0%BE%D0%BB%D0%BE%D0%B3" TargetMode="External"/><Relationship Id="rId3" Type="http://schemas.openxmlformats.org/officeDocument/2006/relationships/hyperlink" Target="https://uk.wikipedia.org/wiki/%D0%93%D1%96%D0%B4%D1%80%D0%BE%D0%BB%D0%BE%D0%B3%D1%96%D1%8F" TargetMode="External"/><Relationship Id="rId7" Type="http://schemas.openxmlformats.org/officeDocument/2006/relationships/hyperlink" Target="https://uk.wikipedia.org/wiki/1983" TargetMode="External"/><Relationship Id="rId2" Type="http://schemas.openxmlformats.org/officeDocument/2006/relationships/hyperlink" Target="https://uk.wikipedia.org/wiki/%D0%9C%D0%BE%D1%80%D1%81%D1%8C%D0%BA%D0%B0_%D0%B3%D0%B5%D0%BE%D0%BB%D0%BE%D0%B3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1976" TargetMode="External"/><Relationship Id="rId5" Type="http://schemas.openxmlformats.org/officeDocument/2006/relationships/hyperlink" Target="https://uk.wikipedia.org/wiki/1966" TargetMode="External"/><Relationship Id="rId4" Type="http://schemas.openxmlformats.org/officeDocument/2006/relationships/hyperlink" Target="https://uk.wikipedia.org/wiki/195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1%D0%B0%D1%82%D0%B8%D1%81%D0%BA%D0%B0%D1%84" TargetMode="External"/><Relationship Id="rId2" Type="http://schemas.openxmlformats.org/officeDocument/2006/relationships/hyperlink" Target="https://uk.wikipedia.org/wiki/%D0%94%D0%B8%D1%81%D1%82%D0%B0%D0%BD%D1%86%D1%96%D0%B9%D0%BD%D0%BE-%D0%BA%D0%B5%D1%80%D0%BE%D0%B2%D0%B0%D0%BD%D0%B8%D0%B9_%D0%BF%D1%96%D0%B4%D0%B2%D0%BE%D0%B4%D0%BD%D0%B8%D0%B9_%D0%B0%D0%BF%D0%B0%D1%80%D0%B0%D1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91%D0%B0%D1%82%D0%B8%D1%81%D1%84%D0%B5%D1%80%D0%B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F_fsT99rJs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3%D1%96%D0%B4%D1%80%D0%BE%D0%BB%D0%BE%D0%BA%D0%B0%D1%82%D0%BE%D1%80" TargetMode="External"/><Relationship Id="rId7" Type="http://schemas.openxmlformats.org/officeDocument/2006/relationships/hyperlink" Target="https://uk.wikipedia.org/wiki/%D0%9F%D0%B0%D1%80%D0%BE%D0%B2%D0%B0_%D1%82%D1%83%D1%80%D0%B1%D1%96%D0%BD%D0%B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F%D0%B4%D0%B5%D1%80%D0%BD%D0%B8%D0%B9_%D1%80%D0%B5%D0%B0%D0%BA%D1%82%D0%BE%D1%80" TargetMode="External"/><Relationship Id="rId5" Type="http://schemas.openxmlformats.org/officeDocument/2006/relationships/hyperlink" Target="https://uk.wikipedia.org/wiki/%D0%92%D1%96%D0%B4%D1%81%D1%96%D0%BA" TargetMode="External"/><Relationship Id="rId4" Type="http://schemas.openxmlformats.org/officeDocument/2006/relationships/hyperlink" Target="https://uk.wikipedia.org/wiki/%D0%A2%D0%BE%D1%80%D0%BF%D0%B5%D0%B4%D0%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2%D1%96%D0%B4%D1%81%D1%96%D0%BA" TargetMode="External"/><Relationship Id="rId2" Type="http://schemas.openxmlformats.org/officeDocument/2006/relationships/hyperlink" Target="https://uk.wikipedia.org/wiki/%D0%93%D1%96%D0%B4%D1%80%D0%BE%D0%B4%D0%B8%D0%BD%D0%B0%D0%BC%D1%96%D0%BA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93%D1%80%D0%B0%D0%BD%D0%B8%D1%86%D1%8F_%D0%BF%D1%80%D1%83%D0%B6%D0%BD%D0%BE%D1%81%D1%82%D1%96" TargetMode="External"/><Relationship Id="rId4" Type="http://schemas.openxmlformats.org/officeDocument/2006/relationships/hyperlink" Target="https://uk.wikipedia.org/wiki/%D0%9B%D0%B5%D0%B3%D0%BE%D0%B2%D0%B0%D0%BD%D0%B0_%D1%81%D1%82%D0%B0%D0%BB%D1%8C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C%D0%B0%D0%B3%D0%BD%D1%96%D1%82%D0%BD%D0%B0_%D1%81%D0%BF%D1%80%D0%B8%D0%B9%D0%BD%D1%8F%D1%82%D0%BB%D0%B8%D0%B2%D1%96%D1%81%D1%82%D1%8C" TargetMode="External"/><Relationship Id="rId3" Type="http://schemas.openxmlformats.org/officeDocument/2006/relationships/hyperlink" Target="https://uk.wikipedia.org/wiki/%D0%9A-278_%C2%AB%D0%9A%D0%BE%D0%BC%D1%81%D0%BE%D0%BC%D0%BE%D0%BB%D0%B5%D1%86%D1%8C%C2%BB" TargetMode="External"/><Relationship Id="rId7" Type="http://schemas.openxmlformats.org/officeDocument/2006/relationships/hyperlink" Target="https://uk.wikipedia.org/wiki/%D0%9F%D0%B0%D1%80%D0%B0%D0%BC%D0%B0%D0%B3%D0%BD%D0%B5%D1%82%D0%B8%D0%BA%D0%B8" TargetMode="External"/><Relationship Id="rId2" Type="http://schemas.openxmlformats.org/officeDocument/2006/relationships/hyperlink" Target="https://uk.wikipedia.org/wiki/%D0%A2%D0%B8%D1%82%D0%B0%D0%BD_(%D1%85%D1%96%D0%BC%D1%96%D1%87%D0%BD%D0%B8%D0%B9_%D0%B5%D0%BB%D0%B5%D0%BC%D0%B5%D0%BD%D1%82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1989" TargetMode="External"/><Relationship Id="rId5" Type="http://schemas.openxmlformats.org/officeDocument/2006/relationships/hyperlink" Target="https://uk.wikipedia.org/wiki/7_%D0%BA%D0%B2%D1%96%D1%82%D0%BD%D1%8F" TargetMode="External"/><Relationship Id="rId10" Type="http://schemas.openxmlformats.org/officeDocument/2006/relationships/hyperlink" Target="https://uk.wikipedia.org/wiki/%D0%9C%D0%BE%D1%80%D1%81%D1%8C%D0%BA%D0%B0_%D0%B2%D0%BE%D0%B4%D0%B0" TargetMode="External"/><Relationship Id="rId4" Type="http://schemas.openxmlformats.org/officeDocument/2006/relationships/hyperlink" Target="https://uk.wikipedia.org/wiki/%D0%9D%D0%BE%D1%80%D0%B2%D0%B5%D0%B7%D1%8C%D0%BA%D0%B5_%D0%BC%D0%BE%D1%80%D0%B5" TargetMode="External"/><Relationship Id="rId9" Type="http://schemas.openxmlformats.org/officeDocument/2006/relationships/hyperlink" Target="https://uk.wikipedia.org/wiki/%D0%9A%D0%BE%D1%80%D0%BE%D0%B7%D1%96%D1%8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/index.php?title=%D0%9B%D1%8C%D1%8F%D0%BB%D1%8C%D0%BD%D1%96_%D0%B2%D0%BE%D0%B4%D0%B8&amp;action=edit&amp;redlink=1" TargetMode="External"/><Relationship Id="rId2" Type="http://schemas.openxmlformats.org/officeDocument/2006/relationships/hyperlink" Target="https://uk.wikipedia.org/wiki/%D0%94%D0%B8%D1%84%D0%B5%D1%80%D0%B5%D0%BD%D1%82_%D1%81%D1%83%D0%B4%D0%BD%D0%B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/index.php?title=%D0%94%D0%B2%D0%B8%D0%B3%D1%83%D0%BD_%D0%92%D0%B0%D0%BB%D1%8C%D1%82%D0%B5%D1%80%D0%B0&amp;action=edit&amp;redlink=1" TargetMode="External"/><Relationship Id="rId3" Type="http://schemas.openxmlformats.org/officeDocument/2006/relationships/hyperlink" Target="https://uk.wikipedia.org/wiki/%D0%94%D0%B8%D0%B7%D0%B5%D0%BB%D1%8C%D0%BD%D0%B8%D0%B9_%D0%B4%D0%B2%D0%B8%D0%B3%D1%83%D0%BD" TargetMode="External"/><Relationship Id="rId7" Type="http://schemas.openxmlformats.org/officeDocument/2006/relationships/hyperlink" Target="https://uk.wikipedia.org/wiki/%D0%AF%D0%B4%D0%B5%D1%80%D0%BD%D0%B8%D0%B9_%D1%80%D0%B5%D0%B0%D0%BA%D1%82%D0%BE%D1%80" TargetMode="External"/><Relationship Id="rId2" Type="http://schemas.openxmlformats.org/officeDocument/2006/relationships/hyperlink" Target="https://uk.wikipedia.org/wiki/%D0%AF%D0%B4%D0%B5%D1%80%D0%BD%D0%B0_%D1%81%D0%B8%D0%BB%D0%BE%D0%B2%D0%B0_%D1%83%D1%81%D1%82%D0%B0%D0%BD%D0%BE%D0%B2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5%D0%BB%D0%B5%D0%BA%D1%82%D1%80%D0%B8%D1%87%D0%BD%D0%B8%D0%B9_%D0%B3%D0%B5%D0%BD%D0%B5%D1%80%D0%B0%D1%82%D0%BE%D1%80" TargetMode="External"/><Relationship Id="rId5" Type="http://schemas.openxmlformats.org/officeDocument/2006/relationships/hyperlink" Target="https://uk.wikipedia.org/wiki/%D0%A8%D0%BD%D0%BE%D1%80%D0%BA%D0%B5%D0%BB%D1%8C" TargetMode="External"/><Relationship Id="rId4" Type="http://schemas.openxmlformats.org/officeDocument/2006/relationships/hyperlink" Target="https://uk.wikipedia.org/wiki/%D0%95%D0%BB%D0%B5%D0%BA%D1%82%D1%80%D0%B8%D1%87%D0%BD%D0%B8%D0%B9_%D0%B0%D0%BA%D1%83%D0%BC%D1%83%D0%BB%D1%8F%D1%82%D0%BE%D1%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94288" y="2588432"/>
            <a:ext cx="10017736" cy="4069533"/>
          </a:xfrm>
        </p:spPr>
        <p:txBody>
          <a:bodyPr>
            <a:normAutofit fontScale="90000"/>
          </a:bodyPr>
          <a:lstStyle/>
          <a:p>
            <a:endParaRPr lang="uk-UA" altLang="en-US" dirty="0"/>
          </a:p>
          <a:p>
            <a:r>
              <a:rPr lang="uk-UA" altLang="en-US" b="1" dirty="0" err="1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uk-UA" altLang="en-US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гурток</a:t>
            </a:r>
          </a:p>
          <a:p>
            <a:r>
              <a:rPr lang="uk-UA" altLang="en-US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/>
            </a:r>
            <a:b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</a:b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«Підводні човни. Частина 3»</a:t>
            </a:r>
            <a:endParaRPr lang="uk-UA" altLang="en-US" sz="4000" b="1" dirty="0">
              <a:solidFill>
                <a:srgbClr val="FF000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endParaRPr lang="uk-UA" altLang="en-US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35188" y="365282"/>
            <a:ext cx="4274341" cy="22231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48" y="779145"/>
            <a:ext cx="5801784" cy="4351338"/>
          </a:xfrm>
        </p:spPr>
      </p:pic>
      <p:sp>
        <p:nvSpPr>
          <p:cNvPr id="5" name="Прямоугольник 4"/>
          <p:cNvSpPr/>
          <p:nvPr/>
        </p:nvSpPr>
        <p:spPr>
          <a:xfrm>
            <a:off x="1242493" y="5687814"/>
            <a:ext cx="9812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/>
              <a:t>Дизельний</a:t>
            </a:r>
            <a:r>
              <a:rPr lang="ru-RU" sz="3600" dirty="0"/>
              <a:t> </a:t>
            </a:r>
            <a:r>
              <a:rPr lang="ru-RU" sz="3600" dirty="0" err="1"/>
              <a:t>відсік</a:t>
            </a:r>
            <a:r>
              <a:rPr lang="ru-RU" sz="3600" dirty="0"/>
              <a:t> </a:t>
            </a:r>
            <a:r>
              <a:rPr lang="ru-RU" sz="3600" dirty="0" err="1"/>
              <a:t>підводного</a:t>
            </a:r>
            <a:r>
              <a:rPr lang="ru-RU" sz="3600" dirty="0"/>
              <a:t> </a:t>
            </a:r>
            <a:r>
              <a:rPr lang="ru-RU" sz="3600" dirty="0" err="1"/>
              <a:t>човна</a:t>
            </a:r>
            <a:r>
              <a:rPr lang="ru-RU" sz="3600" dirty="0"/>
              <a:t> </a:t>
            </a:r>
            <a:r>
              <a:rPr lang="ru-RU" sz="3600" i="1" dirty="0"/>
              <a:t>(</a:t>
            </a:r>
            <a:r>
              <a:rPr lang="en-US" sz="3600" i="1" dirty="0"/>
              <a:t>HMS Ocelot)</a:t>
            </a:r>
            <a:r>
              <a:rPr lang="en-US" sz="3600" dirty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2279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600" y="555624"/>
            <a:ext cx="10515600" cy="5807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Найперспективнішим</a:t>
            </a:r>
            <a:r>
              <a:rPr lang="ru-RU" dirty="0" smtClean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неатомних</a:t>
            </a:r>
            <a:r>
              <a:rPr lang="ru-RU" dirty="0"/>
              <a:t> </a:t>
            </a:r>
            <a:r>
              <a:rPr lang="ru-RU" dirty="0" err="1"/>
              <a:t>енергетичних</a:t>
            </a:r>
            <a:r>
              <a:rPr lang="ru-RU" dirty="0"/>
              <a:t> установок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</a:t>
            </a:r>
            <a:r>
              <a:rPr lang="ru-RU" dirty="0" err="1"/>
              <a:t>виявився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, </a:t>
            </a:r>
            <a:r>
              <a:rPr lang="ru-RU" dirty="0" err="1"/>
              <a:t>пов'язаний</a:t>
            </a:r>
            <a:r>
              <a:rPr lang="ru-RU" dirty="0"/>
              <a:t> з </a:t>
            </a:r>
            <a:r>
              <a:rPr lang="ru-RU" dirty="0" err="1"/>
              <a:t>перетворенням</a:t>
            </a:r>
            <a:r>
              <a:rPr lang="ru-RU" dirty="0"/>
              <a:t>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в </a:t>
            </a:r>
            <a:r>
              <a:rPr lang="ru-RU" dirty="0" err="1"/>
              <a:t>електричну</a:t>
            </a:r>
            <a:r>
              <a:rPr lang="ru-RU" dirty="0"/>
              <a:t>. </a:t>
            </a:r>
            <a:r>
              <a:rPr lang="ru-RU" dirty="0" err="1"/>
              <a:t>Йдеться</a:t>
            </a:r>
            <a:r>
              <a:rPr lang="ru-RU" dirty="0"/>
              <a:t> про </a:t>
            </a:r>
            <a:r>
              <a:rPr lang="ru-RU" dirty="0" err="1"/>
              <a:t>електрохімічні</a:t>
            </a:r>
            <a:r>
              <a:rPr lang="ru-RU" dirty="0"/>
              <a:t> </a:t>
            </a:r>
            <a:r>
              <a:rPr lang="ru-RU" dirty="0" err="1"/>
              <a:t>генератори</a:t>
            </a:r>
            <a:r>
              <a:rPr lang="ru-RU" dirty="0"/>
              <a:t>, </a:t>
            </a:r>
            <a:r>
              <a:rPr lang="ru-RU" dirty="0" err="1"/>
              <a:t>створені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паливних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. </a:t>
            </a:r>
            <a:r>
              <a:rPr lang="ru-RU" dirty="0" err="1"/>
              <a:t>Фізика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процесі</a:t>
            </a:r>
            <a:r>
              <a:rPr lang="ru-RU" dirty="0"/>
              <a:t>, </a:t>
            </a:r>
            <a:r>
              <a:rPr lang="ru-RU" dirty="0" err="1"/>
              <a:t>зворотному</a:t>
            </a:r>
            <a:r>
              <a:rPr lang="ru-RU" dirty="0"/>
              <a:t> </a:t>
            </a:r>
            <a:r>
              <a:rPr lang="ru-RU" dirty="0" err="1">
                <a:hlinkClick r:id="rId2" tooltip="Електроліз"/>
              </a:rPr>
              <a:t>електролізу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води</a:t>
            </a:r>
            <a:r>
              <a:rPr lang="ru-RU" dirty="0"/>
              <a:t>, коли при </a:t>
            </a:r>
            <a:r>
              <a:rPr lang="ru-RU" dirty="0" err="1" smtClean="0"/>
              <a:t>з'єднанні</a:t>
            </a:r>
            <a:r>
              <a:rPr lang="ru-RU" dirty="0"/>
              <a:t> </a:t>
            </a:r>
            <a:r>
              <a:rPr lang="ru-RU" dirty="0" err="1">
                <a:hlinkClick r:id="rId3" tooltip="Водень"/>
              </a:rPr>
              <a:t>водню</a:t>
            </a:r>
            <a:r>
              <a:rPr lang="ru-RU" dirty="0"/>
              <a:t> з </a:t>
            </a:r>
            <a:r>
              <a:rPr lang="ru-RU" dirty="0">
                <a:hlinkClick r:id="rId4" tooltip="Кисень"/>
              </a:rPr>
              <a:t>киснем</a:t>
            </a:r>
            <a:r>
              <a:rPr lang="ru-RU" dirty="0"/>
              <a:t> </a:t>
            </a:r>
            <a:r>
              <a:rPr lang="ru-RU" dirty="0" err="1" smtClean="0"/>
              <a:t>виділяється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err="1">
                <a:hlinkClick r:id="rId5" tooltip="Електрична енергія"/>
              </a:rPr>
              <a:t>електроенергія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енергетичне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безшумно</a:t>
            </a:r>
            <a:r>
              <a:rPr lang="ru-RU" dirty="0"/>
              <a:t>, а </a:t>
            </a:r>
            <a:r>
              <a:rPr lang="ru-RU" dirty="0" err="1"/>
              <a:t>єдиним</a:t>
            </a:r>
            <a:r>
              <a:rPr lang="ru-RU" dirty="0"/>
              <a:t> </a:t>
            </a:r>
            <a:r>
              <a:rPr lang="ru-RU" dirty="0" err="1"/>
              <a:t>побічним</a:t>
            </a:r>
            <a:r>
              <a:rPr lang="ru-RU" dirty="0"/>
              <a:t> продуктом </a:t>
            </a:r>
            <a:r>
              <a:rPr lang="ru-RU" dirty="0" err="1"/>
              <a:t>реакції</a:t>
            </a:r>
            <a:r>
              <a:rPr lang="ru-RU" dirty="0"/>
              <a:t> є </a:t>
            </a:r>
            <a:r>
              <a:rPr lang="ru-RU" dirty="0" err="1"/>
              <a:t>дистильована</a:t>
            </a:r>
            <a:r>
              <a:rPr lang="ru-RU" dirty="0"/>
              <a:t> вода. За </a:t>
            </a:r>
            <a:r>
              <a:rPr lang="ru-RU" dirty="0" err="1"/>
              <a:t>критеріями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та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водень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 у </a:t>
            </a:r>
            <a:r>
              <a:rPr lang="ru-RU" dirty="0" err="1"/>
              <a:t>зв'язаному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металогідриду</a:t>
            </a:r>
            <a:r>
              <a:rPr lang="ru-RU" dirty="0"/>
              <a:t> (сплав </a:t>
            </a:r>
            <a:r>
              <a:rPr lang="ru-RU" dirty="0" err="1"/>
              <a:t>металу</a:t>
            </a:r>
            <a:r>
              <a:rPr lang="ru-RU" dirty="0"/>
              <a:t> в </a:t>
            </a:r>
            <a:r>
              <a:rPr lang="ru-RU" dirty="0" err="1"/>
              <a:t>поєднанні</a:t>
            </a:r>
            <a:r>
              <a:rPr lang="ru-RU" dirty="0"/>
              <a:t> з </a:t>
            </a:r>
            <a:r>
              <a:rPr lang="ru-RU" dirty="0" err="1"/>
              <a:t>воднем</a:t>
            </a:r>
            <a:r>
              <a:rPr lang="ru-RU" dirty="0"/>
              <a:t>), а </a:t>
            </a:r>
            <a:r>
              <a:rPr lang="ru-RU" dirty="0" err="1"/>
              <a:t>кисень</a:t>
            </a:r>
            <a:r>
              <a:rPr lang="ru-RU" dirty="0"/>
              <a:t> — у </a:t>
            </a:r>
            <a:r>
              <a:rPr lang="ru-RU" dirty="0" err="1"/>
              <a:t>зрідженому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 у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ємностях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легким і </a:t>
            </a:r>
            <a:r>
              <a:rPr lang="ru-RU" dirty="0" err="1"/>
              <a:t>міцним</a:t>
            </a:r>
            <a:r>
              <a:rPr lang="ru-RU" dirty="0"/>
              <a:t> корпусами </a:t>
            </a:r>
            <a:r>
              <a:rPr lang="ru-RU" dirty="0" err="1"/>
              <a:t>субмарини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783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71500"/>
            <a:ext cx="10515600" cy="56054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водневим</a:t>
            </a:r>
            <a:r>
              <a:rPr lang="ru-RU" dirty="0"/>
              <a:t> і </a:t>
            </a:r>
            <a:r>
              <a:rPr lang="ru-RU" dirty="0" err="1"/>
              <a:t>кисневим</a:t>
            </a:r>
            <a:r>
              <a:rPr lang="ru-RU" dirty="0"/>
              <a:t> катодами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полімерні</a:t>
            </a:r>
            <a:r>
              <a:rPr lang="ru-RU" dirty="0"/>
              <a:t> </a:t>
            </a:r>
            <a:r>
              <a:rPr lang="ru-RU" dirty="0" err="1"/>
              <a:t>електролітні</a:t>
            </a:r>
            <a:r>
              <a:rPr lang="ru-RU" dirty="0"/>
              <a:t> </a:t>
            </a:r>
            <a:r>
              <a:rPr lang="ru-RU" dirty="0" err="1"/>
              <a:t>мембрани</a:t>
            </a:r>
            <a:r>
              <a:rPr lang="ru-RU" dirty="0"/>
              <a:t> протонного </a:t>
            </a:r>
            <a:r>
              <a:rPr lang="ru-RU" dirty="0" err="1"/>
              <a:t>обміну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 </a:t>
            </a:r>
            <a:r>
              <a:rPr lang="ru-RU" dirty="0" err="1">
                <a:hlinkClick r:id="rId2" tooltip="Електроліт"/>
              </a:rPr>
              <a:t>електроліту</a:t>
            </a:r>
            <a:r>
              <a:rPr lang="ru-RU" dirty="0"/>
              <a:t>. На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на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німецьких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човнах</a:t>
            </a:r>
            <a:r>
              <a:rPr lang="ru-RU" dirty="0"/>
              <a:t> типу </a:t>
            </a:r>
            <a:r>
              <a:rPr lang="en-US" dirty="0"/>
              <a:t>U-212 </a:t>
            </a:r>
            <a:r>
              <a:rPr lang="ru-RU" dirty="0"/>
              <a:t>та </a:t>
            </a:r>
            <a:r>
              <a:rPr lang="en-US" dirty="0"/>
              <a:t>U-214,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оснащуються</a:t>
            </a:r>
            <a:r>
              <a:rPr lang="ru-RU" dirty="0"/>
              <a:t> </a:t>
            </a:r>
            <a:r>
              <a:rPr lang="ru-RU" dirty="0" err="1"/>
              <a:t>комбінованою</a:t>
            </a:r>
            <a:r>
              <a:rPr lang="ru-RU" dirty="0"/>
              <a:t> силовою </a:t>
            </a:r>
            <a:r>
              <a:rPr lang="ru-RU" dirty="0" err="1"/>
              <a:t>установкою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для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водою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акумуляторні</a:t>
            </a:r>
            <a:r>
              <a:rPr lang="ru-RU" dirty="0"/>
              <a:t> </a:t>
            </a:r>
            <a:r>
              <a:rPr lang="ru-RU" dirty="0" err="1"/>
              <a:t>батареї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паливні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, а для </a:t>
            </a:r>
            <a:r>
              <a:rPr lang="ru-RU" dirty="0" err="1"/>
              <a:t>плавання</a:t>
            </a:r>
            <a:r>
              <a:rPr lang="ru-RU" dirty="0"/>
              <a:t> у надводному </a:t>
            </a:r>
            <a:r>
              <a:rPr lang="ru-RU" dirty="0" err="1"/>
              <a:t>положенні</a:t>
            </a:r>
            <a:r>
              <a:rPr lang="ru-RU" dirty="0"/>
              <a:t> — </a:t>
            </a:r>
            <a:r>
              <a:rPr lang="ru-RU" dirty="0" err="1"/>
              <a:t>традиційний</a:t>
            </a:r>
            <a:r>
              <a:rPr lang="ru-RU" dirty="0"/>
              <a:t> </a:t>
            </a:r>
            <a:r>
              <a:rPr lang="ru-RU" dirty="0" smtClean="0"/>
              <a:t>дизель-генератор.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Типовим</a:t>
            </a:r>
            <a:r>
              <a:rPr lang="ru-RU" dirty="0" smtClean="0"/>
              <a:t> </a:t>
            </a:r>
            <a:r>
              <a:rPr lang="ru-RU" dirty="0" err="1"/>
              <a:t>рушієм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є </a:t>
            </a:r>
            <a:r>
              <a:rPr lang="ru-RU" dirty="0" err="1">
                <a:hlinkClick r:id="rId3" tooltip="Гребний гвинт"/>
              </a:rPr>
              <a:t>гребні</a:t>
            </a:r>
            <a:r>
              <a:rPr lang="ru-RU" dirty="0">
                <a:hlinkClick r:id="rId3" tooltip="Гребний гвинт"/>
              </a:rPr>
              <a:t> </a:t>
            </a:r>
            <a:r>
              <a:rPr lang="ru-RU" dirty="0" err="1">
                <a:hlinkClick r:id="rId3" tooltip="Гребний гвинт"/>
              </a:rPr>
              <a:t>гвинти</a:t>
            </a:r>
            <a:r>
              <a:rPr lang="ru-RU" dirty="0"/>
              <a:t>, але </a:t>
            </a:r>
            <a:r>
              <a:rPr lang="ru-RU" dirty="0" err="1"/>
              <a:t>інколи</a:t>
            </a:r>
            <a:r>
              <a:rPr lang="ru-RU" dirty="0"/>
              <a:t> на них </a:t>
            </a:r>
            <a:r>
              <a:rPr lang="ru-RU" dirty="0" err="1"/>
              <a:t>встановлюють</a:t>
            </a:r>
            <a:r>
              <a:rPr lang="ru-RU" dirty="0"/>
              <a:t> </a:t>
            </a:r>
            <a:r>
              <a:rPr lang="ru-RU" dirty="0" err="1"/>
              <a:t>зокрема</a:t>
            </a:r>
            <a:r>
              <a:rPr lang="ru-RU" dirty="0"/>
              <a:t> і </a:t>
            </a:r>
            <a:r>
              <a:rPr lang="ru-RU" dirty="0" err="1">
                <a:hlinkClick r:id="rId4" tooltip="Водомет"/>
              </a:rPr>
              <a:t>водометні</a:t>
            </a:r>
            <a:r>
              <a:rPr lang="ru-RU" dirty="0"/>
              <a:t> </a:t>
            </a:r>
            <a:r>
              <a:rPr lang="ru-RU" dirty="0" err="1"/>
              <a:t>рушії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рухають</a:t>
            </a:r>
            <a:r>
              <a:rPr lang="ru-RU" dirty="0"/>
              <a:t> судно за принципом </a:t>
            </a:r>
            <a:r>
              <a:rPr lang="ru-RU" dirty="0">
                <a:hlinkClick r:id="rId5" tooltip="Реактивний рух"/>
              </a:rPr>
              <a:t>реактивного </a:t>
            </a:r>
            <a:r>
              <a:rPr lang="ru-RU" dirty="0" err="1">
                <a:hlinkClick r:id="rId5" tooltip="Реактивний рух"/>
              </a:rPr>
              <a:t>струменя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279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Гідроакустичні засоби зв'язку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Специфічні</a:t>
            </a:r>
            <a:r>
              <a:rPr lang="ru-RU" dirty="0" smtClean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вимагають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на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човнах</a:t>
            </a:r>
            <a:r>
              <a:rPr lang="ru-RU" dirty="0"/>
              <a:t> </a:t>
            </a:r>
            <a:r>
              <a:rPr lang="ru-RU" dirty="0" err="1"/>
              <a:t>специфічних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 </a:t>
            </a:r>
            <a:r>
              <a:rPr lang="ru-RU" dirty="0" err="1" smtClean="0"/>
              <a:t>н</a:t>
            </a:r>
            <a:r>
              <a:rPr lang="ru-RU" dirty="0" err="1" smtClean="0">
                <a:hlinkClick r:id="rId2" tooltip="Навігація"/>
              </a:rPr>
              <a:t>авігації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 і </a:t>
            </a:r>
            <a:r>
              <a:rPr lang="ru-RU" dirty="0" err="1">
                <a:hlinkClick r:id="rId3" tooltip="Зв'язок"/>
              </a:rPr>
              <a:t>зв'язку</a:t>
            </a:r>
            <a:r>
              <a:rPr lang="ru-RU" dirty="0"/>
              <a:t>. </a:t>
            </a:r>
            <a:r>
              <a:rPr lang="ru-RU" dirty="0" err="1"/>
              <a:t>Щойно</a:t>
            </a:r>
            <a:r>
              <a:rPr lang="ru-RU" dirty="0"/>
              <a:t> ПЧ </a:t>
            </a:r>
            <a:r>
              <a:rPr lang="ru-RU" dirty="0" err="1"/>
              <a:t>занурюється</a:t>
            </a:r>
            <a:r>
              <a:rPr lang="ru-RU" dirty="0"/>
              <a:t> на </a:t>
            </a:r>
            <a:r>
              <a:rPr lang="ru-RU" dirty="0" err="1"/>
              <a:t>глибину</a:t>
            </a:r>
            <a:r>
              <a:rPr lang="ru-RU" dirty="0"/>
              <a:t>,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 </a:t>
            </a:r>
            <a:r>
              <a:rPr lang="ru-RU" dirty="0" err="1">
                <a:hlinkClick r:id="rId4" tooltip="Перископ"/>
              </a:rPr>
              <a:t>перископна</a:t>
            </a:r>
            <a:r>
              <a:rPr lang="ru-RU" dirty="0"/>
              <a:t>, для </a:t>
            </a:r>
            <a:r>
              <a:rPr lang="ru-RU" dirty="0" err="1"/>
              <a:t>орієнтування</a:t>
            </a:r>
            <a:r>
              <a:rPr lang="ru-RU" dirty="0"/>
              <a:t> і </a:t>
            </a:r>
            <a:r>
              <a:rPr lang="ru-RU" dirty="0" err="1"/>
              <a:t>комунікації</a:t>
            </a:r>
            <a:r>
              <a:rPr lang="ru-RU" dirty="0"/>
              <a:t> у </a:t>
            </a:r>
            <a:r>
              <a:rPr lang="ru-RU" dirty="0" err="1"/>
              <a:t>розпорядженні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командира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 </a:t>
            </a:r>
            <a:r>
              <a:rPr lang="ru-RU" dirty="0" err="1">
                <a:hlinkClick r:id="rId5" tooltip="Гідроакустика"/>
              </a:rPr>
              <a:t>гідроакустичні</a:t>
            </a:r>
            <a:r>
              <a:rPr lang="ru-RU" dirty="0"/>
              <a:t> </a:t>
            </a:r>
            <a:r>
              <a:rPr lang="ru-RU" dirty="0" err="1" smtClean="0"/>
              <a:t>засоби</a:t>
            </a:r>
            <a:r>
              <a:rPr lang="ru-RU" dirty="0"/>
              <a:t>: </a:t>
            </a:r>
            <a:r>
              <a:rPr lang="ru-RU" dirty="0" err="1"/>
              <a:t>пристрої</a:t>
            </a:r>
            <a:r>
              <a:rPr lang="ru-RU" dirty="0"/>
              <a:t> і </a:t>
            </a:r>
            <a:r>
              <a:rPr lang="ru-RU" dirty="0" err="1"/>
              <a:t>прилади</a:t>
            </a:r>
            <a:r>
              <a:rPr lang="ru-RU" dirty="0"/>
              <a:t>,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пошуку</a:t>
            </a:r>
            <a:r>
              <a:rPr lang="ru-RU" dirty="0"/>
              <a:t>, </a:t>
            </a:r>
            <a:r>
              <a:rPr lang="ru-RU" dirty="0" err="1"/>
              <a:t>виявлення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і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у </a:t>
            </a:r>
            <a:r>
              <a:rPr lang="ru-RU" dirty="0" err="1"/>
              <a:t>підводному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для </a:t>
            </a:r>
            <a:r>
              <a:rPr lang="ru-RU" dirty="0" err="1">
                <a:hlinkClick r:id="rId6" tooltip="Звукопідводний зв'язок (ще не написана)"/>
              </a:rPr>
              <a:t>звукопідводного</a:t>
            </a:r>
            <a:r>
              <a:rPr lang="ru-RU" dirty="0">
                <a:hlinkClick r:id="rId6" tooltip="Звукопідводний зв'язок (ще не написана)"/>
              </a:rPr>
              <a:t> </a:t>
            </a:r>
            <a:r>
              <a:rPr lang="ru-RU" dirty="0" err="1">
                <a:hlinkClick r:id="rId6" tooltip="Звукопідводний зв'язок (ще не написана)"/>
              </a:rPr>
              <a:t>зв'язку</a:t>
            </a:r>
            <a:r>
              <a:rPr lang="ru-RU" dirty="0"/>
              <a:t> та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плавання</a:t>
            </a:r>
            <a:r>
              <a:rPr lang="ru-RU" dirty="0"/>
              <a:t>, принцип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перетворенні</a:t>
            </a:r>
            <a:r>
              <a:rPr lang="ru-RU" dirty="0"/>
              <a:t> </a:t>
            </a:r>
            <a:r>
              <a:rPr lang="ru-RU" dirty="0" err="1">
                <a:hlinkClick r:id="rId7" tooltip="Акустика"/>
              </a:rPr>
              <a:t>звукових</a:t>
            </a:r>
            <a:r>
              <a:rPr lang="ru-RU" dirty="0">
                <a:hlinkClick r:id="rId7" tooltip="Акустика"/>
              </a:rPr>
              <a:t> </a:t>
            </a:r>
            <a:r>
              <a:rPr lang="ru-RU" dirty="0" err="1">
                <a:hlinkClick r:id="rId7" tooltip="Акустика"/>
              </a:rPr>
              <a:t>коливань</a:t>
            </a:r>
            <a:r>
              <a:rPr lang="ru-RU" dirty="0"/>
              <a:t> в </a:t>
            </a:r>
            <a:r>
              <a:rPr lang="ru-RU" dirty="0" err="1" smtClean="0"/>
              <a:t>електричні</a:t>
            </a:r>
            <a:r>
              <a:rPr lang="ru-RU" dirty="0" smtClean="0"/>
              <a:t>.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гідроакустичних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нерозривно</a:t>
            </a:r>
            <a:r>
              <a:rPr lang="ru-RU" dirty="0"/>
              <a:t> </a:t>
            </a:r>
            <a:r>
              <a:rPr lang="ru-RU" dirty="0" err="1"/>
              <a:t>пов'язаний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зростанням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у </a:t>
            </a:r>
            <a:r>
              <a:rPr lang="ru-RU" dirty="0" err="1"/>
              <a:t>боротьбі</a:t>
            </a:r>
            <a:r>
              <a:rPr lang="ru-RU" dirty="0"/>
              <a:t> на </a:t>
            </a:r>
            <a:r>
              <a:rPr lang="ru-RU" dirty="0" err="1"/>
              <a:t>морі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94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597694"/>
            <a:ext cx="6128808" cy="4596606"/>
          </a:xfrm>
        </p:spPr>
      </p:pic>
      <p:sp>
        <p:nvSpPr>
          <p:cNvPr id="5" name="Прямоугольник 4"/>
          <p:cNvSpPr/>
          <p:nvPr/>
        </p:nvSpPr>
        <p:spPr>
          <a:xfrm>
            <a:off x="1104900" y="5633135"/>
            <a:ext cx="1046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Пост </a:t>
            </a:r>
            <a:r>
              <a:rPr lang="ru-RU" sz="2800" dirty="0" err="1"/>
              <a:t>гідроакустика</a:t>
            </a:r>
            <a:r>
              <a:rPr lang="ru-RU" sz="2800" dirty="0"/>
              <a:t> </a:t>
            </a:r>
            <a:r>
              <a:rPr lang="ru-RU" sz="2800" dirty="0" err="1"/>
              <a:t>підводного</a:t>
            </a:r>
            <a:r>
              <a:rPr lang="ru-RU" sz="2800" dirty="0"/>
              <a:t> </a:t>
            </a:r>
            <a:r>
              <a:rPr lang="ru-RU" sz="2800" dirty="0" err="1"/>
              <a:t>човна</a:t>
            </a:r>
            <a:r>
              <a:rPr lang="ru-RU" sz="2800" dirty="0"/>
              <a:t> Б-396 </a:t>
            </a:r>
            <a:r>
              <a:rPr lang="ru-RU" sz="2800" dirty="0" err="1">
                <a:hlinkClick r:id="rId3" tooltip="641Б Сом (тип підводних човнів СРСР)"/>
              </a:rPr>
              <a:t>проєкту</a:t>
            </a:r>
            <a:r>
              <a:rPr lang="ru-RU" sz="2800" dirty="0">
                <a:hlinkClick r:id="rId3" tooltip="641Б Сом (тип підводних човнів СРСР)"/>
              </a:rPr>
              <a:t> 641Б</a:t>
            </a:r>
            <a:r>
              <a:rPr lang="ru-RU" sz="2800" dirty="0"/>
              <a:t> (СРСР).</a:t>
            </a:r>
          </a:p>
        </p:txBody>
      </p:sp>
    </p:spTree>
    <p:extLst>
      <p:ext uri="{BB962C8B-B14F-4D97-AF65-F5344CB8AC3E}">
        <p14:creationId xmlns:p14="http://schemas.microsoft.com/office/powerpoint/2010/main" val="2563992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5000"/>
            <a:ext cx="10515600" cy="5541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Зважаючи</a:t>
            </a:r>
            <a:r>
              <a:rPr lang="ru-RU" dirty="0" smtClean="0"/>
              <a:t> </a:t>
            </a:r>
            <a:r>
              <a:rPr lang="ru-RU" dirty="0"/>
              <a:t>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 усе </a:t>
            </a:r>
            <a:r>
              <a:rPr lang="ru-RU" dirty="0" err="1"/>
              <a:t>довше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підводному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, а </a:t>
            </a:r>
            <a:r>
              <a:rPr lang="ru-RU" dirty="0" err="1"/>
              <a:t>атомні</a:t>
            </a:r>
            <a:r>
              <a:rPr lang="ru-RU" dirty="0"/>
              <a:t> ПЧ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не </a:t>
            </a:r>
            <a:r>
              <a:rPr lang="ru-RU" dirty="0" err="1"/>
              <a:t>спливати</a:t>
            </a:r>
            <a:r>
              <a:rPr lang="ru-RU" dirty="0"/>
              <a:t> в </a:t>
            </a:r>
            <a:r>
              <a:rPr lang="ru-RU" dirty="0" err="1"/>
              <a:t>надводне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часу </a:t>
            </a:r>
            <a:r>
              <a:rPr lang="ru-RU" dirty="0" err="1"/>
              <a:t>плавання</a:t>
            </a:r>
            <a:r>
              <a:rPr lang="ru-RU" dirty="0"/>
              <a:t>, </a:t>
            </a:r>
            <a:r>
              <a:rPr lang="ru-RU" dirty="0" err="1"/>
              <a:t>надійна</a:t>
            </a:r>
            <a:r>
              <a:rPr lang="ru-RU" dirty="0"/>
              <a:t> робота </a:t>
            </a:r>
            <a:r>
              <a:rPr lang="ru-RU" dirty="0" err="1"/>
              <a:t>гідроакустичних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є головною </a:t>
            </a:r>
            <a:r>
              <a:rPr lang="ru-RU" dirty="0" err="1"/>
              <a:t>запорукою</a:t>
            </a:r>
            <a:r>
              <a:rPr lang="ru-RU" dirty="0"/>
              <a:t> </a:t>
            </a:r>
            <a:r>
              <a:rPr lang="ru-RU" dirty="0" err="1"/>
              <a:t>безпечного</a:t>
            </a:r>
            <a:r>
              <a:rPr lang="ru-RU" dirty="0"/>
              <a:t> </a:t>
            </a:r>
            <a:r>
              <a:rPr lang="ru-RU" dirty="0" err="1"/>
              <a:t>плавання</a:t>
            </a:r>
            <a:r>
              <a:rPr lang="ru-RU" dirty="0"/>
              <a:t>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smtClean="0"/>
              <a:t>корабля. </a:t>
            </a:r>
            <a:r>
              <a:rPr lang="ru-RU" dirty="0"/>
              <a:t>До </a:t>
            </a:r>
            <a:r>
              <a:rPr lang="ru-RU" dirty="0" err="1"/>
              <a:t>гідроакустичних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 належать </a:t>
            </a:r>
            <a:r>
              <a:rPr lang="ru-RU" dirty="0" err="1"/>
              <a:t>багатофункціональні</a:t>
            </a:r>
            <a:r>
              <a:rPr lang="ru-RU" dirty="0"/>
              <a:t> </a:t>
            </a:r>
            <a:r>
              <a:rPr lang="ru-RU" dirty="0" err="1"/>
              <a:t>гідроакустичні</a:t>
            </a:r>
            <a:r>
              <a:rPr lang="ru-RU" dirty="0"/>
              <a:t> </a:t>
            </a:r>
            <a:r>
              <a:rPr lang="ru-RU" dirty="0" err="1"/>
              <a:t>комплекси</a:t>
            </a:r>
            <a:r>
              <a:rPr lang="ru-RU" dirty="0"/>
              <a:t> (ГАК), </a:t>
            </a:r>
            <a:r>
              <a:rPr lang="ru-RU" dirty="0" err="1">
                <a:hlinkClick r:id="rId2" tooltip="Гідролокатор"/>
              </a:rPr>
              <a:t>гідролокаційні</a:t>
            </a:r>
            <a:r>
              <a:rPr lang="ru-RU" dirty="0"/>
              <a:t> </a:t>
            </a:r>
            <a:r>
              <a:rPr lang="ru-RU" dirty="0" smtClean="0"/>
              <a:t>та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err="1">
                <a:hlinkClick r:id="rId3" tooltip="Шумопеленгаторна станція (ще не написана)"/>
              </a:rPr>
              <a:t>шумопеленгаторні</a:t>
            </a:r>
            <a:r>
              <a:rPr lang="ru-RU" dirty="0">
                <a:hlinkClick r:id="rId3" tooltip="Шумопеленгаторна станція (ще не написана)"/>
              </a:rPr>
              <a:t> </a:t>
            </a:r>
            <a:r>
              <a:rPr lang="ru-RU" dirty="0" err="1">
                <a:hlinkClick r:id="rId3" tooltip="Шумопеленгаторна станція (ще не написана)"/>
              </a:rPr>
              <a:t>станції</a:t>
            </a:r>
            <a:r>
              <a:rPr lang="ru-RU" dirty="0"/>
              <a:t>. </a:t>
            </a:r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гідроакустичних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посідає</a:t>
            </a:r>
            <a:r>
              <a:rPr lang="ru-RU" dirty="0"/>
              <a:t> </a:t>
            </a:r>
            <a:r>
              <a:rPr lang="ru-RU" dirty="0" err="1" smtClean="0">
                <a:hlinkClick r:id="rId4" tooltip="Гідролокатор"/>
              </a:rPr>
              <a:t>ехолот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  На </a:t>
            </a:r>
            <a:r>
              <a:rPr lang="ru-RU" dirty="0" err="1"/>
              <a:t>першому</a:t>
            </a:r>
            <a:r>
              <a:rPr lang="ru-RU" dirty="0"/>
              <a:t> атомному </a:t>
            </a:r>
            <a:r>
              <a:rPr lang="ru-RU" dirty="0" err="1"/>
              <a:t>підводному</a:t>
            </a:r>
            <a:r>
              <a:rPr lang="ru-RU" dirty="0"/>
              <a:t> </a:t>
            </a:r>
            <a:r>
              <a:rPr lang="ru-RU" dirty="0" err="1"/>
              <a:t>човні</a:t>
            </a:r>
            <a:r>
              <a:rPr lang="ru-RU" dirty="0"/>
              <a:t> «</a:t>
            </a:r>
            <a:r>
              <a:rPr lang="ru-RU" dirty="0" err="1"/>
              <a:t>Наутілус</a:t>
            </a:r>
            <a:r>
              <a:rPr lang="ru-RU" dirty="0"/>
              <a:t>»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арктичного</a:t>
            </a:r>
            <a:r>
              <a:rPr lang="ru-RU" dirty="0"/>
              <a:t> </a:t>
            </a:r>
            <a:r>
              <a:rPr lang="ru-RU" dirty="0" err="1"/>
              <a:t>плавання</a:t>
            </a:r>
            <a:r>
              <a:rPr lang="ru-RU" dirty="0"/>
              <a:t> </a:t>
            </a:r>
            <a:r>
              <a:rPr lang="ru-RU" dirty="0" err="1"/>
              <a:t>працювало</a:t>
            </a:r>
            <a:r>
              <a:rPr lang="ru-RU" dirty="0"/>
              <a:t> 13 </a:t>
            </a:r>
            <a:r>
              <a:rPr lang="ru-RU" dirty="0" err="1"/>
              <a:t>гідроакустичних</a:t>
            </a:r>
            <a:r>
              <a:rPr lang="ru-RU" dirty="0"/>
              <a:t> </a:t>
            </a:r>
            <a:r>
              <a:rPr lang="ru-RU" dirty="0" err="1"/>
              <a:t>станцій</a:t>
            </a:r>
            <a:r>
              <a:rPr lang="ru-RU" dirty="0"/>
              <a:t> (ГАС)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8426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6900"/>
            <a:ext cx="10515600" cy="55800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Гідроакустичне</a:t>
            </a:r>
            <a:r>
              <a:rPr lang="ru-RU" dirty="0"/>
              <a:t> </a:t>
            </a:r>
            <a:r>
              <a:rPr lang="ru-RU" dirty="0" err="1"/>
              <a:t>озброєння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 </a:t>
            </a:r>
            <a:r>
              <a:rPr lang="ru-RU" dirty="0">
                <a:hlinkClick r:id="rId2" tooltip="Огайо (тип підводного човна)"/>
              </a:rPr>
              <a:t>ПЧАРБ типу «Огайо»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багатофункціонального</a:t>
            </a:r>
            <a:r>
              <a:rPr lang="ru-RU" dirty="0"/>
              <a:t> ГАК </a:t>
            </a:r>
            <a:r>
              <a:rPr lang="en-US" dirty="0">
                <a:hlinkClick r:id="rId3" tooltip="AN/BQQ-5"/>
              </a:rPr>
              <a:t>AN/BQQ-6</a:t>
            </a:r>
            <a:r>
              <a:rPr lang="en-US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активно-</a:t>
            </a:r>
            <a:r>
              <a:rPr lang="ru-RU" dirty="0" err="1"/>
              <a:t>пасивну</a:t>
            </a:r>
            <a:r>
              <a:rPr lang="ru-RU" dirty="0"/>
              <a:t> ГАС </a:t>
            </a:r>
            <a:r>
              <a:rPr lang="en-US" dirty="0"/>
              <a:t>AN/BQS-13, </a:t>
            </a:r>
            <a:r>
              <a:rPr lang="ru-RU" dirty="0" err="1"/>
              <a:t>антена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944 </a:t>
            </a:r>
            <a:r>
              <a:rPr lang="ru-RU" dirty="0" err="1">
                <a:hlinkClick r:id="rId4" tooltip="Гідрофон"/>
              </a:rPr>
              <a:t>гідрофонів</a:t>
            </a:r>
            <a:r>
              <a:rPr lang="ru-RU" dirty="0"/>
              <a:t>,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пасивні</a:t>
            </a:r>
            <a:r>
              <a:rPr lang="ru-RU" dirty="0"/>
              <a:t> </a:t>
            </a:r>
            <a:r>
              <a:rPr lang="ru-RU" dirty="0" err="1"/>
              <a:t>шумопеленгаторні</a:t>
            </a:r>
            <a:r>
              <a:rPr lang="ru-RU" dirty="0"/>
              <a:t> ГАС </a:t>
            </a:r>
            <a:r>
              <a:rPr lang="en-US" dirty="0"/>
              <a:t>AN/BQR-23 (104 </a:t>
            </a:r>
            <a:r>
              <a:rPr lang="ru-RU" dirty="0" err="1"/>
              <a:t>гідрофони</a:t>
            </a:r>
            <a:r>
              <a:rPr lang="ru-RU" dirty="0"/>
              <a:t>) і </a:t>
            </a:r>
            <a:r>
              <a:rPr lang="en-US" dirty="0"/>
              <a:t>AN/BQR-15 </a:t>
            </a:r>
            <a:r>
              <a:rPr lang="ru-RU" dirty="0"/>
              <a:t>з 47,7 метровою протяжною </a:t>
            </a:r>
            <a:r>
              <a:rPr lang="ru-RU" dirty="0" err="1"/>
              <a:t>антеною</a:t>
            </a:r>
            <a:r>
              <a:rPr lang="ru-RU" dirty="0"/>
              <a:t>, яка </a:t>
            </a:r>
            <a:r>
              <a:rPr lang="ru-RU" dirty="0" err="1">
                <a:hlinkClick r:id="rId5" tooltip="Буксирування"/>
              </a:rPr>
              <a:t>буксирується</a:t>
            </a:r>
            <a:r>
              <a:rPr lang="ru-RU" dirty="0"/>
              <a:t> на </a:t>
            </a:r>
            <a:r>
              <a:rPr lang="ru-RU" dirty="0" err="1"/>
              <a:t>тросі</a:t>
            </a:r>
            <a:r>
              <a:rPr lang="ru-RU" dirty="0"/>
              <a:t> </a:t>
            </a:r>
            <a:r>
              <a:rPr lang="ru-RU" dirty="0" err="1"/>
              <a:t>довжиною</a:t>
            </a:r>
            <a:r>
              <a:rPr lang="ru-RU" dirty="0"/>
              <a:t> 670 м,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навігаційні</a:t>
            </a:r>
            <a:r>
              <a:rPr lang="ru-RU" dirty="0"/>
              <a:t> ГАС </a:t>
            </a:r>
            <a:r>
              <a:rPr lang="ru-RU" dirty="0" err="1"/>
              <a:t>великої</a:t>
            </a:r>
            <a:r>
              <a:rPr lang="ru-RU" dirty="0"/>
              <a:t> (</a:t>
            </a:r>
            <a:r>
              <a:rPr lang="en-US" dirty="0"/>
              <a:t>AN/BQR-19) </a:t>
            </a:r>
            <a:r>
              <a:rPr lang="ru-RU" dirty="0"/>
              <a:t>і </a:t>
            </a:r>
            <a:r>
              <a:rPr lang="ru-RU" dirty="0" err="1"/>
              <a:t>малої</a:t>
            </a:r>
            <a:r>
              <a:rPr lang="ru-RU" dirty="0"/>
              <a:t> (</a:t>
            </a:r>
            <a:r>
              <a:rPr lang="en-US" dirty="0"/>
              <a:t>AN/BQS-15) </a:t>
            </a:r>
            <a:r>
              <a:rPr lang="ru-RU" dirty="0" err="1" smtClean="0"/>
              <a:t>дальності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з </a:t>
            </a:r>
            <a:r>
              <a:rPr lang="ru-RU" dirty="0" err="1"/>
              <a:t>підводними</a:t>
            </a:r>
            <a:r>
              <a:rPr lang="ru-RU" dirty="0"/>
              <a:t> </a:t>
            </a:r>
            <a:r>
              <a:rPr lang="ru-RU" dirty="0" err="1"/>
              <a:t>човнами</a:t>
            </a:r>
            <a:r>
              <a:rPr lang="ru-RU" dirty="0"/>
              <a:t> у </a:t>
            </a:r>
            <a:r>
              <a:rPr lang="ru-RU" dirty="0" err="1"/>
              <a:t>підводному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 — </a:t>
            </a:r>
            <a:r>
              <a:rPr lang="ru-RU" dirty="0" err="1"/>
              <a:t>використання</a:t>
            </a:r>
            <a:r>
              <a:rPr lang="ru-RU" dirty="0"/>
              <a:t> </a:t>
            </a:r>
            <a:r>
              <a:rPr lang="ru-RU" dirty="0" err="1">
                <a:hlinkClick r:id="rId6" tooltip="Радіозв'язок"/>
              </a:rPr>
              <a:t>радіозв'язку</a:t>
            </a:r>
            <a:r>
              <a:rPr lang="ru-RU" dirty="0"/>
              <a:t> в </a:t>
            </a:r>
            <a:r>
              <a:rPr lang="ru-RU" dirty="0" err="1"/>
              <a:t>діапазоні</a:t>
            </a:r>
            <a:r>
              <a:rPr lang="ru-RU" dirty="0"/>
              <a:t> </a:t>
            </a:r>
            <a:r>
              <a:rPr lang="ru-RU" u="sng" dirty="0" err="1">
                <a:hlinkClick r:id="rId7"/>
              </a:rPr>
              <a:t>наднизьких</a:t>
            </a:r>
            <a:r>
              <a:rPr lang="ru-RU" u="sng" dirty="0">
                <a:hlinkClick r:id="rId7"/>
              </a:rPr>
              <a:t> частот</a:t>
            </a:r>
            <a:r>
              <a:rPr lang="ru-RU" dirty="0"/>
              <a:t> (</a:t>
            </a:r>
            <a:r>
              <a:rPr lang="ru-RU" dirty="0">
                <a:hlinkClick r:id="rId8" tooltip="Частота"/>
              </a:rPr>
              <a:t>частота</a:t>
            </a:r>
            <a:r>
              <a:rPr lang="ru-RU" dirty="0"/>
              <a:t> 3-30 к</a:t>
            </a:r>
            <a:r>
              <a:rPr lang="ru-RU" dirty="0">
                <a:hlinkClick r:id="rId9" tooltip="Гц"/>
              </a:rPr>
              <a:t>Гц</a:t>
            </a:r>
            <a:r>
              <a:rPr lang="ru-RU" dirty="0"/>
              <a:t>). </a:t>
            </a:r>
            <a:r>
              <a:rPr lang="ru-RU" dirty="0" err="1"/>
              <a:t>Особливістю</a:t>
            </a:r>
            <a:r>
              <a:rPr lang="ru-RU" dirty="0"/>
              <a:t> </a:t>
            </a:r>
            <a:r>
              <a:rPr lang="ru-RU" dirty="0" err="1">
                <a:hlinkClick r:id="rId7" tooltip="Наддовгі радіохвилі"/>
              </a:rPr>
              <a:t>наддовгих</a:t>
            </a:r>
            <a:r>
              <a:rPr lang="ru-RU" dirty="0">
                <a:hlinkClick r:id="rId7" tooltip="Наддовгі радіохвилі"/>
              </a:rPr>
              <a:t> </a:t>
            </a:r>
            <a:r>
              <a:rPr lang="ru-RU" dirty="0" err="1">
                <a:hlinkClick r:id="rId7" tooltip="Наддовгі радіохвилі"/>
              </a:rPr>
              <a:t>радіохвиль</a:t>
            </a:r>
            <a:r>
              <a:rPr lang="ru-RU" dirty="0"/>
              <a:t> є те,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проникати</a:t>
            </a:r>
            <a:r>
              <a:rPr lang="ru-RU" dirty="0"/>
              <a:t> у </a:t>
            </a:r>
            <a:r>
              <a:rPr lang="ru-RU" dirty="0" err="1"/>
              <a:t>морську</a:t>
            </a:r>
            <a:r>
              <a:rPr lang="ru-RU" dirty="0"/>
              <a:t> воду на </a:t>
            </a:r>
            <a:r>
              <a:rPr lang="ru-RU" dirty="0" err="1"/>
              <a:t>глибину</a:t>
            </a:r>
            <a:r>
              <a:rPr lang="ru-RU" dirty="0"/>
              <a:t> до 20 </a:t>
            </a:r>
            <a:r>
              <a:rPr lang="ru-RU" dirty="0" err="1"/>
              <a:t>метрів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, СНЧ-</a:t>
            </a:r>
            <a:r>
              <a:rPr lang="ru-RU" dirty="0" err="1"/>
              <a:t>радіозв'язок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в </a:t>
            </a:r>
            <a:r>
              <a:rPr lang="ru-RU" dirty="0" err="1"/>
              <a:t>ланці</a:t>
            </a:r>
            <a:r>
              <a:rPr lang="ru-RU" dirty="0"/>
              <a:t> «берег-</a:t>
            </a:r>
            <a:r>
              <a:rPr lang="ru-RU" dirty="0" err="1"/>
              <a:t>корабель</a:t>
            </a:r>
            <a:r>
              <a:rPr lang="ru-RU" dirty="0"/>
              <a:t>» для </a:t>
            </a:r>
            <a:r>
              <a:rPr lang="ru-RU" dirty="0" err="1"/>
              <a:t>передачі</a:t>
            </a:r>
            <a:r>
              <a:rPr lang="ru-RU" dirty="0"/>
              <a:t> на ПЧ,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несуть</a:t>
            </a:r>
            <a:r>
              <a:rPr lang="ru-RU" dirty="0"/>
              <a:t> </a:t>
            </a:r>
            <a:r>
              <a:rPr lang="ru-RU" dirty="0" err="1"/>
              <a:t>бойове</a:t>
            </a:r>
            <a:r>
              <a:rPr lang="ru-RU" dirty="0"/>
              <a:t> </a:t>
            </a:r>
            <a:r>
              <a:rPr lang="ru-RU" dirty="0" err="1"/>
              <a:t>чергування</a:t>
            </a:r>
            <a:r>
              <a:rPr lang="ru-RU" dirty="0"/>
              <a:t>, </a:t>
            </a:r>
            <a:r>
              <a:rPr lang="ru-RU" dirty="0" err="1"/>
              <a:t>сигналів</a:t>
            </a:r>
            <a:r>
              <a:rPr lang="ru-RU" dirty="0"/>
              <a:t> </a:t>
            </a:r>
            <a:r>
              <a:rPr lang="ru-RU" dirty="0" err="1"/>
              <a:t>бойового</a:t>
            </a:r>
            <a:r>
              <a:rPr lang="ru-RU" dirty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815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775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Мирне застосування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1100"/>
            <a:ext cx="10515600" cy="49958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/>
              <a:t>Науково-дослідні</a:t>
            </a:r>
            <a:r>
              <a:rPr lang="ru-RU" b="1" dirty="0"/>
              <a:t> </a:t>
            </a:r>
            <a:r>
              <a:rPr lang="ru-RU" b="1" dirty="0" err="1"/>
              <a:t>підводні</a:t>
            </a:r>
            <a:r>
              <a:rPr lang="ru-RU" b="1" dirty="0"/>
              <a:t> </a:t>
            </a:r>
            <a:r>
              <a:rPr lang="ru-RU" b="1" dirty="0" err="1"/>
              <a:t>човни</a:t>
            </a:r>
            <a:r>
              <a:rPr lang="ru-RU" b="1" dirty="0"/>
              <a:t> і </a:t>
            </a:r>
            <a:r>
              <a:rPr lang="ru-RU" b="1" dirty="0" err="1" smtClean="0"/>
              <a:t>апарати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Ідея</a:t>
            </a:r>
            <a:r>
              <a:rPr lang="ru-RU" dirty="0" smtClean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для </a:t>
            </a:r>
            <a:r>
              <a:rPr lang="ru-RU" dirty="0" err="1"/>
              <a:t>вивчення</a:t>
            </a:r>
            <a:r>
              <a:rPr lang="ru-RU" dirty="0"/>
              <a:t> моря </a:t>
            </a:r>
            <a:r>
              <a:rPr lang="ru-RU" dirty="0" err="1"/>
              <a:t>така</a:t>
            </a:r>
            <a:r>
              <a:rPr lang="ru-RU" dirty="0"/>
              <a:t> ж стара, як і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.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належать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en-US" dirty="0"/>
              <a:t>XIX </a:t>
            </a:r>
            <a:r>
              <a:rPr lang="ru-RU" dirty="0" err="1"/>
              <a:t>століття</a:t>
            </a:r>
            <a:r>
              <a:rPr lang="ru-RU" dirty="0"/>
              <a:t>, коли 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 почали </a:t>
            </a:r>
            <a:r>
              <a:rPr lang="ru-RU" dirty="0" err="1"/>
              <a:t>з'являтись</a:t>
            </a:r>
            <a:r>
              <a:rPr lang="ru-RU" dirty="0"/>
              <a:t> у флотах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Перший </a:t>
            </a:r>
            <a:r>
              <a:rPr lang="ru-RU" dirty="0" err="1"/>
              <a:t>дослідний</a:t>
            </a:r>
            <a:r>
              <a:rPr lang="ru-RU" dirty="0"/>
              <a:t> </a:t>
            </a:r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«</a:t>
            </a:r>
            <a:r>
              <a:rPr lang="ru-RU" dirty="0" err="1"/>
              <a:t>Лоліго</a:t>
            </a:r>
            <a:r>
              <a:rPr lang="ru-RU" dirty="0"/>
              <a:t>» (</a:t>
            </a:r>
            <a:r>
              <a:rPr lang="ru-RU" dirty="0" err="1">
                <a:hlinkClick r:id="rId2" tooltip="Німецька мова"/>
              </a:rPr>
              <a:t>нім</a:t>
            </a:r>
            <a:r>
              <a:rPr lang="ru-RU" dirty="0">
                <a:hlinkClick r:id="rId2" tooltip="Німецька мова"/>
              </a:rPr>
              <a:t>.</a:t>
            </a:r>
            <a:r>
              <a:rPr lang="ru-RU" dirty="0"/>
              <a:t> </a:t>
            </a:r>
            <a:r>
              <a:rPr lang="en-US" i="1" dirty="0" err="1"/>
              <a:t>Loligo</a:t>
            </a:r>
            <a:r>
              <a:rPr lang="en-US" dirty="0"/>
              <a:t>)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спущений</a:t>
            </a:r>
            <a:r>
              <a:rPr lang="ru-RU" dirty="0"/>
              <a:t> на воду </a:t>
            </a:r>
            <a:r>
              <a:rPr lang="ru-RU" dirty="0">
                <a:hlinkClick r:id="rId3" tooltip="15 липня"/>
              </a:rPr>
              <a:t>15 </a:t>
            </a:r>
            <a:r>
              <a:rPr lang="ru-RU" dirty="0" err="1">
                <a:hlinkClick r:id="rId3" tooltip="15 липня"/>
              </a:rPr>
              <a:t>липня</a:t>
            </a:r>
            <a:r>
              <a:rPr lang="ru-RU" dirty="0"/>
              <a:t> </a:t>
            </a:r>
            <a:r>
              <a:rPr lang="ru-RU" dirty="0">
                <a:hlinkClick r:id="rId4" tooltip="1914"/>
              </a:rPr>
              <a:t>1914</a:t>
            </a:r>
            <a:r>
              <a:rPr lang="ru-RU" dirty="0"/>
              <a:t> року в </a:t>
            </a:r>
            <a:r>
              <a:rPr lang="ru-RU" dirty="0">
                <a:hlinkClick r:id="rId5" tooltip="Австро-Угорщина"/>
              </a:rPr>
              <a:t>Австро-</a:t>
            </a:r>
            <a:r>
              <a:rPr lang="ru-RU" dirty="0" err="1">
                <a:hlinkClick r:id="rId5" tooltip="Австро-Угорщина"/>
              </a:rPr>
              <a:t>Угорщині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побудований</a:t>
            </a:r>
            <a:r>
              <a:rPr lang="ru-RU" dirty="0"/>
              <a:t> для </a:t>
            </a:r>
            <a:r>
              <a:rPr lang="ru-RU" dirty="0" err="1"/>
              <a:t>однієї</a:t>
            </a:r>
            <a:r>
              <a:rPr lang="ru-RU" dirty="0"/>
              <a:t> з </a:t>
            </a:r>
            <a:r>
              <a:rPr lang="ru-RU" dirty="0" err="1"/>
              <a:t>найстаріших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станцій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 — </a:t>
            </a:r>
            <a:r>
              <a:rPr lang="ru-RU" dirty="0" err="1"/>
              <a:t>зоологічної</a:t>
            </a:r>
            <a:r>
              <a:rPr lang="ru-RU" dirty="0"/>
              <a:t> </a:t>
            </a:r>
            <a:r>
              <a:rPr lang="ru-RU" dirty="0" err="1"/>
              <a:t>станції</a:t>
            </a:r>
            <a:r>
              <a:rPr lang="ru-RU" dirty="0"/>
              <a:t> </a:t>
            </a:r>
            <a:r>
              <a:rPr lang="ru-RU" dirty="0" err="1"/>
              <a:t>Берлінського</a:t>
            </a:r>
            <a:r>
              <a:rPr lang="ru-RU" dirty="0"/>
              <a:t> </a:t>
            </a:r>
            <a:r>
              <a:rPr lang="ru-RU" dirty="0" err="1"/>
              <a:t>акваріуму</a:t>
            </a:r>
            <a:r>
              <a:rPr lang="ru-RU" dirty="0"/>
              <a:t> (</a:t>
            </a:r>
            <a:r>
              <a:rPr lang="ru-RU" dirty="0" err="1">
                <a:hlinkClick r:id="rId2" tooltip="Німецька мова"/>
              </a:rPr>
              <a:t>нім</a:t>
            </a:r>
            <a:r>
              <a:rPr lang="ru-RU" dirty="0">
                <a:hlinkClick r:id="rId2" tooltip="Німецька мова"/>
              </a:rPr>
              <a:t>.</a:t>
            </a:r>
            <a:r>
              <a:rPr lang="ru-RU" dirty="0"/>
              <a:t> </a:t>
            </a:r>
            <a:r>
              <a:rPr lang="en-US" i="1" dirty="0" err="1"/>
              <a:t>Zoologische</a:t>
            </a:r>
            <a:r>
              <a:rPr lang="en-US" i="1" dirty="0"/>
              <a:t> station des Berliner Aquariums</a:t>
            </a:r>
            <a:r>
              <a:rPr lang="en-US" dirty="0"/>
              <a:t>), </a:t>
            </a:r>
            <a:r>
              <a:rPr lang="ru-RU" dirty="0"/>
              <a:t>яка </a:t>
            </a:r>
            <a:r>
              <a:rPr lang="ru-RU" dirty="0" err="1"/>
              <a:t>розташовувалась</a:t>
            </a:r>
            <a:r>
              <a:rPr lang="ru-RU" dirty="0"/>
              <a:t> на </a:t>
            </a:r>
            <a:r>
              <a:rPr lang="ru-RU" dirty="0" err="1"/>
              <a:t>узбережжі</a:t>
            </a:r>
            <a:r>
              <a:rPr lang="ru-RU" dirty="0"/>
              <a:t> </a:t>
            </a:r>
            <a:r>
              <a:rPr lang="ru-RU" dirty="0" err="1">
                <a:hlinkClick r:id="rId6" tooltip="Адріатичне море"/>
              </a:rPr>
              <a:t>Адріатичного</a:t>
            </a:r>
            <a:r>
              <a:rPr lang="ru-RU" dirty="0">
                <a:hlinkClick r:id="rId6" tooltip="Адріатичне море"/>
              </a:rPr>
              <a:t> моря</a:t>
            </a:r>
            <a:r>
              <a:rPr lang="ru-RU" dirty="0"/>
              <a:t> у </a:t>
            </a:r>
            <a:r>
              <a:rPr lang="ru-RU" dirty="0" err="1"/>
              <a:t>місті</a:t>
            </a:r>
            <a:r>
              <a:rPr lang="ru-RU" dirty="0"/>
              <a:t> </a:t>
            </a:r>
            <a:r>
              <a:rPr lang="ru-RU" dirty="0" err="1">
                <a:hlinkClick r:id="rId7" tooltip="Ровінь"/>
              </a:rPr>
              <a:t>Ровінь</a:t>
            </a:r>
            <a:r>
              <a:rPr lang="ru-RU" dirty="0"/>
              <a:t> (</a:t>
            </a:r>
            <a:r>
              <a:rPr lang="ru-RU" dirty="0" err="1"/>
              <a:t>нині</a:t>
            </a:r>
            <a:r>
              <a:rPr lang="ru-RU" dirty="0"/>
              <a:t> — Центр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 </a:t>
            </a:r>
            <a:r>
              <a:rPr lang="en-US" i="1" dirty="0"/>
              <a:t>Ruder </a:t>
            </a:r>
            <a:r>
              <a:rPr lang="en-US" i="1" dirty="0" err="1"/>
              <a:t>Buskovic</a:t>
            </a:r>
            <a:r>
              <a:rPr lang="en-US" dirty="0"/>
              <a:t>, </a:t>
            </a:r>
            <a:r>
              <a:rPr lang="ru-RU" dirty="0" err="1">
                <a:hlinkClick r:id="rId8" tooltip="Хорватія"/>
              </a:rPr>
              <a:t>Хорватія</a:t>
            </a:r>
            <a:r>
              <a:rPr lang="ru-RU" dirty="0"/>
              <a:t>). Але Перша </a:t>
            </a:r>
            <a:r>
              <a:rPr lang="ru-RU" dirty="0" err="1"/>
              <a:t>світова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розпочалась</a:t>
            </a:r>
            <a:r>
              <a:rPr lang="ru-RU" dirty="0"/>
              <a:t>, не дозволила </a:t>
            </a:r>
            <a:r>
              <a:rPr lang="ru-RU" dirty="0" err="1"/>
              <a:t>реалізувати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з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 в </a:t>
            </a:r>
            <a:r>
              <a:rPr lang="ru-RU" dirty="0" err="1"/>
              <a:t>дослідницьких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 —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переобладнаний</a:t>
            </a:r>
            <a:r>
              <a:rPr lang="ru-RU" dirty="0"/>
              <a:t> у </a:t>
            </a:r>
            <a:r>
              <a:rPr lang="ru-RU" dirty="0" err="1"/>
              <a:t>бойовий</a:t>
            </a:r>
            <a:r>
              <a:rPr lang="ru-RU" dirty="0"/>
              <a:t> </a:t>
            </a:r>
            <a:r>
              <a:rPr lang="ru-RU" dirty="0" err="1" smtClean="0"/>
              <a:t>човен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739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Наступним</a:t>
            </a:r>
            <a:r>
              <a:rPr lang="ru-RU" dirty="0" smtClean="0"/>
              <a:t> </a:t>
            </a:r>
            <a:r>
              <a:rPr lang="ru-RU" dirty="0" err="1"/>
              <a:t>дослідницьким</a:t>
            </a:r>
            <a:r>
              <a:rPr lang="ru-RU" dirty="0"/>
              <a:t> </a:t>
            </a:r>
            <a:r>
              <a:rPr lang="ru-RU" dirty="0" err="1"/>
              <a:t>підводним</a:t>
            </a:r>
            <a:r>
              <a:rPr lang="ru-RU" dirty="0"/>
              <a:t> </a:t>
            </a:r>
            <a:r>
              <a:rPr lang="ru-RU" dirty="0" err="1"/>
              <a:t>човном</a:t>
            </a:r>
            <a:r>
              <a:rPr lang="ru-RU" dirty="0"/>
              <a:t> став </a:t>
            </a:r>
            <a:r>
              <a:rPr lang="ru-RU" dirty="0" err="1"/>
              <a:t>американський</a:t>
            </a:r>
            <a:r>
              <a:rPr lang="ru-RU" dirty="0"/>
              <a:t> «</a:t>
            </a:r>
            <a:r>
              <a:rPr lang="ru-RU" dirty="0" err="1"/>
              <a:t>Наутілус</a:t>
            </a:r>
            <a:r>
              <a:rPr lang="ru-RU" dirty="0"/>
              <a:t>» (</a:t>
            </a:r>
            <a:r>
              <a:rPr lang="ru-RU" dirty="0">
                <a:hlinkClick r:id="rId2" tooltip="Англійська мова"/>
              </a:rPr>
              <a:t>англ.</a:t>
            </a:r>
            <a:r>
              <a:rPr lang="ru-RU" dirty="0"/>
              <a:t> </a:t>
            </a:r>
            <a:r>
              <a:rPr lang="en-US" i="1" dirty="0"/>
              <a:t>O-12 Nautilus</a:t>
            </a:r>
            <a:r>
              <a:rPr lang="en-US" dirty="0"/>
              <a:t>). </a:t>
            </a:r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О-12 типу «О» ВМС США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закладений</a:t>
            </a:r>
            <a:r>
              <a:rPr lang="ru-RU" dirty="0"/>
              <a:t> на </a:t>
            </a:r>
            <a:r>
              <a:rPr lang="ru-RU" dirty="0" err="1"/>
              <a:t>верфі</a:t>
            </a:r>
            <a:r>
              <a:rPr lang="ru-RU" dirty="0"/>
              <a:t> «</a:t>
            </a:r>
            <a:r>
              <a:rPr lang="en-US" dirty="0"/>
              <a:t>Lake </a:t>
            </a:r>
            <a:r>
              <a:rPr lang="en-US" dirty="0" err="1"/>
              <a:t>Torpedenboat</a:t>
            </a:r>
            <a:r>
              <a:rPr lang="en-US" dirty="0"/>
              <a:t>» (</a:t>
            </a:r>
            <a:r>
              <a:rPr lang="ru-RU" dirty="0" err="1">
                <a:hlinkClick r:id="rId3" tooltip="Філадельфія"/>
              </a:rPr>
              <a:t>Філадельфія</a:t>
            </a:r>
            <a:r>
              <a:rPr lang="ru-RU" dirty="0"/>
              <a:t>) і </a:t>
            </a:r>
            <a:r>
              <a:rPr lang="ru-RU" dirty="0" err="1"/>
              <a:t>спущений</a:t>
            </a:r>
            <a:r>
              <a:rPr lang="ru-RU" dirty="0"/>
              <a:t> на воду </a:t>
            </a:r>
            <a:r>
              <a:rPr lang="ru-RU" dirty="0">
                <a:hlinkClick r:id="rId4" tooltip="29 вересня"/>
              </a:rPr>
              <a:t>29 </a:t>
            </a:r>
            <a:r>
              <a:rPr lang="ru-RU" dirty="0" err="1">
                <a:hlinkClick r:id="rId4" tooltip="29 вересня"/>
              </a:rPr>
              <a:t>вересня</a:t>
            </a:r>
            <a:r>
              <a:rPr lang="ru-RU" dirty="0"/>
              <a:t> </a:t>
            </a:r>
            <a:r>
              <a:rPr lang="ru-RU" dirty="0">
                <a:hlinkClick r:id="rId5" tooltip="1917"/>
              </a:rPr>
              <a:t>1917</a:t>
            </a:r>
            <a:r>
              <a:rPr lang="ru-RU" dirty="0"/>
              <a:t> року. До </a:t>
            </a:r>
            <a:r>
              <a:rPr lang="ru-RU" dirty="0">
                <a:hlinkClick r:id="rId6" tooltip="1925"/>
              </a:rPr>
              <a:t>1925</a:t>
            </a:r>
            <a:r>
              <a:rPr lang="ru-RU" dirty="0"/>
              <a:t> року </a:t>
            </a:r>
            <a:r>
              <a:rPr lang="ru-RU" dirty="0" err="1"/>
              <a:t>використовувався</a:t>
            </a:r>
            <a:r>
              <a:rPr lang="ru-RU" dirty="0"/>
              <a:t> в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цілях</a:t>
            </a:r>
            <a:r>
              <a:rPr lang="ru-RU" dirty="0"/>
              <a:t>, а 1930 року за </a:t>
            </a:r>
            <a:r>
              <a:rPr lang="ru-RU" dirty="0" err="1"/>
              <a:t>пропозицією</a:t>
            </a:r>
            <a:r>
              <a:rPr lang="ru-RU" dirty="0"/>
              <a:t> полярного </a:t>
            </a:r>
            <a:r>
              <a:rPr lang="ru-RU" dirty="0" err="1"/>
              <a:t>дослідника</a:t>
            </a:r>
            <a:r>
              <a:rPr lang="ru-RU" dirty="0"/>
              <a:t> і </a:t>
            </a:r>
            <a:r>
              <a:rPr lang="ru-RU" dirty="0" err="1"/>
              <a:t>мандрівника</a:t>
            </a:r>
            <a:r>
              <a:rPr lang="ru-RU" dirty="0"/>
              <a:t> </a:t>
            </a:r>
            <a:r>
              <a:rPr lang="ru-RU" dirty="0">
                <a:hlinkClick r:id="rId7" tooltip="Вілкінс Джордж Губерт (ще не написана)"/>
              </a:rPr>
              <a:t>Джорджа </a:t>
            </a:r>
            <a:r>
              <a:rPr lang="ru-RU" dirty="0" err="1">
                <a:hlinkClick r:id="rId7" tooltip="Вілкінс Джордж Губерт (ще не написана)"/>
              </a:rPr>
              <a:t>Губерта</a:t>
            </a:r>
            <a:r>
              <a:rPr lang="ru-RU" dirty="0">
                <a:hlinkClick r:id="rId7" tooltip="Вілкінс Джордж Губерт (ще не написана)"/>
              </a:rPr>
              <a:t> </a:t>
            </a:r>
            <a:r>
              <a:rPr lang="ru-RU" dirty="0" err="1">
                <a:hlinkClick r:id="rId7" tooltip="Вілкінс Джордж Губерт (ще не написана)"/>
              </a:rPr>
              <a:t>Вілкінса</a:t>
            </a:r>
            <a:r>
              <a:rPr lang="ru-RU" dirty="0"/>
              <a:t> 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переданий</a:t>
            </a:r>
            <a:r>
              <a:rPr lang="ru-RU" dirty="0"/>
              <a:t> за </a:t>
            </a:r>
            <a:r>
              <a:rPr lang="ru-RU" dirty="0" err="1"/>
              <a:t>символічну</a:t>
            </a:r>
            <a:r>
              <a:rPr lang="ru-RU" dirty="0"/>
              <a:t> плату в один </a:t>
            </a:r>
            <a:r>
              <a:rPr lang="ru-RU" dirty="0" err="1"/>
              <a:t>долар</a:t>
            </a:r>
            <a:r>
              <a:rPr lang="ru-RU" dirty="0"/>
              <a:t> для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експедиції</a:t>
            </a:r>
            <a:r>
              <a:rPr lang="ru-RU" dirty="0"/>
              <a:t> на </a:t>
            </a:r>
            <a:r>
              <a:rPr lang="ru-RU" dirty="0" err="1">
                <a:hlinkClick r:id="rId8" tooltip="Північний полюс"/>
              </a:rPr>
              <a:t>північний</a:t>
            </a:r>
            <a:r>
              <a:rPr lang="ru-RU" dirty="0">
                <a:hlinkClick r:id="rId8" tooltip="Північний полюс"/>
              </a:rPr>
              <a:t> полюс</a:t>
            </a:r>
            <a:r>
              <a:rPr lang="ru-RU" dirty="0"/>
              <a:t>.</a:t>
            </a:r>
            <a:r>
              <a:rPr lang="ru-RU" dirty="0">
                <a:hlinkClick r:id="rId9" tooltip="1931"/>
              </a:rPr>
              <a:t>1931</a:t>
            </a:r>
            <a:r>
              <a:rPr lang="ru-RU" dirty="0"/>
              <a:t> року </a:t>
            </a:r>
            <a:r>
              <a:rPr lang="ru-RU" dirty="0" err="1"/>
              <a:t>човен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пристосований</a:t>
            </a:r>
            <a:r>
              <a:rPr lang="ru-RU" dirty="0"/>
              <a:t> до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і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«</a:t>
            </a:r>
            <a:r>
              <a:rPr lang="ru-RU" dirty="0" err="1"/>
              <a:t>Наутілус</a:t>
            </a:r>
            <a:r>
              <a:rPr lang="ru-RU" dirty="0"/>
              <a:t>». В торпедному </a:t>
            </a:r>
            <a:r>
              <a:rPr lang="ru-RU" dirty="0" err="1"/>
              <a:t>відсіку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обладнана</a:t>
            </a:r>
            <a:r>
              <a:rPr lang="ru-RU" dirty="0"/>
              <a:t> </a:t>
            </a:r>
            <a:r>
              <a:rPr lang="ru-RU" dirty="0" err="1"/>
              <a:t>шлюзова</a:t>
            </a:r>
            <a:r>
              <a:rPr lang="ru-RU" dirty="0"/>
              <a:t> камера для </a:t>
            </a:r>
            <a:r>
              <a:rPr lang="ru-RU" dirty="0" err="1"/>
              <a:t>виходу</a:t>
            </a:r>
            <a:r>
              <a:rPr lang="ru-RU" dirty="0"/>
              <a:t> </a:t>
            </a:r>
            <a:r>
              <a:rPr lang="ru-RU" dirty="0" err="1">
                <a:hlinkClick r:id="rId10" tooltip="Водолаз"/>
              </a:rPr>
              <a:t>водолазів</a:t>
            </a:r>
            <a:r>
              <a:rPr lang="ru-RU" dirty="0"/>
              <a:t> і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океанологічною</a:t>
            </a:r>
            <a:r>
              <a:rPr lang="ru-RU" dirty="0"/>
              <a:t> </a:t>
            </a:r>
            <a:r>
              <a:rPr lang="ru-RU" dirty="0" err="1">
                <a:hlinkClick r:id="rId11" tooltip="Лебідка"/>
              </a:rPr>
              <a:t>лебідкою</a:t>
            </a:r>
            <a:r>
              <a:rPr lang="ru-RU" dirty="0"/>
              <a:t>, а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відсіках</a:t>
            </a:r>
            <a:r>
              <a:rPr lang="ru-RU" dirty="0"/>
              <a:t> </a:t>
            </a:r>
            <a:r>
              <a:rPr lang="ru-RU" dirty="0" err="1"/>
              <a:t>встановлене</a:t>
            </a:r>
            <a:r>
              <a:rPr lang="ru-RU" dirty="0"/>
              <a:t> </a:t>
            </a:r>
            <a:r>
              <a:rPr lang="ru-RU" dirty="0" err="1"/>
              <a:t>додаткове</a:t>
            </a:r>
            <a:r>
              <a:rPr lang="ru-RU" dirty="0"/>
              <a:t> </a:t>
            </a:r>
            <a:r>
              <a:rPr lang="ru-RU" dirty="0" err="1"/>
              <a:t>дослідницьке</a:t>
            </a:r>
            <a:r>
              <a:rPr lang="ru-RU" dirty="0"/>
              <a:t> та </a:t>
            </a:r>
            <a:r>
              <a:rPr lang="ru-RU" dirty="0" err="1"/>
              <a:t>навігаційне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 </a:t>
            </a:r>
            <a:r>
              <a:rPr lang="ru-RU" dirty="0" err="1">
                <a:hlinkClick r:id="rId12" tooltip="Гідролокатор"/>
              </a:rPr>
              <a:t>ехолот</a:t>
            </a:r>
            <a:r>
              <a:rPr lang="ru-RU" dirty="0"/>
              <a:t> і </a:t>
            </a:r>
            <a:r>
              <a:rPr lang="ru-RU" dirty="0" err="1">
                <a:hlinkClick r:id="rId13" tooltip="Гірокомпас"/>
              </a:rPr>
              <a:t>гірокомпас</a:t>
            </a:r>
            <a:r>
              <a:rPr lang="ru-RU" dirty="0"/>
              <a:t>. </a:t>
            </a:r>
            <a:r>
              <a:rPr lang="ru-RU" dirty="0">
                <a:hlinkClick r:id="rId14" tooltip="5 серпня"/>
              </a:rPr>
              <a:t>5 </a:t>
            </a:r>
            <a:r>
              <a:rPr lang="ru-RU" dirty="0" err="1">
                <a:hlinkClick r:id="rId14" tooltip="5 серпня"/>
              </a:rPr>
              <a:t>серпня</a:t>
            </a:r>
            <a:r>
              <a:rPr lang="ru-RU" dirty="0"/>
              <a:t> 1931 року «</a:t>
            </a:r>
            <a:r>
              <a:rPr lang="ru-RU" dirty="0" err="1"/>
              <a:t>Наутілус</a:t>
            </a:r>
            <a:r>
              <a:rPr lang="ru-RU" dirty="0"/>
              <a:t>»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командуванням</a:t>
            </a:r>
            <a:r>
              <a:rPr lang="ru-RU" dirty="0"/>
              <a:t> </a:t>
            </a:r>
            <a:r>
              <a:rPr lang="ru-RU" dirty="0" err="1"/>
              <a:t>колишнього</a:t>
            </a:r>
            <a:r>
              <a:rPr lang="ru-RU" dirty="0"/>
              <a:t> </a:t>
            </a:r>
            <a:r>
              <a:rPr lang="ru-RU" dirty="0" err="1">
                <a:hlinkClick r:id="rId15" tooltip="Капітан-лейтенант"/>
              </a:rPr>
              <a:t>капітан</a:t>
            </a:r>
            <a:r>
              <a:rPr lang="ru-RU" dirty="0">
                <a:hlinkClick r:id="rId15" tooltip="Капітан-лейтенант"/>
              </a:rPr>
              <a:t>-лейтенанта</a:t>
            </a:r>
            <a:r>
              <a:rPr lang="ru-RU" dirty="0"/>
              <a:t> </a:t>
            </a:r>
            <a:r>
              <a:rPr lang="ru-RU" dirty="0" err="1"/>
              <a:t>американського</a:t>
            </a:r>
            <a:r>
              <a:rPr lang="ru-RU" dirty="0"/>
              <a:t> флоту </a:t>
            </a:r>
            <a:r>
              <a:rPr lang="ru-RU" dirty="0" err="1"/>
              <a:t>Слоуна</a:t>
            </a:r>
            <a:r>
              <a:rPr lang="ru-RU" dirty="0"/>
              <a:t> </a:t>
            </a:r>
            <a:r>
              <a:rPr lang="ru-RU" dirty="0" err="1"/>
              <a:t>Денехоуера</a:t>
            </a:r>
            <a:r>
              <a:rPr lang="ru-RU" dirty="0"/>
              <a:t> </a:t>
            </a:r>
            <a:r>
              <a:rPr lang="ru-RU" dirty="0" err="1"/>
              <a:t>вийшов</a:t>
            </a:r>
            <a:r>
              <a:rPr lang="ru-RU" dirty="0"/>
              <a:t> у </a:t>
            </a:r>
            <a:r>
              <a:rPr lang="ru-RU" dirty="0" err="1"/>
              <a:t>експедицію</a:t>
            </a:r>
            <a:r>
              <a:rPr lang="ru-RU" dirty="0"/>
              <a:t> з </a:t>
            </a:r>
            <a:r>
              <a:rPr lang="ru-RU" dirty="0" err="1"/>
              <a:t>норвезького</a:t>
            </a:r>
            <a:r>
              <a:rPr lang="ru-RU" dirty="0"/>
              <a:t> порту </a:t>
            </a:r>
            <a:r>
              <a:rPr lang="ru-RU" dirty="0">
                <a:hlinkClick r:id="rId16" tooltip="Берген"/>
              </a:rPr>
              <a:t>Берген</a:t>
            </a:r>
            <a:r>
              <a:rPr lang="ru-RU" dirty="0"/>
              <a:t>. На жаль через </a:t>
            </a:r>
            <a:r>
              <a:rPr lang="ru-RU" dirty="0" err="1"/>
              <a:t>погодні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і </a:t>
            </a:r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негаразди</a:t>
            </a:r>
            <a:r>
              <a:rPr lang="ru-RU" dirty="0"/>
              <a:t> </a:t>
            </a:r>
            <a:r>
              <a:rPr lang="ru-RU" dirty="0" err="1"/>
              <a:t>експедиція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не </a:t>
            </a:r>
            <a:r>
              <a:rPr lang="ru-RU" dirty="0" err="1"/>
              <a:t>досягла</a:t>
            </a:r>
            <a:r>
              <a:rPr lang="ru-RU" dirty="0"/>
              <a:t>. Попри </a:t>
            </a:r>
            <a:r>
              <a:rPr lang="ru-RU" dirty="0" err="1"/>
              <a:t>очевидний</a:t>
            </a:r>
            <a:r>
              <a:rPr lang="ru-RU" dirty="0"/>
              <a:t> провал </a:t>
            </a:r>
            <a:r>
              <a:rPr lang="ru-RU" dirty="0" err="1"/>
              <a:t>була</a:t>
            </a:r>
            <a:r>
              <a:rPr lang="ru-RU" dirty="0"/>
              <a:t> доведена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 у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 smtClean="0"/>
              <a:t>дослідженнях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20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1800"/>
            <a:ext cx="10515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глибоководних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посідає</a:t>
            </a:r>
            <a:r>
              <a:rPr lang="ru-RU" dirty="0"/>
              <a:t> </a:t>
            </a:r>
            <a:r>
              <a:rPr lang="ru-RU" dirty="0" err="1"/>
              <a:t>радянський</a:t>
            </a:r>
            <a:r>
              <a:rPr lang="ru-RU" dirty="0"/>
              <a:t> </a:t>
            </a:r>
            <a:r>
              <a:rPr lang="ru-RU" dirty="0" err="1">
                <a:hlinkClick r:id="rId2" tooltip="Сєвєрянка (підводний човен) (ще не написана)"/>
              </a:rPr>
              <a:t>підводний</a:t>
            </a:r>
            <a:r>
              <a:rPr lang="ru-RU" dirty="0">
                <a:hlinkClick r:id="rId2" tooltip="Сєвєрянка (підводний човен) (ще не написана)"/>
              </a:rPr>
              <a:t> </a:t>
            </a:r>
            <a:r>
              <a:rPr lang="ru-RU" dirty="0" err="1">
                <a:hlinkClick r:id="rId2" tooltip="Сєвєрянка (підводний човен) (ще не написана)"/>
              </a:rPr>
              <a:t>човен</a:t>
            </a:r>
            <a:r>
              <a:rPr lang="ru-RU" dirty="0">
                <a:hlinkClick r:id="rId2" tooltip="Сєвєрянка (підводний човен) (ще не написана)"/>
              </a:rPr>
              <a:t> «</a:t>
            </a:r>
            <a:r>
              <a:rPr lang="ru-RU" dirty="0" err="1">
                <a:hlinkClick r:id="rId2" tooltip="Сєвєрянка (підводний човен) (ще не написана)"/>
              </a:rPr>
              <a:t>Сєвєрянка</a:t>
            </a:r>
            <a:r>
              <a:rPr lang="ru-RU" dirty="0">
                <a:hlinkClick r:id="rId2" tooltip="Сєвєрянка (підводний човен) (ще не написана)"/>
              </a:rPr>
              <a:t>»</a:t>
            </a:r>
            <a:r>
              <a:rPr lang="ru-RU" dirty="0"/>
              <a:t>. Дизель-</a:t>
            </a:r>
            <a:r>
              <a:rPr lang="ru-RU" dirty="0" err="1"/>
              <a:t>електричний</a:t>
            </a:r>
            <a:r>
              <a:rPr lang="ru-RU" dirty="0"/>
              <a:t> </a:t>
            </a:r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С-148 613-го </a:t>
            </a:r>
            <a:r>
              <a:rPr lang="ru-RU" dirty="0" err="1"/>
              <a:t>проєкту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побудований</a:t>
            </a:r>
            <a:r>
              <a:rPr lang="ru-RU" dirty="0"/>
              <a:t> для </a:t>
            </a:r>
            <a:r>
              <a:rPr lang="ru-RU" dirty="0">
                <a:hlinkClick r:id="rId3" tooltip="ВМФ СРСР"/>
              </a:rPr>
              <a:t>ВМФ СРСР</a:t>
            </a:r>
            <a:r>
              <a:rPr lang="ru-RU" dirty="0"/>
              <a:t> </a:t>
            </a:r>
            <a:r>
              <a:rPr lang="ru-RU" dirty="0">
                <a:hlinkClick r:id="rId4" tooltip="1953"/>
              </a:rPr>
              <a:t>1953</a:t>
            </a:r>
            <a:r>
              <a:rPr lang="ru-RU" dirty="0"/>
              <a:t> року. </a:t>
            </a:r>
            <a:r>
              <a:rPr lang="ru-RU" dirty="0">
                <a:hlinkClick r:id="rId5" tooltip="1957"/>
              </a:rPr>
              <a:t>1957</a:t>
            </a:r>
            <a:r>
              <a:rPr lang="ru-RU" dirty="0"/>
              <a:t> року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переобладнаний</a:t>
            </a:r>
            <a:r>
              <a:rPr lang="ru-RU" dirty="0"/>
              <a:t> у </a:t>
            </a:r>
            <a:r>
              <a:rPr lang="ru-RU" dirty="0" err="1"/>
              <a:t>підводне</a:t>
            </a:r>
            <a:r>
              <a:rPr lang="ru-RU" dirty="0"/>
              <a:t> </a:t>
            </a:r>
            <a:r>
              <a:rPr lang="ru-RU" dirty="0" err="1">
                <a:hlinkClick r:id="rId6" tooltip="Науково-дослідне судно"/>
              </a:rPr>
              <a:t>науково-дослідне</a:t>
            </a:r>
            <a:r>
              <a:rPr lang="ru-RU" dirty="0">
                <a:hlinkClick r:id="rId6" tooltip="Науково-дослідне судно"/>
              </a:rPr>
              <a:t> судно</a:t>
            </a:r>
            <a:r>
              <a:rPr lang="ru-RU" dirty="0"/>
              <a:t> і </a:t>
            </a:r>
            <a:r>
              <a:rPr lang="ru-RU" dirty="0" err="1"/>
              <a:t>переданий</a:t>
            </a:r>
            <a:r>
              <a:rPr lang="ru-RU" dirty="0"/>
              <a:t> Всесоюзному </a:t>
            </a:r>
            <a:r>
              <a:rPr lang="ru-RU" dirty="0" err="1"/>
              <a:t>науково-дослідному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рибного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та </a:t>
            </a:r>
            <a:r>
              <a:rPr lang="ru-RU" dirty="0" err="1"/>
              <a:t>океанографії</a:t>
            </a:r>
            <a:r>
              <a:rPr lang="ru-RU" dirty="0"/>
              <a:t> (ВНІРО). </a:t>
            </a:r>
            <a:r>
              <a:rPr lang="ru-RU" dirty="0" err="1"/>
              <a:t>Призначався</a:t>
            </a:r>
            <a:r>
              <a:rPr lang="ru-RU" dirty="0"/>
              <a:t> для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рибних</a:t>
            </a:r>
            <a:r>
              <a:rPr lang="ru-RU" dirty="0"/>
              <a:t> </a:t>
            </a:r>
            <a:r>
              <a:rPr lang="ru-RU" dirty="0" err="1"/>
              <a:t>скупчень</a:t>
            </a:r>
            <a:r>
              <a:rPr lang="ru-RU" dirty="0"/>
              <a:t> та </a:t>
            </a:r>
            <a:r>
              <a:rPr lang="ru-RU" dirty="0" err="1"/>
              <a:t>відпрацювання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та </a:t>
            </a:r>
            <a:r>
              <a:rPr lang="ru-RU" dirty="0" err="1"/>
              <a:t>тралення</a:t>
            </a:r>
            <a:r>
              <a:rPr lang="ru-RU" dirty="0"/>
              <a:t>. </a:t>
            </a:r>
            <a:r>
              <a:rPr lang="ru-RU" dirty="0" err="1"/>
              <a:t>Був</a:t>
            </a:r>
            <a:r>
              <a:rPr lang="ru-RU" dirty="0"/>
              <a:t> оснащений </a:t>
            </a:r>
            <a:r>
              <a:rPr lang="ru-RU" dirty="0" err="1"/>
              <a:t>унікальною</a:t>
            </a:r>
            <a:r>
              <a:rPr lang="ru-RU" dirty="0"/>
              <a:t> системою для </a:t>
            </a:r>
            <a:r>
              <a:rPr lang="ru-RU" dirty="0" err="1"/>
              <a:t>візуальних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, </a:t>
            </a:r>
            <a:r>
              <a:rPr lang="ru-RU" dirty="0" err="1"/>
              <a:t>підводним</a:t>
            </a:r>
            <a:r>
              <a:rPr lang="ru-RU" dirty="0"/>
              <a:t> </a:t>
            </a:r>
            <a:r>
              <a:rPr lang="ru-RU" dirty="0" err="1"/>
              <a:t>телебаченням</a:t>
            </a:r>
            <a:r>
              <a:rPr lang="ru-RU" dirty="0"/>
              <a:t>, </a:t>
            </a:r>
            <a:r>
              <a:rPr lang="ru-RU" dirty="0" err="1"/>
              <a:t>ехолотами</a:t>
            </a:r>
            <a:r>
              <a:rPr lang="ru-RU" dirty="0"/>
              <a:t> і шумопеленгаторами, системами </a:t>
            </a:r>
            <a:r>
              <a:rPr lang="ru-RU" dirty="0" err="1"/>
              <a:t>відбору</a:t>
            </a:r>
            <a:r>
              <a:rPr lang="ru-RU" dirty="0"/>
              <a:t> проб води та </a:t>
            </a:r>
            <a:r>
              <a:rPr lang="ru-RU" dirty="0" err="1"/>
              <a:t>ґрунту</a:t>
            </a:r>
            <a:r>
              <a:rPr lang="ru-RU" dirty="0"/>
              <a:t> в </a:t>
            </a:r>
            <a:r>
              <a:rPr lang="ru-RU" dirty="0" err="1"/>
              <a:t>підводному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129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Будова п</a:t>
            </a:r>
            <a:r>
              <a:rPr lang="uk-UA" dirty="0" err="1" smtClean="0">
                <a:solidFill>
                  <a:srgbClr val="FF0000"/>
                </a:solidFill>
              </a:rPr>
              <a:t>ідводних</a:t>
            </a:r>
            <a:r>
              <a:rPr lang="uk-UA" dirty="0" smtClean="0">
                <a:solidFill>
                  <a:srgbClr val="FF0000"/>
                </a:solidFill>
              </a:rPr>
              <a:t> човнів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</a:t>
            </a:r>
            <a:r>
              <a:rPr lang="ru-RU" dirty="0" err="1"/>
              <a:t>багатоцільового</a:t>
            </a:r>
            <a:r>
              <a:rPr lang="ru-RU" dirty="0"/>
              <a:t> атомного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 (АПЧ) типу «</a:t>
            </a:r>
            <a:r>
              <a:rPr lang="ru-RU" dirty="0" err="1"/>
              <a:t>Рюбі</a:t>
            </a:r>
            <a:r>
              <a:rPr lang="ru-RU" dirty="0"/>
              <a:t>» ВМС </a:t>
            </a:r>
            <a:r>
              <a:rPr lang="ru-RU" dirty="0" err="1"/>
              <a:t>Франції</a:t>
            </a:r>
            <a:r>
              <a:rPr lang="ru-RU" dirty="0"/>
              <a:t>. </a:t>
            </a:r>
            <a:r>
              <a:rPr lang="ru-RU" i="1" dirty="0"/>
              <a:t>Справа </a:t>
            </a:r>
            <a:r>
              <a:rPr lang="ru-RU" i="1" dirty="0" err="1"/>
              <a:t>наліво</a:t>
            </a:r>
            <a:r>
              <a:rPr lang="ru-RU" i="1" dirty="0"/>
              <a:t>: </a:t>
            </a:r>
            <a:r>
              <a:rPr lang="ru-RU" i="1" dirty="0" err="1"/>
              <a:t>антена</a:t>
            </a:r>
            <a:r>
              <a:rPr lang="ru-RU" i="1" dirty="0"/>
              <a:t> </a:t>
            </a:r>
            <a:r>
              <a:rPr lang="ru-RU" i="1" dirty="0" err="1">
                <a:hlinkClick r:id="rId2" tooltip="Гідролокатор"/>
              </a:rPr>
              <a:t>гідролокатора</a:t>
            </a:r>
            <a:r>
              <a:rPr lang="ru-RU" i="1" dirty="0"/>
              <a:t>, </a:t>
            </a:r>
            <a:r>
              <a:rPr lang="ru-RU" i="1" dirty="0" err="1"/>
              <a:t>носова</a:t>
            </a:r>
            <a:r>
              <a:rPr lang="ru-RU" i="1" dirty="0"/>
              <a:t> </a:t>
            </a:r>
            <a:r>
              <a:rPr lang="ru-RU" i="1" dirty="0" err="1">
                <a:hlinkClick r:id="rId3" tooltip="Надбудова (підводний човен) (ще не написана)"/>
              </a:rPr>
              <a:t>надбудова</a:t>
            </a:r>
            <a:r>
              <a:rPr lang="ru-RU" i="1" dirty="0"/>
              <a:t>, </a:t>
            </a:r>
            <a:r>
              <a:rPr lang="ru-RU" i="1" dirty="0" err="1"/>
              <a:t>командирський</a:t>
            </a:r>
            <a:r>
              <a:rPr lang="ru-RU" i="1" dirty="0"/>
              <a:t> </a:t>
            </a:r>
            <a:r>
              <a:rPr lang="ru-RU" i="1" dirty="0" err="1"/>
              <a:t>місток</a:t>
            </a:r>
            <a:r>
              <a:rPr lang="ru-RU" i="1" dirty="0"/>
              <a:t>, </a:t>
            </a:r>
            <a:r>
              <a:rPr lang="ru-RU" i="1" dirty="0">
                <a:hlinkClick r:id="rId4" tooltip="Рубка (елемент судна)"/>
              </a:rPr>
              <a:t>рубка</a:t>
            </a:r>
            <a:r>
              <a:rPr lang="ru-RU" i="1" dirty="0"/>
              <a:t>, </a:t>
            </a:r>
            <a:r>
              <a:rPr lang="ru-RU" i="1" dirty="0" err="1"/>
              <a:t>кормова</a:t>
            </a:r>
            <a:r>
              <a:rPr lang="ru-RU" i="1" dirty="0"/>
              <a:t> </a:t>
            </a:r>
            <a:r>
              <a:rPr lang="ru-RU" i="1" dirty="0" err="1"/>
              <a:t>надбудова</a:t>
            </a:r>
            <a:r>
              <a:rPr lang="ru-RU" i="1" dirty="0"/>
              <a:t>, </a:t>
            </a:r>
            <a:r>
              <a:rPr lang="ru-RU" i="1" dirty="0" err="1">
                <a:hlinkClick r:id="rId5" tooltip="Стерно"/>
              </a:rPr>
              <a:t>гвинто-стернова</a:t>
            </a:r>
            <a:r>
              <a:rPr lang="ru-RU" i="1" dirty="0"/>
              <a:t> </a:t>
            </a:r>
            <a:r>
              <a:rPr lang="ru-RU" i="1" dirty="0" err="1"/>
              <a:t>група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225" y="2178844"/>
            <a:ext cx="90487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17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5300"/>
            <a:ext cx="10515600" cy="56816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/>
              <a:t>Хоча</a:t>
            </a:r>
            <a:r>
              <a:rPr lang="ru-RU" dirty="0"/>
              <a:t> «</a:t>
            </a:r>
            <a:r>
              <a:rPr lang="ru-RU" dirty="0" err="1"/>
              <a:t>Сєвєрянка</a:t>
            </a:r>
            <a:r>
              <a:rPr lang="ru-RU" dirty="0"/>
              <a:t>» формально належала ВНІРО, вона </a:t>
            </a:r>
            <a:r>
              <a:rPr lang="ru-RU" dirty="0" err="1"/>
              <a:t>залишалась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ВМФ СРСР і </a:t>
            </a:r>
            <a:r>
              <a:rPr lang="ru-RU" dirty="0" err="1"/>
              <a:t>обслуговувалась</a:t>
            </a:r>
            <a:r>
              <a:rPr lang="ru-RU" dirty="0"/>
              <a:t> </a:t>
            </a:r>
            <a:r>
              <a:rPr lang="ru-RU" dirty="0" err="1"/>
              <a:t>військовим</a:t>
            </a:r>
            <a:r>
              <a:rPr lang="ru-RU" dirty="0"/>
              <a:t> </a:t>
            </a:r>
            <a:r>
              <a:rPr lang="ru-RU" dirty="0" err="1"/>
              <a:t>екіпажем</a:t>
            </a:r>
            <a:r>
              <a:rPr lang="ru-RU" dirty="0"/>
              <a:t>. В </a:t>
            </a:r>
            <a:r>
              <a:rPr lang="ru-RU" dirty="0" err="1"/>
              <a:t>наукову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екіпажу</a:t>
            </a:r>
            <a:r>
              <a:rPr lang="ru-RU" dirty="0"/>
              <a:t> входили </a:t>
            </a:r>
            <a:r>
              <a:rPr lang="ru-RU" dirty="0" err="1"/>
              <a:t>фахівці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напрямків</a:t>
            </a:r>
            <a:r>
              <a:rPr lang="ru-RU" dirty="0"/>
              <a:t>: </a:t>
            </a:r>
            <a:r>
              <a:rPr lang="ru-RU" dirty="0" err="1">
                <a:hlinkClick r:id="rId2" tooltip="Морська геологія"/>
              </a:rPr>
              <a:t>морські</a:t>
            </a:r>
            <a:r>
              <a:rPr lang="ru-RU" dirty="0">
                <a:hlinkClick r:id="rId2" tooltip="Морська геологія"/>
              </a:rPr>
              <a:t> геологи</a:t>
            </a:r>
            <a:r>
              <a:rPr lang="ru-RU" dirty="0"/>
              <a:t>, </a:t>
            </a:r>
            <a:r>
              <a:rPr lang="ru-RU" dirty="0" err="1">
                <a:hlinkClick r:id="rId3" tooltip="Гідрологія"/>
              </a:rPr>
              <a:t>гідрологи</a:t>
            </a:r>
            <a:r>
              <a:rPr lang="ru-RU" dirty="0"/>
              <a:t>, </a:t>
            </a:r>
            <a:r>
              <a:rPr lang="ru-RU" dirty="0" err="1"/>
              <a:t>гідрооптики</a:t>
            </a:r>
            <a:r>
              <a:rPr lang="ru-RU" dirty="0"/>
              <a:t>, </a:t>
            </a:r>
            <a:r>
              <a:rPr lang="ru-RU" dirty="0" err="1"/>
              <a:t>гідроакустики</a:t>
            </a:r>
            <a:r>
              <a:rPr lang="ru-RU" dirty="0"/>
              <a:t>, </a:t>
            </a:r>
            <a:r>
              <a:rPr lang="ru-RU" dirty="0" err="1"/>
              <a:t>гідробіологи</a:t>
            </a:r>
            <a:r>
              <a:rPr lang="ru-RU" dirty="0"/>
              <a:t>, </a:t>
            </a:r>
            <a:r>
              <a:rPr lang="ru-RU" dirty="0" err="1"/>
              <a:t>фахівці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промислового</a:t>
            </a:r>
            <a:r>
              <a:rPr lang="ru-RU" dirty="0"/>
              <a:t> </a:t>
            </a:r>
            <a:r>
              <a:rPr lang="ru-RU" dirty="0" err="1"/>
              <a:t>рибальства</a:t>
            </a:r>
            <a:r>
              <a:rPr lang="ru-RU" dirty="0"/>
              <a:t>, </a:t>
            </a:r>
            <a:r>
              <a:rPr lang="ru-RU" dirty="0" err="1"/>
              <a:t>морської</a:t>
            </a:r>
            <a:r>
              <a:rPr lang="ru-RU" dirty="0"/>
              <a:t> і </a:t>
            </a:r>
            <a:r>
              <a:rPr lang="ru-RU" dirty="0" err="1"/>
              <a:t>підводної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 </a:t>
            </a:r>
            <a:r>
              <a:rPr lang="ru-RU" dirty="0">
                <a:hlinkClick r:id="rId4" tooltip="1958"/>
              </a:rPr>
              <a:t>1958</a:t>
            </a:r>
            <a:r>
              <a:rPr lang="ru-RU" dirty="0"/>
              <a:t>–</a:t>
            </a:r>
            <a:r>
              <a:rPr lang="ru-RU" dirty="0">
                <a:hlinkClick r:id="rId5" tooltip="1966"/>
              </a:rPr>
              <a:t>1966</a:t>
            </a:r>
            <a:r>
              <a:rPr lang="ru-RU" dirty="0"/>
              <a:t> </a:t>
            </a:r>
            <a:r>
              <a:rPr lang="ru-RU" dirty="0" err="1"/>
              <a:t>років</a:t>
            </a:r>
            <a:r>
              <a:rPr lang="ru-RU" dirty="0"/>
              <a:t> «</a:t>
            </a:r>
            <a:r>
              <a:rPr lang="ru-RU" dirty="0" err="1"/>
              <a:t>Сєвєрянка</a:t>
            </a:r>
            <a:r>
              <a:rPr lang="ru-RU" dirty="0"/>
              <a:t>» </a:t>
            </a:r>
            <a:r>
              <a:rPr lang="ru-RU" dirty="0" err="1"/>
              <a:t>здійснила</a:t>
            </a:r>
            <a:r>
              <a:rPr lang="ru-RU" dirty="0"/>
              <a:t> 10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походів</a:t>
            </a:r>
            <a:r>
              <a:rPr lang="ru-RU" dirty="0"/>
              <a:t>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тривалістю</a:t>
            </a:r>
            <a:r>
              <a:rPr lang="ru-RU" dirty="0"/>
              <a:t> 9 </a:t>
            </a:r>
            <a:r>
              <a:rPr lang="ru-RU" dirty="0" err="1" smtClean="0"/>
              <a:t>місяців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практиці</a:t>
            </a:r>
            <a:r>
              <a:rPr lang="ru-RU" dirty="0"/>
              <a:t> і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 — 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біолабораторії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/>
              <a:t> 1603 «Бентос-300» — </a:t>
            </a:r>
            <a:r>
              <a:rPr lang="ru-RU" dirty="0" err="1"/>
              <a:t>серія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радянських</a:t>
            </a:r>
            <a:r>
              <a:rPr lang="ru-RU" dirty="0"/>
              <a:t> </a:t>
            </a:r>
            <a:r>
              <a:rPr lang="ru-RU" dirty="0" err="1"/>
              <a:t>експериментальних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, </a:t>
            </a:r>
            <a:r>
              <a:rPr lang="ru-RU" dirty="0" err="1"/>
              <a:t>побудованих</a:t>
            </a:r>
            <a:r>
              <a:rPr lang="ru-RU" dirty="0"/>
              <a:t> у </a:t>
            </a:r>
            <a:r>
              <a:rPr lang="ru-RU" dirty="0">
                <a:hlinkClick r:id="rId6" tooltip="1976"/>
              </a:rPr>
              <a:t>1976</a:t>
            </a:r>
            <a:r>
              <a:rPr lang="ru-RU" dirty="0"/>
              <a:t> та </a:t>
            </a:r>
            <a:r>
              <a:rPr lang="ru-RU" dirty="0">
                <a:hlinkClick r:id="rId7" tooltip="1983"/>
              </a:rPr>
              <a:t>1983</a:t>
            </a:r>
            <a:r>
              <a:rPr lang="ru-RU" dirty="0"/>
              <a:t>роках.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 </a:t>
            </a:r>
            <a:r>
              <a:rPr lang="ru-RU" dirty="0" err="1"/>
              <a:t>використовувались</a:t>
            </a:r>
            <a:r>
              <a:rPr lang="ru-RU" dirty="0"/>
              <a:t> у </a:t>
            </a:r>
            <a:r>
              <a:rPr lang="ru-RU" dirty="0" err="1"/>
              <a:t>Севастопольській</a:t>
            </a:r>
            <a:r>
              <a:rPr lang="ru-RU" dirty="0"/>
              <a:t> </a:t>
            </a:r>
            <a:r>
              <a:rPr lang="ru-RU" dirty="0" err="1"/>
              <a:t>філії</a:t>
            </a:r>
            <a:r>
              <a:rPr lang="ru-RU" dirty="0"/>
              <a:t> СКБ </a:t>
            </a:r>
            <a:r>
              <a:rPr lang="ru-RU" dirty="0" err="1"/>
              <a:t>Промриболовства</a:t>
            </a:r>
            <a:r>
              <a:rPr lang="ru-RU" dirty="0"/>
              <a:t>. </a:t>
            </a:r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</a:t>
            </a:r>
            <a:r>
              <a:rPr lang="ru-RU" dirty="0" err="1"/>
              <a:t>полягало</a:t>
            </a:r>
            <a:r>
              <a:rPr lang="ru-RU" dirty="0"/>
              <a:t> у </a:t>
            </a:r>
            <a:r>
              <a:rPr lang="ru-RU" dirty="0" err="1"/>
              <a:t>здійсненні</a:t>
            </a:r>
            <a:r>
              <a:rPr lang="ru-RU" dirty="0"/>
              <a:t> теле- та </a:t>
            </a:r>
            <a:r>
              <a:rPr lang="ru-RU" dirty="0" err="1"/>
              <a:t>фотозйомки</a:t>
            </a:r>
            <a:r>
              <a:rPr lang="ru-RU" dirty="0"/>
              <a:t> в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ru-RU" dirty="0" err="1"/>
              <a:t>буксирування</a:t>
            </a:r>
            <a:r>
              <a:rPr lang="ru-RU" dirty="0"/>
              <a:t> </a:t>
            </a:r>
            <a:r>
              <a:rPr lang="ru-RU" dirty="0" err="1"/>
              <a:t>надводним</a:t>
            </a:r>
            <a:r>
              <a:rPr lang="ru-RU" dirty="0"/>
              <a:t> судном. </a:t>
            </a:r>
            <a:r>
              <a:rPr lang="ru-RU" dirty="0" err="1"/>
              <a:t>Екіпаж</a:t>
            </a:r>
            <a:r>
              <a:rPr lang="ru-RU" dirty="0"/>
              <a:t> </a:t>
            </a:r>
            <a:r>
              <a:rPr lang="ru-RU" dirty="0" err="1"/>
              <a:t>підводної</a:t>
            </a:r>
            <a:r>
              <a:rPr lang="ru-RU" dirty="0"/>
              <a:t> </a:t>
            </a:r>
            <a:r>
              <a:rPr lang="ru-RU" dirty="0" err="1"/>
              <a:t>лабораторії</a:t>
            </a:r>
            <a:r>
              <a:rPr lang="ru-RU" dirty="0"/>
              <a:t> </a:t>
            </a:r>
            <a:r>
              <a:rPr lang="ru-RU" dirty="0" err="1"/>
              <a:t>складався</a:t>
            </a:r>
            <a:r>
              <a:rPr lang="ru-RU" dirty="0"/>
              <a:t> з 12 </a:t>
            </a:r>
            <a:r>
              <a:rPr lang="ru-RU" dirty="0" err="1"/>
              <a:t>осіб</a:t>
            </a:r>
            <a:r>
              <a:rPr lang="ru-RU" dirty="0"/>
              <a:t> — </a:t>
            </a:r>
            <a:r>
              <a:rPr lang="ru-RU" dirty="0" err="1"/>
              <a:t>пілотів</a:t>
            </a:r>
            <a:r>
              <a:rPr lang="ru-RU" dirty="0"/>
              <a:t>, </a:t>
            </a:r>
            <a:r>
              <a:rPr lang="ru-RU" dirty="0" err="1"/>
              <a:t>бортінженерів</a:t>
            </a:r>
            <a:r>
              <a:rPr lang="ru-RU" dirty="0"/>
              <a:t>, </a:t>
            </a:r>
            <a:r>
              <a:rPr lang="ru-RU" dirty="0" err="1">
                <a:hlinkClick r:id="rId8" tooltip="Океанолог"/>
              </a:rPr>
              <a:t>океанологів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5060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6900"/>
            <a:ext cx="10515600" cy="5580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лабораторії</a:t>
            </a:r>
            <a:r>
              <a:rPr lang="ru-RU" dirty="0"/>
              <a:t> «Бентос-300» не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аналогів</a:t>
            </a:r>
            <a:r>
              <a:rPr lang="ru-RU" dirty="0"/>
              <a:t>: </a:t>
            </a:r>
            <a:r>
              <a:rPr lang="ru-RU" dirty="0" err="1"/>
              <a:t>малі</a:t>
            </a:r>
            <a:r>
              <a:rPr lang="ru-RU" dirty="0"/>
              <a:t> як </a:t>
            </a:r>
            <a:r>
              <a:rPr lang="ru-RU" dirty="0" err="1"/>
              <a:t>порівняти</a:t>
            </a:r>
            <a:r>
              <a:rPr lang="ru-RU" dirty="0"/>
              <a:t> з </a:t>
            </a:r>
            <a:r>
              <a:rPr lang="ru-RU" dirty="0" err="1"/>
              <a:t>бойовими</a:t>
            </a:r>
            <a:r>
              <a:rPr lang="ru-RU" dirty="0"/>
              <a:t> </a:t>
            </a:r>
            <a:r>
              <a:rPr lang="ru-RU" dirty="0" err="1"/>
              <a:t>підводними</a:t>
            </a:r>
            <a:r>
              <a:rPr lang="ru-RU" dirty="0"/>
              <a:t> </a:t>
            </a:r>
            <a:r>
              <a:rPr lang="ru-RU" dirty="0" err="1"/>
              <a:t>човнами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достатніми</a:t>
            </a:r>
            <a:r>
              <a:rPr lang="ru-RU" dirty="0"/>
              <a:t> для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екіпажу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дозволяло максимально </a:t>
            </a:r>
            <a:r>
              <a:rPr lang="ru-RU" dirty="0" err="1"/>
              <a:t>наблизити</a:t>
            </a:r>
            <a:r>
              <a:rPr lang="ru-RU" dirty="0"/>
              <a:t> </a:t>
            </a:r>
            <a:r>
              <a:rPr lang="ru-RU" dirty="0" err="1"/>
              <a:t>дослідників</a:t>
            </a:r>
            <a:r>
              <a:rPr lang="ru-RU" dirty="0"/>
              <a:t> до </a:t>
            </a:r>
            <a:r>
              <a:rPr lang="ru-RU" dirty="0" err="1"/>
              <a:t>досліджуваних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і </a:t>
            </a:r>
            <a:r>
              <a:rPr lang="ru-RU" dirty="0" err="1"/>
              <a:t>розмістити</a:t>
            </a:r>
            <a:r>
              <a:rPr lang="ru-RU" dirty="0"/>
              <a:t> на </a:t>
            </a:r>
            <a:r>
              <a:rPr lang="ru-RU" dirty="0" err="1"/>
              <a:t>човні</a:t>
            </a:r>
            <a:r>
              <a:rPr lang="ru-RU" dirty="0"/>
              <a:t> практично будь-яке </a:t>
            </a:r>
            <a:r>
              <a:rPr lang="ru-RU" dirty="0" err="1"/>
              <a:t>обладнання</a:t>
            </a:r>
            <a:r>
              <a:rPr lang="ru-RU" dirty="0"/>
              <a:t>. Для </a:t>
            </a:r>
            <a:r>
              <a:rPr lang="ru-RU" dirty="0" err="1"/>
              <a:t>аналогічних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у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дослідженнях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 </a:t>
            </a:r>
            <a:r>
              <a:rPr lang="ru-RU" dirty="0" err="1">
                <a:hlinkClick r:id="rId2" tooltip="Дистанційно-керований підводний апарат"/>
              </a:rPr>
              <a:t>телекеровані</a:t>
            </a:r>
            <a:r>
              <a:rPr lang="ru-RU" dirty="0">
                <a:hlinkClick r:id="rId2" tooltip="Дистанційно-керований підводний апарат"/>
              </a:rPr>
              <a:t> з </a:t>
            </a:r>
            <a:r>
              <a:rPr lang="ru-RU" dirty="0" err="1">
                <a:hlinkClick r:id="rId2" tooltip="Дистанційно-керований підводний апарат"/>
              </a:rPr>
              <a:t>поверхні</a:t>
            </a:r>
            <a:r>
              <a:rPr lang="ru-RU" dirty="0">
                <a:hlinkClick r:id="rId2" tooltip="Дистанційно-керований підводний апарат"/>
              </a:rPr>
              <a:t> </a:t>
            </a:r>
            <a:r>
              <a:rPr lang="ru-RU" dirty="0" err="1">
                <a:hlinkClick r:id="rId2" tooltip="Дистанційно-керований підводний апарат"/>
              </a:rPr>
              <a:t>підводні</a:t>
            </a:r>
            <a:r>
              <a:rPr lang="ru-RU" dirty="0">
                <a:hlinkClick r:id="rId2" tooltip="Дистанційно-керований підводний апарат"/>
              </a:rPr>
              <a:t> </a:t>
            </a:r>
            <a:r>
              <a:rPr lang="ru-RU" dirty="0" err="1">
                <a:hlinkClick r:id="rId2" tooltip="Дистанційно-керований підводний апарат"/>
              </a:rPr>
              <a:t>апарати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дешевше</a:t>
            </a:r>
            <a:r>
              <a:rPr lang="ru-RU" dirty="0"/>
              <a:t>, але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 smtClean="0"/>
              <a:t>наочно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Маневрений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автономний</a:t>
            </a:r>
            <a:r>
              <a:rPr lang="ru-RU" dirty="0"/>
              <a:t> </a:t>
            </a:r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низку </a:t>
            </a:r>
            <a:r>
              <a:rPr lang="ru-RU" dirty="0" err="1"/>
              <a:t>переваг</a:t>
            </a:r>
            <a:r>
              <a:rPr lang="ru-RU" dirty="0"/>
              <a:t> для </a:t>
            </a:r>
            <a:r>
              <a:rPr lang="ru-RU" dirty="0" err="1"/>
              <a:t>океанологічних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.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ж </a:t>
            </a:r>
            <a:r>
              <a:rPr lang="ru-RU" dirty="0" err="1"/>
              <a:t>завдання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цілого</a:t>
            </a:r>
            <a:r>
              <a:rPr lang="ru-RU" dirty="0"/>
              <a:t> спектру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керованих</a:t>
            </a:r>
            <a:r>
              <a:rPr lang="ru-RU" dirty="0"/>
              <a:t> і </a:t>
            </a:r>
            <a:r>
              <a:rPr lang="ru-RU" dirty="0" err="1"/>
              <a:t>автономних</a:t>
            </a:r>
            <a:r>
              <a:rPr lang="ru-RU" dirty="0"/>
              <a:t> </a:t>
            </a:r>
            <a:r>
              <a:rPr lang="ru-RU" dirty="0" err="1"/>
              <a:t>автоматичних</a:t>
            </a:r>
            <a:r>
              <a:rPr lang="ru-RU" dirty="0"/>
              <a:t> </a:t>
            </a:r>
            <a:r>
              <a:rPr lang="ru-RU" dirty="0" err="1"/>
              <a:t>спускних</a:t>
            </a:r>
            <a:r>
              <a:rPr lang="ru-RU" dirty="0"/>
              <a:t> </a:t>
            </a:r>
            <a:r>
              <a:rPr lang="ru-RU" dirty="0" err="1"/>
              <a:t>апаратів</a:t>
            </a:r>
            <a:r>
              <a:rPr lang="ru-RU" dirty="0"/>
              <a:t>: </a:t>
            </a:r>
            <a:r>
              <a:rPr lang="ru-RU" dirty="0" err="1">
                <a:hlinkClick r:id="rId3" tooltip="Батискаф"/>
              </a:rPr>
              <a:t>батискафів</a:t>
            </a:r>
            <a:r>
              <a:rPr lang="ru-RU" dirty="0"/>
              <a:t>, </a:t>
            </a:r>
            <a:r>
              <a:rPr lang="ru-RU" dirty="0">
                <a:hlinkClick r:id="rId4" tooltip="Батисфера"/>
              </a:rPr>
              <a:t>батисфер</a:t>
            </a:r>
            <a:r>
              <a:rPr lang="ru-RU" dirty="0"/>
              <a:t>, </a:t>
            </a:r>
            <a:r>
              <a:rPr lang="ru-RU" dirty="0" err="1"/>
              <a:t>гідростатів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644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95" y="530225"/>
            <a:ext cx="5344010" cy="4351338"/>
          </a:xfrm>
        </p:spPr>
      </p:pic>
      <p:sp>
        <p:nvSpPr>
          <p:cNvPr id="5" name="Прямоугольник 4"/>
          <p:cNvSpPr/>
          <p:nvPr/>
        </p:nvSpPr>
        <p:spPr>
          <a:xfrm>
            <a:off x="1841500" y="5277535"/>
            <a:ext cx="922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/>
              <a:t>Знаменитий</a:t>
            </a:r>
            <a:r>
              <a:rPr lang="ru-RU" sz="3600" dirty="0"/>
              <a:t> </a:t>
            </a:r>
            <a:r>
              <a:rPr lang="ru-RU" sz="3600" dirty="0" smtClean="0"/>
              <a:t>батискаф «</a:t>
            </a:r>
            <a:r>
              <a:rPr lang="ru-RU" sz="3600" dirty="0" err="1"/>
              <a:t>Трієст</a:t>
            </a:r>
            <a:r>
              <a:rPr lang="ru-RU" sz="36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216870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533400"/>
            <a:ext cx="6474136" cy="4305300"/>
          </a:xfrm>
        </p:spPr>
      </p:pic>
      <p:sp>
        <p:nvSpPr>
          <p:cNvPr id="5" name="Прямоугольник 4"/>
          <p:cNvSpPr/>
          <p:nvPr/>
        </p:nvSpPr>
        <p:spPr>
          <a:xfrm>
            <a:off x="1092200" y="5518835"/>
            <a:ext cx="9817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Сучасний</a:t>
            </a:r>
            <a:r>
              <a:rPr lang="ru-RU" sz="2800" dirty="0"/>
              <a:t> </a:t>
            </a:r>
            <a:r>
              <a:rPr lang="ru-RU" sz="2800" dirty="0" err="1" smtClean="0"/>
              <a:t>дослідницький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апарат</a:t>
            </a:r>
            <a:r>
              <a:rPr lang="ru-RU" sz="2800" dirty="0" smtClean="0"/>
              <a:t> </a:t>
            </a:r>
            <a:r>
              <a:rPr lang="ru-RU" sz="2800" dirty="0"/>
              <a:t>«Дельта», США</a:t>
            </a:r>
          </a:p>
        </p:txBody>
      </p:sp>
    </p:spTree>
    <p:extLst>
      <p:ext uri="{BB962C8B-B14F-4D97-AF65-F5344CB8AC3E}">
        <p14:creationId xmlns:p14="http://schemas.microsoft.com/office/powerpoint/2010/main" val="1137158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56" y="601662"/>
            <a:ext cx="6531088" cy="4351338"/>
          </a:xfrm>
        </p:spPr>
      </p:pic>
      <p:sp>
        <p:nvSpPr>
          <p:cNvPr id="5" name="Прямоугольник 4"/>
          <p:cNvSpPr/>
          <p:nvPr/>
        </p:nvSpPr>
        <p:spPr>
          <a:xfrm>
            <a:off x="1003300" y="5518835"/>
            <a:ext cx="1036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Однотипний</a:t>
            </a:r>
            <a:r>
              <a:rPr lang="ru-RU" sz="2800" dirty="0"/>
              <a:t> </a:t>
            </a:r>
            <a:r>
              <a:rPr lang="ru-RU" sz="2800" dirty="0" smtClean="0"/>
              <a:t>аппарат в </a:t>
            </a:r>
            <a:r>
              <a:rPr lang="ru-RU" sz="2800" dirty="0" err="1"/>
              <a:t>музеї</a:t>
            </a:r>
            <a:r>
              <a:rPr lang="ru-RU" sz="2800" dirty="0"/>
              <a:t> Монако</a:t>
            </a:r>
          </a:p>
        </p:txBody>
      </p:sp>
    </p:spTree>
    <p:extLst>
      <p:ext uri="{BB962C8B-B14F-4D97-AF65-F5344CB8AC3E}">
        <p14:creationId xmlns:p14="http://schemas.microsoft.com/office/powerpoint/2010/main" val="2388996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139" y="381001"/>
            <a:ext cx="7296661" cy="4959450"/>
          </a:xfrm>
        </p:spPr>
      </p:pic>
      <p:sp>
        <p:nvSpPr>
          <p:cNvPr id="5" name="Прямоугольник 4"/>
          <p:cNvSpPr/>
          <p:nvPr/>
        </p:nvSpPr>
        <p:spPr>
          <a:xfrm>
            <a:off x="850900" y="5264835"/>
            <a:ext cx="10553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err="1" smtClean="0"/>
              <a:t>Дослідницьке</a:t>
            </a:r>
            <a:r>
              <a:rPr lang="ru-RU" sz="2800" dirty="0" smtClean="0"/>
              <a:t> </a:t>
            </a:r>
            <a:r>
              <a:rPr lang="ru-RU" sz="2800" dirty="0"/>
              <a:t>судно </a:t>
            </a:r>
            <a:r>
              <a:rPr lang="en-US" sz="2800" dirty="0"/>
              <a:t>NASA </a:t>
            </a:r>
            <a:r>
              <a:rPr lang="en-US" sz="2800" dirty="0" smtClean="0"/>
              <a:t>PX-15</a:t>
            </a:r>
            <a:r>
              <a:rPr lang="uk-UA" sz="2800" dirty="0" smtClean="0"/>
              <a:t> </a:t>
            </a:r>
            <a:r>
              <a:rPr lang="en-US" sz="2800" dirty="0" smtClean="0"/>
              <a:t>«</a:t>
            </a:r>
            <a:r>
              <a:rPr lang="ru-RU" sz="2800" dirty="0" err="1"/>
              <a:t>Бенджамін</a:t>
            </a:r>
            <a:r>
              <a:rPr lang="ru-RU" sz="2800" dirty="0"/>
              <a:t> </a:t>
            </a:r>
            <a:r>
              <a:rPr lang="ru-RU" sz="2800" dirty="0" err="1"/>
              <a:t>Франклін</a:t>
            </a:r>
            <a:r>
              <a:rPr lang="ru-RU" sz="28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553139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5867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dirty="0" smtClean="0"/>
              <a:t>На </a:t>
            </a:r>
            <a:r>
              <a:rPr lang="uk-UA" dirty="0"/>
              <a:t>каналі </a:t>
            </a:r>
            <a:r>
              <a:rPr lang="en-US" dirty="0"/>
              <a:t>NATIONAL </a:t>
            </a:r>
            <a:r>
              <a:rPr lang="en-US" dirty="0" smtClean="0"/>
              <a:t>GEOGRAPHIC </a:t>
            </a:r>
            <a:r>
              <a:rPr lang="uk-UA" dirty="0" smtClean="0"/>
              <a:t>можна переглянути фільм </a:t>
            </a:r>
            <a:endParaRPr lang="uk-UA" dirty="0" smtClean="0">
              <a:hlinkClick r:id="rId2"/>
            </a:endParaRPr>
          </a:p>
          <a:p>
            <a:pPr marL="0" indent="0" algn="ctr">
              <a:buNone/>
            </a:pPr>
            <a:r>
              <a:rPr lang="ru-RU" dirty="0" smtClean="0"/>
              <a:t> «</a:t>
            </a:r>
            <a:r>
              <a:rPr lang="ru-RU" dirty="0" err="1" smtClean="0"/>
              <a:t>Суперспоруда</a:t>
            </a:r>
            <a:r>
              <a:rPr lang="ru-RU" dirty="0" smtClean="0"/>
              <a:t>  </a:t>
            </a:r>
            <a:r>
              <a:rPr lang="ru-RU" dirty="0"/>
              <a:t>- </a:t>
            </a:r>
            <a:r>
              <a:rPr lang="ru-RU" dirty="0" err="1" smtClean="0"/>
              <a:t>Підводний</a:t>
            </a:r>
            <a:r>
              <a:rPr lang="ru-RU" dirty="0" smtClean="0"/>
              <a:t> </a:t>
            </a:r>
            <a:r>
              <a:rPr lang="ru-RU" dirty="0" err="1" smtClean="0"/>
              <a:t>човен</a:t>
            </a:r>
            <a:r>
              <a:rPr lang="ru-RU" dirty="0" smtClean="0"/>
              <a:t> </a:t>
            </a:r>
            <a:r>
              <a:rPr lang="ru-RU" dirty="0"/>
              <a:t>ВМС США «</a:t>
            </a:r>
            <a:r>
              <a:rPr lang="ru-RU" dirty="0" err="1" smtClean="0"/>
              <a:t>Вірджінія</a:t>
            </a:r>
            <a:r>
              <a:rPr lang="ru-RU" dirty="0" smtClean="0"/>
              <a:t>», яка </a:t>
            </a:r>
            <a:r>
              <a:rPr lang="ru-RU" dirty="0" err="1" smtClean="0"/>
              <a:t>вже</a:t>
            </a:r>
            <a:r>
              <a:rPr lang="ru-RU" dirty="0" smtClean="0"/>
              <a:t>  ходить океанами.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www.youtube.com/watch?v=F_fsT99rJsU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uk-UA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uk-UA" sz="4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sz="4400" dirty="0" smtClean="0">
                <a:solidFill>
                  <a:srgbClr val="FF0000"/>
                </a:solidFill>
              </a:rPr>
              <a:t>Дякую </a:t>
            </a:r>
            <a:r>
              <a:rPr lang="uk-UA" sz="4400" dirty="0">
                <a:solidFill>
                  <a:srgbClr val="FF0000"/>
                </a:solidFill>
              </a:rPr>
              <a:t>за увагу!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1" y="1870705"/>
            <a:ext cx="5219700" cy="346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2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785654"/>
            <a:ext cx="10515600" cy="3154680"/>
          </a:xfrm>
        </p:spPr>
      </p:pic>
      <p:sp>
        <p:nvSpPr>
          <p:cNvPr id="7" name="Прямоугольник 6"/>
          <p:cNvSpPr/>
          <p:nvPr/>
        </p:nvSpPr>
        <p:spPr>
          <a:xfrm>
            <a:off x="939800" y="4178300"/>
            <a:ext cx="103251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Загальне</a:t>
            </a:r>
            <a:r>
              <a:rPr lang="ru-RU" sz="2800" dirty="0"/>
              <a:t> </a:t>
            </a:r>
            <a:r>
              <a:rPr lang="ru-RU" sz="2800" dirty="0" err="1"/>
              <a:t>розташування</a:t>
            </a:r>
            <a:r>
              <a:rPr lang="ru-RU" sz="2800" dirty="0"/>
              <a:t> </a:t>
            </a:r>
            <a:r>
              <a:rPr lang="ru-RU" sz="2800" dirty="0" err="1"/>
              <a:t>основних</a:t>
            </a:r>
            <a:r>
              <a:rPr lang="ru-RU" sz="2800" dirty="0"/>
              <a:t> </a:t>
            </a:r>
            <a:r>
              <a:rPr lang="ru-RU" sz="2800" dirty="0" err="1"/>
              <a:t>пристроїв</a:t>
            </a:r>
            <a:r>
              <a:rPr lang="ru-RU" sz="2800" dirty="0"/>
              <a:t> і </a:t>
            </a:r>
            <a:r>
              <a:rPr lang="ru-RU" sz="2800" dirty="0" err="1"/>
              <a:t>механізмів</a:t>
            </a:r>
            <a:r>
              <a:rPr lang="ru-RU" sz="2800" dirty="0"/>
              <a:t> </a:t>
            </a:r>
            <a:r>
              <a:rPr lang="ru-RU" sz="2800" dirty="0" err="1"/>
              <a:t>багатоцільового</a:t>
            </a:r>
            <a:r>
              <a:rPr lang="ru-RU" sz="2800" dirty="0"/>
              <a:t> АПЧ типу «</a:t>
            </a:r>
            <a:r>
              <a:rPr lang="ru-RU" sz="2800" dirty="0" err="1"/>
              <a:t>Скіпджек</a:t>
            </a:r>
            <a:r>
              <a:rPr lang="ru-RU" sz="2800" dirty="0"/>
              <a:t>» ВМС США. </a:t>
            </a:r>
            <a:r>
              <a:rPr lang="ru-RU" sz="2800" i="1" dirty="0"/>
              <a:t>1. </a:t>
            </a:r>
            <a:r>
              <a:rPr lang="ru-RU" sz="2800" i="1" dirty="0" err="1">
                <a:hlinkClick r:id="rId3" tooltip="Гідролокатор"/>
              </a:rPr>
              <a:t>гідроакустична</a:t>
            </a:r>
            <a:r>
              <a:rPr lang="ru-RU" sz="2800" i="1" dirty="0">
                <a:hlinkClick r:id="rId3" tooltip="Гідролокатор"/>
              </a:rPr>
              <a:t> </a:t>
            </a:r>
            <a:r>
              <a:rPr lang="ru-RU" sz="2800" i="1" dirty="0" err="1">
                <a:hlinkClick r:id="rId3" tooltip="Гідролокатор"/>
              </a:rPr>
              <a:t>станція</a:t>
            </a:r>
            <a:r>
              <a:rPr lang="ru-RU" sz="2800" i="1" dirty="0"/>
              <a:t>, 2. </a:t>
            </a:r>
            <a:r>
              <a:rPr lang="ru-RU" sz="2800" i="1" dirty="0" err="1"/>
              <a:t>носовий</a:t>
            </a:r>
            <a:r>
              <a:rPr lang="ru-RU" sz="2800" i="1" u="sng" dirty="0" err="1">
                <a:hlinkClick r:id="rId4" tooltip="Торпеда"/>
              </a:rPr>
              <a:t>торпедний</a:t>
            </a:r>
            <a:r>
              <a:rPr lang="ru-RU" sz="2800" i="1" dirty="0"/>
              <a:t> </a:t>
            </a:r>
            <a:r>
              <a:rPr lang="ru-RU" sz="2800" i="1" dirty="0" err="1">
                <a:hlinkClick r:id="rId5" tooltip="Відсік"/>
              </a:rPr>
              <a:t>відсік</a:t>
            </a:r>
            <a:r>
              <a:rPr lang="ru-RU" sz="2800" i="1" dirty="0"/>
              <a:t>, 3. </a:t>
            </a:r>
            <a:r>
              <a:rPr lang="ru-RU" sz="2800" i="1" dirty="0" err="1"/>
              <a:t>центральний</a:t>
            </a:r>
            <a:r>
              <a:rPr lang="ru-RU" sz="2800" i="1" dirty="0"/>
              <a:t> пост, 4. </a:t>
            </a:r>
            <a:r>
              <a:rPr lang="ru-RU" sz="2800" i="1" dirty="0" err="1">
                <a:hlinkClick r:id="rId6" tooltip="Ядерний реактор"/>
              </a:rPr>
              <a:t>реакторний</a:t>
            </a:r>
            <a:r>
              <a:rPr lang="ru-RU" sz="2800" i="1" dirty="0">
                <a:hlinkClick r:id="rId6" tooltip="Ядерний реактор"/>
              </a:rPr>
              <a:t> </a:t>
            </a:r>
            <a:r>
              <a:rPr lang="ru-RU" sz="2800" i="1" dirty="0" err="1">
                <a:hlinkClick r:id="rId6" tooltip="Ядерний реактор"/>
              </a:rPr>
              <a:t>відсік</a:t>
            </a:r>
            <a:r>
              <a:rPr lang="ru-RU" sz="2800" i="1" dirty="0"/>
              <a:t>, 5. </a:t>
            </a:r>
            <a:r>
              <a:rPr lang="ru-RU" sz="2800" i="1" dirty="0" err="1"/>
              <a:t>відсік</a:t>
            </a:r>
            <a:r>
              <a:rPr lang="ru-RU" sz="2800" i="1" dirty="0"/>
              <a:t> </a:t>
            </a:r>
            <a:r>
              <a:rPr lang="ru-RU" sz="2800" i="1" dirty="0" err="1"/>
              <a:t>допоміжних</a:t>
            </a:r>
            <a:r>
              <a:rPr lang="ru-RU" sz="2800" i="1" dirty="0"/>
              <a:t> </a:t>
            </a:r>
            <a:r>
              <a:rPr lang="ru-RU" sz="2800" i="1" dirty="0" err="1"/>
              <a:t>механізмів</a:t>
            </a:r>
            <a:r>
              <a:rPr lang="ru-RU" sz="2800" i="1" dirty="0"/>
              <a:t>, 6. </a:t>
            </a:r>
            <a:r>
              <a:rPr lang="ru-RU" sz="2800" i="1" dirty="0" err="1"/>
              <a:t>машинний</a:t>
            </a:r>
            <a:r>
              <a:rPr lang="ru-RU" sz="2800" i="1" dirty="0"/>
              <a:t> </a:t>
            </a:r>
            <a:r>
              <a:rPr lang="ru-RU" sz="2800" i="1" dirty="0" err="1"/>
              <a:t>відсік</a:t>
            </a:r>
            <a:r>
              <a:rPr lang="ru-RU" sz="2800" i="1" dirty="0"/>
              <a:t> з </a:t>
            </a:r>
            <a:r>
              <a:rPr lang="ru-RU" sz="2800" i="1" dirty="0">
                <a:hlinkClick r:id="rId7" tooltip="Парова турбіна"/>
              </a:rPr>
              <a:t>паровою </a:t>
            </a:r>
            <a:r>
              <a:rPr lang="ru-RU" sz="2800" i="1" dirty="0" err="1">
                <a:hlinkClick r:id="rId7" tooltip="Парова турбіна"/>
              </a:rPr>
              <a:t>турбіною</a:t>
            </a:r>
            <a:r>
              <a:rPr lang="ru-RU" sz="2800" i="1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0895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400" y="4810125"/>
            <a:ext cx="10515600" cy="1325563"/>
          </a:xfrm>
        </p:spPr>
        <p:txBody>
          <a:bodyPr>
            <a:noAutofit/>
          </a:bodyPr>
          <a:lstStyle/>
          <a:p>
            <a:r>
              <a:rPr lang="ru-RU" sz="2400" dirty="0"/>
              <a:t>Схема </a:t>
            </a:r>
            <a:r>
              <a:rPr lang="ru-RU" sz="2400" dirty="0" err="1"/>
              <a:t>конструкції</a:t>
            </a:r>
            <a:r>
              <a:rPr lang="ru-RU" sz="2400" dirty="0"/>
              <a:t> ПЧ з </a:t>
            </a:r>
            <a:r>
              <a:rPr lang="ru-RU" sz="2400" dirty="0" err="1"/>
              <a:t>подвійним</a:t>
            </a:r>
            <a:r>
              <a:rPr lang="ru-RU" sz="2400" dirty="0"/>
              <a:t> корпусом (</a:t>
            </a:r>
            <a:r>
              <a:rPr lang="ru-RU" sz="2400" dirty="0" err="1"/>
              <a:t>поперечний</a:t>
            </a:r>
            <a:r>
              <a:rPr lang="ru-RU" sz="2400" dirty="0"/>
              <a:t> </a:t>
            </a:r>
            <a:r>
              <a:rPr lang="ru-RU" sz="2400" dirty="0" err="1"/>
              <a:t>розріз</a:t>
            </a:r>
            <a:r>
              <a:rPr lang="ru-RU" sz="2400" dirty="0"/>
              <a:t>):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1</a:t>
            </a:r>
            <a:r>
              <a:rPr lang="ru-RU" sz="2400" i="1" dirty="0"/>
              <a:t>. </a:t>
            </a:r>
            <a:r>
              <a:rPr lang="ru-RU" sz="2400" i="1" dirty="0" err="1"/>
              <a:t>міцний</a:t>
            </a:r>
            <a:r>
              <a:rPr lang="ru-RU" sz="2400" i="1" dirty="0"/>
              <a:t> корпус, 2. цистерна головного </a:t>
            </a:r>
            <a:r>
              <a:rPr lang="ru-RU" sz="2400" i="1" dirty="0" err="1"/>
              <a:t>баласту</a:t>
            </a:r>
            <a:r>
              <a:rPr lang="ru-RU" sz="2400" i="1" dirty="0"/>
              <a:t>, 3. </a:t>
            </a:r>
            <a:r>
              <a:rPr lang="ru-RU" sz="2400" i="1" dirty="0" err="1"/>
              <a:t>міцна</a:t>
            </a:r>
            <a:r>
              <a:rPr lang="ru-RU" sz="2400" i="1" dirty="0"/>
              <a:t> рубка</a:t>
            </a:r>
            <a:r>
              <a:rPr lang="ru-RU" sz="2400" i="1" dirty="0" smtClean="0"/>
              <a:t>,</a:t>
            </a:r>
            <a:br>
              <a:rPr lang="ru-RU" sz="2400" i="1" dirty="0" smtClean="0"/>
            </a:br>
            <a:r>
              <a:rPr lang="ru-RU" sz="2400" i="1" dirty="0" smtClean="0"/>
              <a:t> </a:t>
            </a:r>
            <a:r>
              <a:rPr lang="ru-RU" sz="2400" i="1" dirty="0"/>
              <a:t>4. </a:t>
            </a:r>
            <a:r>
              <a:rPr lang="ru-RU" sz="2400" i="1" dirty="0" err="1"/>
              <a:t>огородження</a:t>
            </a:r>
            <a:r>
              <a:rPr lang="ru-RU" sz="2400" i="1" dirty="0"/>
              <a:t> рубки, 5. </a:t>
            </a:r>
            <a:r>
              <a:rPr lang="ru-RU" sz="2400" i="1" dirty="0" err="1"/>
              <a:t>надбудова</a:t>
            </a:r>
            <a:r>
              <a:rPr lang="ru-RU" sz="2400" i="1" dirty="0"/>
              <a:t>, 6. </a:t>
            </a:r>
            <a:r>
              <a:rPr lang="ru-RU" sz="2400" i="1" dirty="0" err="1"/>
              <a:t>верхній</a:t>
            </a:r>
            <a:r>
              <a:rPr lang="ru-RU" sz="2400" i="1" dirty="0"/>
              <a:t> стрингер легкого корпусу, 7. </a:t>
            </a:r>
            <a:r>
              <a:rPr lang="ru-RU" sz="2400" i="1" dirty="0" err="1"/>
              <a:t>пластинчастий</a:t>
            </a:r>
            <a:r>
              <a:rPr lang="ru-RU" sz="2400" i="1" dirty="0"/>
              <a:t> </a:t>
            </a:r>
            <a:r>
              <a:rPr lang="ru-RU" sz="2400" i="1" dirty="0" err="1"/>
              <a:t>кіль</a:t>
            </a:r>
            <a:r>
              <a:rPr lang="ru-RU" sz="2400" i="1" dirty="0"/>
              <a:t>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39" y="390525"/>
            <a:ext cx="3942322" cy="4351338"/>
          </a:xfrm>
        </p:spPr>
      </p:pic>
    </p:spTree>
    <p:extLst>
      <p:ext uri="{BB962C8B-B14F-4D97-AF65-F5344CB8AC3E}">
        <p14:creationId xmlns:p14="http://schemas.microsoft.com/office/powerpoint/2010/main" val="304642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Конструкція корпусу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6500"/>
            <a:ext cx="10515600" cy="4970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За </a:t>
            </a:r>
            <a:r>
              <a:rPr lang="ru-RU" dirty="0" err="1"/>
              <a:t>конструкцією</a:t>
            </a:r>
            <a:r>
              <a:rPr lang="ru-RU" dirty="0"/>
              <a:t> 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однокорпусні</a:t>
            </a:r>
            <a:r>
              <a:rPr lang="ru-RU" dirty="0"/>
              <a:t> та з </a:t>
            </a:r>
            <a:r>
              <a:rPr lang="ru-RU" dirty="0" err="1"/>
              <a:t>подвійним</a:t>
            </a:r>
            <a:r>
              <a:rPr lang="ru-RU" dirty="0"/>
              <a:t> корпусом.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підводні</a:t>
            </a:r>
            <a:r>
              <a:rPr lang="ru-RU" dirty="0"/>
              <a:t> </a:t>
            </a:r>
            <a:r>
              <a:rPr lang="ru-RU" dirty="0" err="1"/>
              <a:t>човни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подвійний</a:t>
            </a:r>
            <a:r>
              <a:rPr lang="ru-RU" dirty="0"/>
              <a:t> корпус: </a:t>
            </a:r>
            <a:r>
              <a:rPr lang="ru-RU" dirty="0" err="1"/>
              <a:t>водопроникний</a:t>
            </a:r>
            <a:r>
              <a:rPr lang="ru-RU" dirty="0"/>
              <a:t> легкий корпус,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доданні</a:t>
            </a:r>
            <a:r>
              <a:rPr lang="ru-RU" dirty="0"/>
              <a:t> кораблю </a:t>
            </a:r>
            <a:r>
              <a:rPr lang="ru-RU" dirty="0" err="1">
                <a:hlinkClick r:id="rId2" tooltip="Гідродинаміка"/>
              </a:rPr>
              <a:t>гідродинамічно</a:t>
            </a:r>
            <a:r>
              <a:rPr lang="ru-RU" dirty="0"/>
              <a:t> </a:t>
            </a:r>
            <a:r>
              <a:rPr lang="ru-RU" dirty="0" err="1"/>
              <a:t>досконалих</a:t>
            </a:r>
            <a:r>
              <a:rPr lang="ru-RU" dirty="0"/>
              <a:t> </a:t>
            </a:r>
            <a:r>
              <a:rPr lang="ru-RU" dirty="0" err="1"/>
              <a:t>контурів</a:t>
            </a:r>
            <a:r>
              <a:rPr lang="ru-RU" dirty="0"/>
              <a:t>, і </a:t>
            </a:r>
            <a:r>
              <a:rPr lang="ru-RU" dirty="0" err="1"/>
              <a:t>водонепроникний</a:t>
            </a:r>
            <a:r>
              <a:rPr lang="ru-RU" dirty="0"/>
              <a:t> </a:t>
            </a:r>
            <a:r>
              <a:rPr lang="ru-RU" dirty="0" err="1"/>
              <a:t>міцний</a:t>
            </a:r>
            <a:r>
              <a:rPr lang="ru-RU" dirty="0"/>
              <a:t> корпус,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здатен</a:t>
            </a:r>
            <a:r>
              <a:rPr lang="ru-RU" dirty="0"/>
              <a:t> </a:t>
            </a:r>
            <a:r>
              <a:rPr lang="ru-RU" dirty="0" err="1"/>
              <a:t>витримати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води на великих </a:t>
            </a:r>
            <a:r>
              <a:rPr lang="ru-RU" dirty="0" err="1"/>
              <a:t>глибинах</a:t>
            </a:r>
            <a:r>
              <a:rPr lang="ru-RU" dirty="0"/>
              <a:t> </a:t>
            </a:r>
            <a:r>
              <a:rPr lang="ru-RU" dirty="0" err="1"/>
              <a:t>занурення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err="1" smtClean="0"/>
              <a:t>Усередині</a:t>
            </a:r>
            <a:r>
              <a:rPr lang="ru-RU" dirty="0" smtClean="0"/>
              <a:t> </a:t>
            </a:r>
            <a:r>
              <a:rPr lang="ru-RU" dirty="0" err="1"/>
              <a:t>міцний</a:t>
            </a:r>
            <a:r>
              <a:rPr lang="ru-RU" dirty="0"/>
              <a:t> корпус </a:t>
            </a:r>
            <a:r>
              <a:rPr lang="ru-RU" dirty="0" err="1"/>
              <a:t>розділений</a:t>
            </a:r>
            <a:r>
              <a:rPr lang="ru-RU" dirty="0"/>
              <a:t> на </a:t>
            </a:r>
            <a:r>
              <a:rPr lang="ru-RU" dirty="0" err="1">
                <a:hlinkClick r:id="rId3" tooltip="Відсік"/>
              </a:rPr>
              <a:t>відсіки</a:t>
            </a:r>
            <a:r>
              <a:rPr lang="ru-RU" dirty="0"/>
              <a:t> перегородками,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живучість</a:t>
            </a:r>
            <a:r>
              <a:rPr lang="ru-RU" dirty="0"/>
              <a:t> корабля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течії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пожежі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Типовий</a:t>
            </a:r>
            <a:r>
              <a:rPr lang="ru-RU" dirty="0" smtClean="0"/>
              <a:t>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міцного</a:t>
            </a:r>
            <a:r>
              <a:rPr lang="ru-RU" dirty="0"/>
              <a:t> корпусу — </a:t>
            </a:r>
            <a:r>
              <a:rPr lang="ru-RU" dirty="0" err="1">
                <a:hlinkClick r:id="rId4" tooltip="Легована сталь"/>
              </a:rPr>
              <a:t>легована</a:t>
            </a:r>
            <a:r>
              <a:rPr lang="ru-RU" dirty="0">
                <a:hlinkClick r:id="rId4" tooltip="Легована сталь"/>
              </a:rPr>
              <a:t> сталь</a:t>
            </a:r>
            <a:r>
              <a:rPr lang="ru-RU" dirty="0"/>
              <a:t> з </a:t>
            </a:r>
            <a:r>
              <a:rPr lang="ru-RU" dirty="0" err="1"/>
              <a:t>високою</a:t>
            </a:r>
            <a:r>
              <a:rPr lang="ru-RU" dirty="0"/>
              <a:t> </a:t>
            </a:r>
            <a:r>
              <a:rPr lang="ru-RU" dirty="0" err="1">
                <a:hlinkClick r:id="rId5" tooltip="Границя пружності"/>
              </a:rPr>
              <a:t>межею</a:t>
            </a:r>
            <a:r>
              <a:rPr lang="ru-RU" dirty="0">
                <a:hlinkClick r:id="rId5" tooltip="Границя пружності"/>
              </a:rPr>
              <a:t> </a:t>
            </a:r>
            <a:r>
              <a:rPr lang="ru-RU" dirty="0" err="1">
                <a:hlinkClick r:id="rId5" tooltip="Границя пружності"/>
              </a:rPr>
              <a:t>пружності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3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6900"/>
            <a:ext cx="10515600" cy="5580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/>
              <a:t>човни</a:t>
            </a:r>
            <a:r>
              <a:rPr lang="ru-RU" dirty="0"/>
              <a:t> </a:t>
            </a:r>
            <a:r>
              <a:rPr lang="ru-RU" dirty="0" err="1"/>
              <a:t>будувались</a:t>
            </a:r>
            <a:r>
              <a:rPr lang="ru-RU" dirty="0"/>
              <a:t> з </a:t>
            </a:r>
            <a:r>
              <a:rPr lang="ru-RU" dirty="0" err="1">
                <a:hlinkClick r:id="rId2" tooltip="Титан (хімічний елемент)"/>
              </a:rPr>
              <a:t>титановими</a:t>
            </a:r>
            <a:r>
              <a:rPr lang="ru-RU" dirty="0"/>
              <a:t> корпусами (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сумнозвісний</a:t>
            </a:r>
            <a:r>
              <a:rPr lang="ru-RU" dirty="0"/>
              <a:t> </a:t>
            </a:r>
            <a:r>
              <a:rPr lang="ru-RU" dirty="0">
                <a:hlinkClick r:id="rId3" tooltip="К-278 «Комсомолець»"/>
              </a:rPr>
              <a:t>К-278 «</a:t>
            </a:r>
            <a:r>
              <a:rPr lang="ru-RU" dirty="0" err="1">
                <a:hlinkClick r:id="rId3" tooltip="К-278 «Комсомолець»"/>
              </a:rPr>
              <a:t>Комсомолець</a:t>
            </a:r>
            <a:r>
              <a:rPr lang="ru-RU" dirty="0">
                <a:hlinkClick r:id="rId3" tooltip="К-278 «Комсомолець»"/>
              </a:rPr>
              <a:t>»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зазнав</a:t>
            </a:r>
            <a:r>
              <a:rPr lang="ru-RU" dirty="0"/>
              <a:t> </a:t>
            </a:r>
            <a:r>
              <a:rPr lang="ru-RU" dirty="0" err="1"/>
              <a:t>катастрофи</a:t>
            </a:r>
            <a:r>
              <a:rPr lang="ru-RU" dirty="0"/>
              <a:t> у </a:t>
            </a:r>
            <a:r>
              <a:rPr lang="ru-RU" dirty="0" err="1">
                <a:hlinkClick r:id="rId4" tooltip="Норвезьке море"/>
              </a:rPr>
              <a:t>Норвезькому</a:t>
            </a:r>
            <a:r>
              <a:rPr lang="ru-RU" dirty="0">
                <a:hlinkClick r:id="rId4" tooltip="Норвезьке море"/>
              </a:rPr>
              <a:t> </a:t>
            </a:r>
            <a:r>
              <a:rPr lang="ru-RU" dirty="0" err="1">
                <a:hlinkClick r:id="rId4" tooltip="Норвезьке море"/>
              </a:rPr>
              <a:t>морі</a:t>
            </a:r>
            <a:r>
              <a:rPr lang="ru-RU" dirty="0"/>
              <a:t> </a:t>
            </a:r>
            <a:r>
              <a:rPr lang="ru-RU" dirty="0">
                <a:hlinkClick r:id="rId5" tooltip="7 квітня"/>
              </a:rPr>
              <a:t>7 </a:t>
            </a:r>
            <a:r>
              <a:rPr lang="ru-RU" dirty="0" err="1">
                <a:hlinkClick r:id="rId5" tooltip="7 квітня"/>
              </a:rPr>
              <a:t>квітня</a:t>
            </a:r>
            <a:r>
              <a:rPr lang="ru-RU" dirty="0"/>
              <a:t> </a:t>
            </a:r>
            <a:r>
              <a:rPr lang="ru-RU" dirty="0">
                <a:hlinkClick r:id="rId6" tooltip="1989"/>
              </a:rPr>
              <a:t>1989</a:t>
            </a:r>
            <a:r>
              <a:rPr lang="ru-RU" dirty="0"/>
              <a:t> року). </a:t>
            </a:r>
            <a:r>
              <a:rPr lang="ru-RU" dirty="0" err="1"/>
              <a:t>Титановий</a:t>
            </a:r>
            <a:r>
              <a:rPr lang="ru-RU" dirty="0"/>
              <a:t> корпус </a:t>
            </a:r>
            <a:r>
              <a:rPr lang="ru-RU" dirty="0" err="1"/>
              <a:t>привабливий</a:t>
            </a:r>
            <a:r>
              <a:rPr lang="ru-RU" dirty="0"/>
              <a:t> через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міцність</a:t>
            </a:r>
            <a:r>
              <a:rPr lang="ru-RU" dirty="0"/>
              <a:t>, </a:t>
            </a:r>
            <a:r>
              <a:rPr lang="ru-RU" dirty="0" err="1"/>
              <a:t>меншу</a:t>
            </a:r>
            <a:r>
              <a:rPr lang="ru-RU" dirty="0"/>
              <a:t> питому вагу і є </a:t>
            </a:r>
            <a:r>
              <a:rPr lang="ru-RU" dirty="0">
                <a:hlinkClick r:id="rId7" tooltip="Парамагнетики"/>
              </a:rPr>
              <a:t>парамагнетиком</a:t>
            </a:r>
            <a:r>
              <a:rPr lang="ru-RU" dirty="0"/>
              <a:t> (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малу</a:t>
            </a:r>
            <a:r>
              <a:rPr lang="ru-RU" dirty="0" err="1">
                <a:hlinkClick r:id="rId8" tooltip="Магнітна сприйнятливість"/>
              </a:rPr>
              <a:t>магнітну</a:t>
            </a:r>
            <a:r>
              <a:rPr lang="ru-RU" dirty="0">
                <a:hlinkClick r:id="rId8" tooltip="Магнітна сприйнятливість"/>
              </a:rPr>
              <a:t> </a:t>
            </a:r>
            <a:r>
              <a:rPr lang="ru-RU" dirty="0" err="1">
                <a:hlinkClick r:id="rId8" tooltip="Магнітна сприйнятливість"/>
              </a:rPr>
              <a:t>сприйнятливість</a:t>
            </a:r>
            <a:r>
              <a:rPr lang="ru-RU" dirty="0"/>
              <a:t>). До того ж </a:t>
            </a:r>
            <a:r>
              <a:rPr lang="ru-RU" dirty="0" err="1"/>
              <a:t>титанові</a:t>
            </a:r>
            <a:r>
              <a:rPr lang="ru-RU" dirty="0"/>
              <a:t> </a:t>
            </a:r>
            <a:r>
              <a:rPr lang="ru-RU" dirty="0" err="1"/>
              <a:t>з'єднання</a:t>
            </a:r>
            <a:r>
              <a:rPr lang="ru-RU" dirty="0"/>
              <a:t> </a:t>
            </a:r>
            <a:r>
              <a:rPr lang="ru-RU" dirty="0" err="1"/>
              <a:t>стійкі</a:t>
            </a:r>
            <a:r>
              <a:rPr lang="ru-RU" dirty="0"/>
              <a:t> до </a:t>
            </a:r>
            <a:r>
              <a:rPr lang="ru-RU" dirty="0" err="1">
                <a:hlinkClick r:id="rId9" tooltip="Корозія"/>
              </a:rPr>
              <a:t>корозії</a:t>
            </a:r>
            <a:r>
              <a:rPr lang="ru-RU" dirty="0"/>
              <a:t> — корпус добре </a:t>
            </a:r>
            <a:r>
              <a:rPr lang="ru-RU" dirty="0" err="1"/>
              <a:t>зберігається</a:t>
            </a:r>
            <a:r>
              <a:rPr lang="ru-RU" dirty="0"/>
              <a:t> у </a:t>
            </a:r>
            <a:r>
              <a:rPr lang="ru-RU" dirty="0" err="1">
                <a:hlinkClick r:id="rId10" tooltip="Морська вода"/>
              </a:rPr>
              <a:t>морській</a:t>
            </a:r>
            <a:r>
              <a:rPr lang="ru-RU" dirty="0">
                <a:hlinkClick r:id="rId10" tooltip="Морська вода"/>
              </a:rPr>
              <a:t> </a:t>
            </a:r>
            <a:r>
              <a:rPr lang="ru-RU" dirty="0" err="1">
                <a:hlinkClick r:id="rId10" tooltip="Морська вода"/>
              </a:rPr>
              <a:t>воді</a:t>
            </a:r>
            <a:r>
              <a:rPr lang="ru-RU" dirty="0"/>
              <a:t> </a:t>
            </a:r>
            <a:r>
              <a:rPr lang="ru-RU" dirty="0" err="1"/>
              <a:t>навіть</a:t>
            </a:r>
            <a:r>
              <a:rPr lang="ru-RU" dirty="0"/>
              <a:t> без </a:t>
            </a:r>
            <a:r>
              <a:rPr lang="ru-RU" dirty="0" err="1"/>
              <a:t>фарбування</a:t>
            </a:r>
            <a:r>
              <a:rPr lang="ru-RU" dirty="0"/>
              <a:t>. Але </a:t>
            </a:r>
            <a:r>
              <a:rPr lang="ru-RU" dirty="0" err="1"/>
              <a:t>зварювання</a:t>
            </a:r>
            <a:r>
              <a:rPr lang="ru-RU" dirty="0"/>
              <a:t> </a:t>
            </a:r>
            <a:r>
              <a:rPr lang="ru-RU" dirty="0" err="1"/>
              <a:t>титанових</a:t>
            </a:r>
            <a:r>
              <a:rPr lang="ru-RU" dirty="0"/>
              <a:t> </a:t>
            </a:r>
            <a:r>
              <a:rPr lang="ru-RU" dirty="0" err="1"/>
              <a:t>листів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проблематичне</a:t>
            </a:r>
            <a:r>
              <a:rPr lang="ru-RU" dirty="0"/>
              <a:t> — титан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крихким</a:t>
            </a:r>
            <a:r>
              <a:rPr lang="ru-RU" dirty="0"/>
              <a:t>, </a:t>
            </a:r>
            <a:r>
              <a:rPr lang="ru-RU" dirty="0" err="1"/>
              <a:t>розтріскується</a:t>
            </a:r>
            <a:r>
              <a:rPr lang="ru-RU" dirty="0"/>
              <a:t> </a:t>
            </a:r>
            <a:r>
              <a:rPr lang="ru-RU" dirty="0" err="1"/>
              <a:t>паралельно</a:t>
            </a:r>
            <a:r>
              <a:rPr lang="ru-RU" dirty="0"/>
              <a:t> до шва. </a:t>
            </a:r>
            <a:r>
              <a:rPr lang="ru-RU" dirty="0" err="1"/>
              <a:t>Боротьба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явищем</a:t>
            </a:r>
            <a:r>
              <a:rPr lang="ru-RU" dirty="0"/>
              <a:t> </a:t>
            </a:r>
            <a:r>
              <a:rPr lang="ru-RU" dirty="0" err="1"/>
              <a:t>здорожує</a:t>
            </a:r>
            <a:r>
              <a:rPr lang="ru-RU" dirty="0"/>
              <a:t> і </a:t>
            </a:r>
            <a:r>
              <a:rPr lang="ru-RU" dirty="0" err="1"/>
              <a:t>уповільнює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попри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рекорди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і </a:t>
            </a:r>
            <a:r>
              <a:rPr lang="ru-RU" dirty="0" err="1"/>
              <a:t>глибини</a:t>
            </a:r>
            <a:r>
              <a:rPr lang="ru-RU" dirty="0"/>
              <a:t> </a:t>
            </a:r>
            <a:r>
              <a:rPr lang="ru-RU" dirty="0" err="1"/>
              <a:t>занурення</a:t>
            </a:r>
            <a:r>
              <a:rPr lang="ru-RU" dirty="0"/>
              <a:t> належать </a:t>
            </a:r>
            <a:r>
              <a:rPr lang="ru-RU" dirty="0" err="1"/>
              <a:t>титановим</a:t>
            </a:r>
            <a:r>
              <a:rPr lang="ru-RU" dirty="0"/>
              <a:t> субмаринам, у СРСР титан як </a:t>
            </a:r>
            <a:r>
              <a:rPr lang="ru-RU" dirty="0" err="1"/>
              <a:t>матеріал</a:t>
            </a:r>
            <a:r>
              <a:rPr lang="ru-RU" dirty="0"/>
              <a:t> корпусу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витіснений</a:t>
            </a:r>
            <a:r>
              <a:rPr lang="ru-RU" dirty="0"/>
              <a:t> </a:t>
            </a:r>
            <a:r>
              <a:rPr lang="ru-RU" dirty="0" err="1"/>
              <a:t>високоміцною</a:t>
            </a:r>
            <a:r>
              <a:rPr lang="ru-RU" dirty="0"/>
              <a:t> </a:t>
            </a:r>
            <a:r>
              <a:rPr lang="ru-RU" dirty="0" err="1"/>
              <a:t>сталлю</a:t>
            </a:r>
            <a:r>
              <a:rPr lang="ru-RU" dirty="0"/>
              <a:t>.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титанових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не </a:t>
            </a:r>
            <a:r>
              <a:rPr lang="ru-RU" dirty="0" err="1"/>
              <a:t>будували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5096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36600"/>
            <a:ext cx="10515600" cy="54403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анурення</a:t>
            </a:r>
            <a:r>
              <a:rPr lang="ru-RU" dirty="0" smtClean="0"/>
              <a:t>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шляхом </a:t>
            </a:r>
            <a:r>
              <a:rPr lang="ru-RU" dirty="0" err="1"/>
              <a:t>зміни</a:t>
            </a:r>
            <a:r>
              <a:rPr lang="ru-RU" dirty="0"/>
              <a:t> </a:t>
            </a:r>
            <a:r>
              <a:rPr lang="ru-RU" dirty="0" err="1">
                <a:hlinkClick r:id="rId2" tooltip="Диферент судна"/>
              </a:rPr>
              <a:t>диференту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заповнення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диферентових</a:t>
            </a:r>
            <a:r>
              <a:rPr lang="ru-RU" dirty="0"/>
              <a:t> цистерн. </a:t>
            </a:r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підводний</a:t>
            </a:r>
            <a:r>
              <a:rPr lang="ru-RU" dirty="0"/>
              <a:t> </a:t>
            </a:r>
            <a:r>
              <a:rPr lang="ru-RU" dirty="0" err="1"/>
              <a:t>човен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систему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баластних</a:t>
            </a:r>
            <a:r>
              <a:rPr lang="ru-RU" dirty="0"/>
              <a:t> цистерн, </a:t>
            </a:r>
            <a:r>
              <a:rPr lang="ru-RU" dirty="0" err="1"/>
              <a:t>призначених</a:t>
            </a:r>
            <a:r>
              <a:rPr lang="ru-RU" dirty="0"/>
              <a:t> для </a:t>
            </a:r>
            <a:r>
              <a:rPr lang="ru-RU" dirty="0" err="1"/>
              <a:t>управління</a:t>
            </a:r>
            <a:r>
              <a:rPr lang="ru-RU" dirty="0"/>
              <a:t> кораблем. В </a:t>
            </a:r>
            <a:r>
              <a:rPr lang="ru-RU" dirty="0" err="1"/>
              <a:t>екстрених</a:t>
            </a:r>
            <a:r>
              <a:rPr lang="ru-RU" dirty="0"/>
              <a:t> і </a:t>
            </a:r>
            <a:r>
              <a:rPr lang="ru-RU" dirty="0" err="1"/>
              <a:t>аварійних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для </a:t>
            </a:r>
            <a:r>
              <a:rPr lang="ru-RU" dirty="0" err="1"/>
              <a:t>виринання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вирівнювання</a:t>
            </a:r>
            <a:r>
              <a:rPr lang="ru-RU" dirty="0"/>
              <a:t> </a:t>
            </a:r>
            <a:r>
              <a:rPr lang="ru-RU" dirty="0" err="1"/>
              <a:t>диференту</a:t>
            </a:r>
            <a:r>
              <a:rPr lang="ru-RU" dirty="0"/>
              <a:t> </a:t>
            </a:r>
            <a:r>
              <a:rPr lang="ru-RU" dirty="0" err="1"/>
              <a:t>можутьпродуватися</a:t>
            </a:r>
            <a:r>
              <a:rPr lang="ru-RU" dirty="0"/>
              <a:t> 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паливні</a:t>
            </a:r>
            <a:r>
              <a:rPr lang="ru-RU" dirty="0"/>
              <a:t>, </a:t>
            </a:r>
            <a:r>
              <a:rPr lang="ru-RU" dirty="0" err="1">
                <a:hlinkClick r:id="rId3" tooltip="Льяльні води (ще не написана)"/>
              </a:rPr>
              <a:t>льяльні</a:t>
            </a:r>
            <a:r>
              <a:rPr lang="ru-RU" dirty="0"/>
              <a:t> 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цистерни</a:t>
            </a:r>
            <a:r>
              <a:rPr lang="ru-RU" dirty="0"/>
              <a:t>.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глибини</a:t>
            </a:r>
            <a:r>
              <a:rPr lang="ru-RU" dirty="0"/>
              <a:t> і </a:t>
            </a:r>
            <a:r>
              <a:rPr lang="ru-RU" dirty="0" err="1"/>
              <a:t>спливання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горизонтальних</a:t>
            </a:r>
            <a:r>
              <a:rPr lang="ru-RU" dirty="0"/>
              <a:t> </a:t>
            </a:r>
            <a:r>
              <a:rPr lang="ru-RU" dirty="0" err="1"/>
              <a:t>стерен</a:t>
            </a:r>
            <a:r>
              <a:rPr lang="ru-RU" dirty="0"/>
              <a:t> (</a:t>
            </a:r>
            <a:r>
              <a:rPr lang="ru-RU" dirty="0" err="1"/>
              <a:t>гідропланів</a:t>
            </a:r>
            <a:r>
              <a:rPr lang="ru-RU" dirty="0"/>
              <a:t>) з </a:t>
            </a:r>
            <a:r>
              <a:rPr lang="ru-RU" dirty="0" err="1"/>
              <a:t>подальшим</a:t>
            </a:r>
            <a:r>
              <a:rPr lang="ru-RU" dirty="0"/>
              <a:t> </a:t>
            </a:r>
            <a:r>
              <a:rPr lang="ru-RU" dirty="0" err="1"/>
              <a:t>витісненням</a:t>
            </a:r>
            <a:r>
              <a:rPr lang="ru-RU" dirty="0"/>
              <a:t> води з </a:t>
            </a:r>
            <a:r>
              <a:rPr lang="ru-RU" dirty="0" err="1"/>
              <a:t>баластних</a:t>
            </a:r>
            <a:r>
              <a:rPr lang="ru-RU" dirty="0"/>
              <a:t> цистерн </a:t>
            </a:r>
            <a:r>
              <a:rPr lang="ru-RU" dirty="0" err="1"/>
              <a:t>стисненим</a:t>
            </a:r>
            <a:r>
              <a:rPr lang="ru-RU" dirty="0"/>
              <a:t> </a:t>
            </a:r>
            <a:r>
              <a:rPr lang="ru-RU" dirty="0" err="1"/>
              <a:t>повітрям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газом. Для </a:t>
            </a:r>
            <a:r>
              <a:rPr lang="ru-RU" dirty="0" err="1"/>
              <a:t>екстреного</a:t>
            </a:r>
            <a:r>
              <a:rPr lang="ru-RU" dirty="0"/>
              <a:t> </a:t>
            </a:r>
            <a:r>
              <a:rPr lang="ru-RU" dirty="0" err="1"/>
              <a:t>виринання</a:t>
            </a:r>
            <a:r>
              <a:rPr lang="ru-RU" dirty="0"/>
              <a:t> </a:t>
            </a:r>
            <a:r>
              <a:rPr lang="ru-RU" dirty="0" err="1"/>
              <a:t>продуваються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цистерни</a:t>
            </a:r>
            <a:r>
              <a:rPr lang="ru-RU" dirty="0"/>
              <a:t> головного </a:t>
            </a:r>
            <a:r>
              <a:rPr lang="ru-RU" dirty="0" err="1"/>
              <a:t>баласту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412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34" y="365125"/>
            <a:ext cx="6317732" cy="4351338"/>
          </a:xfrm>
        </p:spPr>
      </p:pic>
      <p:sp>
        <p:nvSpPr>
          <p:cNvPr id="5" name="Прямоугольник 4"/>
          <p:cNvSpPr/>
          <p:nvPr/>
        </p:nvSpPr>
        <p:spPr>
          <a:xfrm>
            <a:off x="685800" y="4421138"/>
            <a:ext cx="1084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err="1" smtClean="0"/>
              <a:t>Термінове</a:t>
            </a:r>
            <a:r>
              <a:rPr lang="ru-RU" dirty="0" smtClean="0"/>
              <a:t> </a:t>
            </a:r>
            <a:r>
              <a:rPr lang="ru-RU" dirty="0" err="1"/>
              <a:t>занурення</a:t>
            </a:r>
            <a:r>
              <a:rPr lang="ru-RU" dirty="0"/>
              <a:t> </a:t>
            </a:r>
            <a:r>
              <a:rPr lang="ru-RU" dirty="0" err="1"/>
              <a:t>підводного</a:t>
            </a:r>
            <a:r>
              <a:rPr lang="ru-RU" dirty="0"/>
              <a:t> </a:t>
            </a:r>
            <a:r>
              <a:rPr lang="ru-RU" dirty="0" err="1"/>
              <a:t>човна</a:t>
            </a:r>
            <a:r>
              <a:rPr lang="ru-RU" dirty="0"/>
              <a:t>: </a:t>
            </a:r>
            <a:endParaRPr lang="ru-RU" dirty="0" smtClean="0"/>
          </a:p>
          <a:p>
            <a:r>
              <a:rPr lang="ru-RU" i="1" dirty="0" smtClean="0"/>
              <a:t>А</a:t>
            </a:r>
            <a:r>
              <a:rPr lang="ru-RU" i="1" dirty="0"/>
              <a:t> — </a:t>
            </a:r>
            <a:r>
              <a:rPr lang="ru-RU" i="1" dirty="0" err="1"/>
              <a:t>човен</a:t>
            </a:r>
            <a:r>
              <a:rPr lang="ru-RU" i="1" dirty="0"/>
              <a:t> у надводному </a:t>
            </a:r>
            <a:r>
              <a:rPr lang="ru-RU" i="1" dirty="0" err="1"/>
              <a:t>положенні</a:t>
            </a:r>
            <a:r>
              <a:rPr lang="ru-RU" i="1" dirty="0"/>
              <a:t>: </a:t>
            </a:r>
            <a:r>
              <a:rPr lang="ru-RU" i="1" dirty="0" err="1"/>
              <a:t>баластні</a:t>
            </a:r>
            <a:r>
              <a:rPr lang="ru-RU" i="1" dirty="0"/>
              <a:t> </a:t>
            </a:r>
            <a:r>
              <a:rPr lang="ru-RU" i="1" dirty="0" err="1"/>
              <a:t>цистерни</a:t>
            </a:r>
            <a:r>
              <a:rPr lang="ru-RU" i="1" dirty="0"/>
              <a:t> </a:t>
            </a:r>
            <a:r>
              <a:rPr lang="ru-RU" i="1" dirty="0" err="1"/>
              <a:t>порожні</a:t>
            </a:r>
            <a:r>
              <a:rPr lang="ru-RU" i="1" dirty="0"/>
              <a:t>, </a:t>
            </a:r>
            <a:r>
              <a:rPr lang="ru-RU" i="1" dirty="0" err="1"/>
              <a:t>стерна</a:t>
            </a:r>
            <a:r>
              <a:rPr lang="ru-RU" i="1" dirty="0"/>
              <a:t> </a:t>
            </a:r>
            <a:r>
              <a:rPr lang="ru-RU" i="1" dirty="0" err="1"/>
              <a:t>глибини</a:t>
            </a:r>
            <a:r>
              <a:rPr lang="ru-RU" i="1" dirty="0"/>
              <a:t> в </a:t>
            </a:r>
            <a:r>
              <a:rPr lang="ru-RU" i="1" dirty="0" err="1"/>
              <a:t>позиції</a:t>
            </a:r>
            <a:r>
              <a:rPr lang="ru-RU" i="1" dirty="0"/>
              <a:t> «на </a:t>
            </a:r>
            <a:r>
              <a:rPr lang="ru-RU" i="1" dirty="0" err="1"/>
              <a:t>сплиття</a:t>
            </a:r>
            <a:r>
              <a:rPr lang="ru-RU" i="1" dirty="0"/>
              <a:t>», В — </a:t>
            </a:r>
            <a:r>
              <a:rPr lang="ru-RU" i="1" dirty="0" err="1"/>
              <a:t>термінове</a:t>
            </a:r>
            <a:r>
              <a:rPr lang="ru-RU" i="1" dirty="0"/>
              <a:t> </a:t>
            </a:r>
            <a:r>
              <a:rPr lang="ru-RU" i="1" dirty="0" err="1"/>
              <a:t>занурення</a:t>
            </a:r>
            <a:r>
              <a:rPr lang="ru-RU" i="1" dirty="0"/>
              <a:t>: </a:t>
            </a:r>
            <a:r>
              <a:rPr lang="ru-RU" i="1" dirty="0" err="1"/>
              <a:t>цистерни</a:t>
            </a:r>
            <a:r>
              <a:rPr lang="ru-RU" i="1" dirty="0"/>
              <a:t> головного </a:t>
            </a:r>
            <a:r>
              <a:rPr lang="ru-RU" i="1" dirty="0" err="1"/>
              <a:t>баласту</a:t>
            </a:r>
            <a:r>
              <a:rPr lang="ru-RU" i="1" dirty="0"/>
              <a:t> і </a:t>
            </a:r>
            <a:r>
              <a:rPr lang="ru-RU" i="1" dirty="0" err="1"/>
              <a:t>диферентові</a:t>
            </a:r>
            <a:r>
              <a:rPr lang="ru-RU" i="1" dirty="0"/>
              <a:t> </a:t>
            </a:r>
            <a:r>
              <a:rPr lang="ru-RU" i="1" dirty="0" err="1"/>
              <a:t>цистерни</a:t>
            </a:r>
            <a:r>
              <a:rPr lang="ru-RU" i="1" dirty="0"/>
              <a:t> </a:t>
            </a:r>
            <a:r>
              <a:rPr lang="ru-RU" i="1" dirty="0" err="1"/>
              <a:t>заповнюються</a:t>
            </a:r>
            <a:r>
              <a:rPr lang="ru-RU" i="1" dirty="0"/>
              <a:t>, </a:t>
            </a:r>
            <a:r>
              <a:rPr lang="ru-RU" i="1" dirty="0" err="1"/>
              <a:t>стерна</a:t>
            </a:r>
            <a:r>
              <a:rPr lang="ru-RU" i="1" dirty="0"/>
              <a:t> </a:t>
            </a:r>
            <a:r>
              <a:rPr lang="ru-RU" i="1" dirty="0" err="1"/>
              <a:t>глибини</a:t>
            </a:r>
            <a:r>
              <a:rPr lang="ru-RU" i="1" dirty="0"/>
              <a:t> в </a:t>
            </a:r>
            <a:r>
              <a:rPr lang="ru-RU" i="1" dirty="0" err="1"/>
              <a:t>позиції</a:t>
            </a:r>
            <a:r>
              <a:rPr lang="ru-RU" i="1" dirty="0"/>
              <a:t> «на </a:t>
            </a:r>
            <a:r>
              <a:rPr lang="ru-RU" i="1" dirty="0" err="1"/>
              <a:t>занурення</a:t>
            </a:r>
            <a:r>
              <a:rPr lang="ru-RU" i="1" dirty="0"/>
              <a:t>», </a:t>
            </a:r>
            <a:endParaRPr lang="ru-RU" i="1" dirty="0" smtClean="0"/>
          </a:p>
          <a:p>
            <a:r>
              <a:rPr lang="ru-RU" i="1" dirty="0" smtClean="0"/>
              <a:t>С</a:t>
            </a:r>
            <a:r>
              <a:rPr lang="ru-RU" i="1" dirty="0"/>
              <a:t> — </a:t>
            </a:r>
            <a:r>
              <a:rPr lang="ru-RU" i="1" dirty="0" err="1"/>
              <a:t>човен</a:t>
            </a:r>
            <a:r>
              <a:rPr lang="ru-RU" i="1" dirty="0"/>
              <a:t> на </a:t>
            </a:r>
            <a:r>
              <a:rPr lang="ru-RU" i="1" dirty="0" err="1"/>
              <a:t>визначеній</a:t>
            </a:r>
            <a:r>
              <a:rPr lang="ru-RU" i="1" dirty="0"/>
              <a:t> </a:t>
            </a:r>
            <a:r>
              <a:rPr lang="ru-RU" i="1" dirty="0" err="1"/>
              <a:t>глибині</a:t>
            </a:r>
            <a:r>
              <a:rPr lang="ru-RU" i="1" dirty="0"/>
              <a:t> </a:t>
            </a:r>
            <a:r>
              <a:rPr lang="ru-RU" i="1" dirty="0" err="1"/>
              <a:t>занурення</a:t>
            </a:r>
            <a:r>
              <a:rPr lang="ru-RU" i="1" dirty="0"/>
              <a:t>: </a:t>
            </a:r>
            <a:r>
              <a:rPr lang="ru-RU" i="1" dirty="0" err="1"/>
              <a:t>баластні</a:t>
            </a:r>
            <a:r>
              <a:rPr lang="ru-RU" i="1" dirty="0"/>
              <a:t> </a:t>
            </a:r>
            <a:r>
              <a:rPr lang="ru-RU" i="1" dirty="0" err="1"/>
              <a:t>цистерни</a:t>
            </a:r>
            <a:r>
              <a:rPr lang="ru-RU" i="1" dirty="0"/>
              <a:t> </a:t>
            </a:r>
            <a:r>
              <a:rPr lang="ru-RU" i="1" dirty="0" err="1"/>
              <a:t>віддиферентовані</a:t>
            </a:r>
            <a:r>
              <a:rPr lang="ru-RU" i="1" dirty="0"/>
              <a:t>, </a:t>
            </a:r>
            <a:r>
              <a:rPr lang="ru-RU" i="1" dirty="0" err="1"/>
              <a:t>керування</a:t>
            </a:r>
            <a:r>
              <a:rPr lang="ru-RU" i="1" dirty="0"/>
              <a:t> </a:t>
            </a:r>
            <a:r>
              <a:rPr lang="ru-RU" i="1" dirty="0" err="1"/>
              <a:t>глибиною</a:t>
            </a:r>
            <a:r>
              <a:rPr lang="ru-RU" i="1" dirty="0"/>
              <a:t> </a:t>
            </a:r>
            <a:r>
              <a:rPr lang="ru-RU" i="1" dirty="0" err="1"/>
              <a:t>здійснюється</a:t>
            </a:r>
            <a:r>
              <a:rPr lang="ru-RU" i="1" dirty="0"/>
              <a:t> </a:t>
            </a:r>
            <a:r>
              <a:rPr lang="ru-RU" i="1" dirty="0" err="1"/>
              <a:t>горизонтальними</a:t>
            </a:r>
            <a:r>
              <a:rPr lang="ru-RU" i="1" dirty="0"/>
              <a:t> </a:t>
            </a:r>
            <a:r>
              <a:rPr lang="ru-RU" i="1" dirty="0" err="1"/>
              <a:t>стернами</a:t>
            </a:r>
            <a:r>
              <a:rPr lang="ru-RU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274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Енергетичні</a:t>
            </a:r>
            <a:r>
              <a:rPr lang="ru-RU" dirty="0" smtClean="0">
                <a:solidFill>
                  <a:srgbClr val="FF0000"/>
                </a:solidFill>
              </a:rPr>
              <a:t> установки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6402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Для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у надводному </a:t>
            </a:r>
            <a:r>
              <a:rPr lang="ru-RU" dirty="0" err="1"/>
              <a:t>положенні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 </a:t>
            </a:r>
            <a:r>
              <a:rPr lang="ru-RU" dirty="0" err="1">
                <a:hlinkClick r:id="rId2" tooltip="Ядерна силова установка"/>
              </a:rPr>
              <a:t>атомні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dirty="0" err="1">
                <a:hlinkClick r:id="rId3" tooltip="Дизельний двигун"/>
              </a:rPr>
              <a:t>дизельні</a:t>
            </a:r>
            <a:r>
              <a:rPr lang="ru-RU" dirty="0"/>
              <a:t> </a:t>
            </a:r>
            <a:r>
              <a:rPr lang="ru-RU" dirty="0" err="1"/>
              <a:t>енергетичні</a:t>
            </a:r>
            <a:r>
              <a:rPr lang="ru-RU" dirty="0"/>
              <a:t> установки; у </a:t>
            </a:r>
            <a:r>
              <a:rPr lang="ru-RU" dirty="0" err="1"/>
              <a:t>підводному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 — </a:t>
            </a:r>
            <a:r>
              <a:rPr lang="ru-RU" dirty="0" err="1"/>
              <a:t>атомні</a:t>
            </a:r>
            <a:r>
              <a:rPr lang="ru-RU" dirty="0"/>
              <a:t> установки, </a:t>
            </a:r>
            <a:r>
              <a:rPr lang="ru-RU" dirty="0" err="1">
                <a:hlinkClick r:id="rId4" tooltip="Електричний акумулятор"/>
              </a:rPr>
              <a:t>електричні</a:t>
            </a:r>
            <a:r>
              <a:rPr lang="ru-RU" dirty="0">
                <a:hlinkClick r:id="rId4" tooltip="Електричний акумулятор"/>
              </a:rPr>
              <a:t> </a:t>
            </a:r>
            <a:r>
              <a:rPr lang="ru-RU" dirty="0" err="1">
                <a:hlinkClick r:id="rId4" tooltip="Електричний акумулятор"/>
              </a:rPr>
              <a:t>акумулятори</a:t>
            </a:r>
            <a:r>
              <a:rPr lang="ru-RU" dirty="0">
                <a:hlinkClick r:id="rId4" tooltip="Електричний акумулятор"/>
              </a:rPr>
              <a:t> струму</a:t>
            </a:r>
            <a:r>
              <a:rPr lang="ru-RU" dirty="0"/>
              <a:t>, на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глибинах</a:t>
            </a:r>
            <a:r>
              <a:rPr lang="ru-RU" dirty="0"/>
              <a:t> — </a:t>
            </a:r>
            <a:r>
              <a:rPr lang="ru-RU" dirty="0" err="1"/>
              <a:t>дизельні</a:t>
            </a:r>
            <a:r>
              <a:rPr lang="ru-RU" dirty="0"/>
              <a:t> установки,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висувні</a:t>
            </a:r>
            <a:r>
              <a:rPr lang="ru-RU" dirty="0"/>
              <a:t> </a:t>
            </a:r>
            <a:r>
              <a:rPr lang="ru-RU" dirty="0" err="1"/>
              <a:t>повітрозабірні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 (</a:t>
            </a:r>
            <a:r>
              <a:rPr lang="ru-RU" dirty="0">
                <a:hlinkClick r:id="rId5" tooltip="Шноркель"/>
              </a:rPr>
              <a:t>шноркель</a:t>
            </a:r>
            <a:r>
              <a:rPr lang="ru-RU" dirty="0"/>
              <a:t>,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 — РДП, </a:t>
            </a:r>
            <a:r>
              <a:rPr lang="ru-RU" dirty="0" err="1"/>
              <a:t>від</a:t>
            </a:r>
            <a:r>
              <a:rPr lang="ru-RU" dirty="0"/>
              <a:t> «</a:t>
            </a:r>
            <a:r>
              <a:rPr lang="ru-RU" b="1" dirty="0"/>
              <a:t>р</a:t>
            </a:r>
            <a:r>
              <a:rPr lang="ru-RU" dirty="0"/>
              <a:t>обота </a:t>
            </a:r>
            <a:r>
              <a:rPr lang="ru-RU" b="1" dirty="0"/>
              <a:t>д</a:t>
            </a:r>
            <a:r>
              <a:rPr lang="ru-RU" dirty="0"/>
              <a:t>изеля </a:t>
            </a:r>
            <a:r>
              <a:rPr lang="ru-RU" b="1" dirty="0" err="1"/>
              <a:t>п</a:t>
            </a:r>
            <a:r>
              <a:rPr lang="ru-RU" dirty="0" err="1"/>
              <a:t>ід</a:t>
            </a:r>
            <a:r>
              <a:rPr lang="ru-RU" dirty="0"/>
              <a:t> водою»). Для </a:t>
            </a:r>
            <a:r>
              <a:rPr lang="ru-RU" dirty="0" err="1"/>
              <a:t>підзарядки</a:t>
            </a:r>
            <a:r>
              <a:rPr lang="ru-RU" dirty="0"/>
              <a:t> </a:t>
            </a:r>
            <a:r>
              <a:rPr lang="ru-RU" dirty="0" err="1"/>
              <a:t>акумуляторів</a:t>
            </a:r>
            <a:r>
              <a:rPr lang="ru-RU" dirty="0"/>
              <a:t> </a:t>
            </a:r>
            <a:r>
              <a:rPr lang="ru-RU" dirty="0" err="1"/>
              <a:t>дизельні</a:t>
            </a:r>
            <a:r>
              <a:rPr lang="ru-RU" dirty="0"/>
              <a:t> </a:t>
            </a:r>
            <a:r>
              <a:rPr lang="ru-RU" dirty="0" err="1"/>
              <a:t>двигуни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як </a:t>
            </a:r>
            <a:r>
              <a:rPr lang="ru-RU" dirty="0">
                <a:hlinkClick r:id="rId6" tooltip="Електричний генератор"/>
              </a:rPr>
              <a:t>дизель-</a:t>
            </a:r>
            <a:r>
              <a:rPr lang="ru-RU" dirty="0" err="1">
                <a:hlinkClick r:id="rId6" tooltip="Електричний генератор"/>
              </a:rPr>
              <a:t>генератори</a:t>
            </a:r>
            <a:r>
              <a:rPr lang="ru-RU" dirty="0"/>
              <a:t>. До </a:t>
            </a:r>
            <a:r>
              <a:rPr lang="ru-RU" dirty="0" err="1"/>
              <a:t>відкриттів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 </a:t>
            </a:r>
            <a:r>
              <a:rPr lang="ru-RU" dirty="0" err="1">
                <a:hlinkClick r:id="rId7" tooltip="Ядерний реактор"/>
              </a:rPr>
              <a:t>атомних</a:t>
            </a:r>
            <a:r>
              <a:rPr lang="ru-RU" dirty="0">
                <a:hlinkClick r:id="rId7" tooltip="Ядерний реактор"/>
              </a:rPr>
              <a:t> </a:t>
            </a:r>
            <a:r>
              <a:rPr lang="ru-RU" dirty="0" err="1">
                <a:hlinkClick r:id="rId7" tooltip="Ядерний реактор"/>
              </a:rPr>
              <a:t>реакторів</a:t>
            </a:r>
            <a:r>
              <a:rPr lang="ru-RU" dirty="0"/>
              <a:t>, для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човнів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розроблено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проєктів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двигунів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працювали</a:t>
            </a:r>
            <a:r>
              <a:rPr lang="ru-RU" dirty="0"/>
              <a:t> на </a:t>
            </a:r>
            <a:r>
              <a:rPr lang="ru-RU" dirty="0" err="1"/>
              <a:t>альтернативних</a:t>
            </a:r>
            <a:r>
              <a:rPr lang="ru-RU" dirty="0"/>
              <a:t> видах </a:t>
            </a:r>
            <a:r>
              <a:rPr lang="ru-RU" dirty="0" err="1"/>
              <a:t>палива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err="1">
                <a:hlinkClick r:id="rId8" tooltip="Двигун Вальтера (ще не написана)"/>
              </a:rPr>
              <a:t>газотурбінний</a:t>
            </a:r>
            <a:r>
              <a:rPr lang="ru-RU" dirty="0">
                <a:hlinkClick r:id="rId8" tooltip="Двигун Вальтера (ще не написана)"/>
              </a:rPr>
              <a:t> </a:t>
            </a:r>
            <a:r>
              <a:rPr lang="ru-RU" dirty="0" err="1">
                <a:hlinkClick r:id="rId8" tooltip="Двигун Вальтера (ще не написана)"/>
              </a:rPr>
              <a:t>двигун</a:t>
            </a:r>
            <a:r>
              <a:rPr lang="ru-RU" dirty="0">
                <a:hlinkClick r:id="rId8" tooltip="Двигун Вальтера (ще не написана)"/>
              </a:rPr>
              <a:t> Вальтера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відрізнявся</a:t>
            </a:r>
            <a:r>
              <a:rPr lang="ru-RU" dirty="0"/>
              <a:t> </a:t>
            </a:r>
            <a:r>
              <a:rPr lang="ru-RU" dirty="0" err="1"/>
              <a:t>повною</a:t>
            </a:r>
            <a:r>
              <a:rPr lang="ru-RU" dirty="0"/>
              <a:t> </a:t>
            </a:r>
            <a:r>
              <a:rPr lang="ru-RU" dirty="0" err="1"/>
              <a:t>безшумністю</a:t>
            </a:r>
            <a:r>
              <a:rPr lang="ru-RU" dirty="0"/>
              <a:t> ходу).</a:t>
            </a:r>
          </a:p>
        </p:txBody>
      </p:sp>
    </p:spTree>
    <p:extLst>
      <p:ext uri="{BB962C8B-B14F-4D97-AF65-F5344CB8AC3E}">
        <p14:creationId xmlns:p14="http://schemas.microsoft.com/office/powerpoint/2010/main" val="344063036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4F4F4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4F4F4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459</Words>
  <Application>Microsoft Office PowerPoint</Application>
  <PresentationFormat>Произвольный</PresentationFormat>
  <Paragraphs>71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Офисная тема</vt:lpstr>
      <vt:lpstr> судномодельний гурток НВК  презентує заняття основного рівня  «Підводні човни. Частина 3» </vt:lpstr>
      <vt:lpstr>Будова підводних човнів</vt:lpstr>
      <vt:lpstr>Презентация PowerPoint</vt:lpstr>
      <vt:lpstr>Схема конструкції ПЧ з подвійним корпусом (поперечний розріз):  1. міцний корпус, 2. цистерна головного баласту, 3. міцна рубка,  4. огородження рубки, 5. надбудова, 6. верхній стрингер легкого корпусу, 7. пластинчастий кіль.</vt:lpstr>
      <vt:lpstr>Конструкція корпусу</vt:lpstr>
      <vt:lpstr>Презентация PowerPoint</vt:lpstr>
      <vt:lpstr>Презентация PowerPoint</vt:lpstr>
      <vt:lpstr>Презентация PowerPoint</vt:lpstr>
      <vt:lpstr>Енергетичні установки</vt:lpstr>
      <vt:lpstr>Презентация PowerPoint</vt:lpstr>
      <vt:lpstr>Презентация PowerPoint</vt:lpstr>
      <vt:lpstr>Презентация PowerPoint</vt:lpstr>
      <vt:lpstr>Гідроакустичні засоби зв'язку </vt:lpstr>
      <vt:lpstr>Презентация PowerPoint</vt:lpstr>
      <vt:lpstr>Презентация PowerPoint</vt:lpstr>
      <vt:lpstr>Презентация PowerPoint</vt:lpstr>
      <vt:lpstr>Мирне застосування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24</cp:revision>
  <dcterms:created xsi:type="dcterms:W3CDTF">2020-04-22T13:01:29Z</dcterms:created>
  <dcterms:modified xsi:type="dcterms:W3CDTF">2020-06-08T18:44:40Z</dcterms:modified>
</cp:coreProperties>
</file>