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7" r:id="rId3"/>
    <p:sldId id="372" r:id="rId4"/>
    <p:sldId id="367" r:id="rId5"/>
    <p:sldId id="365" r:id="rId6"/>
    <p:sldId id="370" r:id="rId7"/>
    <p:sldId id="369" r:id="rId8"/>
    <p:sldId id="376" r:id="rId9"/>
    <p:sldId id="368" r:id="rId10"/>
    <p:sldId id="374" r:id="rId11"/>
    <p:sldId id="364" r:id="rId12"/>
    <p:sldId id="363" r:id="rId13"/>
    <p:sldId id="366" r:id="rId14"/>
    <p:sldId id="371" r:id="rId15"/>
    <p:sldId id="375" r:id="rId1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4E7317A-70D9-46C8-9385-2BD5D58A7C97}">
          <p14:sldIdLst>
            <p14:sldId id="257"/>
            <p14:sldId id="347"/>
            <p14:sldId id="372"/>
            <p14:sldId id="367"/>
            <p14:sldId id="365"/>
            <p14:sldId id="370"/>
            <p14:sldId id="369"/>
            <p14:sldId id="376"/>
            <p14:sldId id="368"/>
            <p14:sldId id="374"/>
            <p14:sldId id="364"/>
            <p14:sldId id="363"/>
            <p14:sldId id="366"/>
            <p14:sldId id="371"/>
            <p14:sldId id="375"/>
          </p14:sldIdLst>
        </p14:section>
        <p14:section name="Раздел без заголовка" id="{CC4CBE38-30E9-43E0-ADB1-1187C4C906E5}">
          <p14:sldIdLst/>
        </p14:section>
        <p14:section name="Раздел без заголовка" id="{AA14F761-1CF4-4549-AF39-5DEDE387A491}">
          <p14:sldIdLst/>
        </p14:section>
        <p14:section name="Раздел без заголовка" id="{2D0099B6-09CA-48E0-8FA9-A9C3CF996C2E}">
          <p14:sldIdLst/>
        </p14:section>
        <p14:section name="Раздел без заголовка" id="{2EF07502-9A9C-4C46-AFA6-59803958463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Стиль із теми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84" autoAdjust="0"/>
    <p:restoredTop sz="92426" autoAdjust="0"/>
  </p:normalViewPr>
  <p:slideViewPr>
    <p:cSldViewPr snapToGrid="0">
      <p:cViewPr varScale="1">
        <p:scale>
          <a:sx n="102" d="100"/>
          <a:sy n="102" d="100"/>
        </p:scale>
        <p:origin x="-114" y="-3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fld id="{237C219A-F482-4810-87DD-4A8BCDEE244F}" type="datetimeFigureOut">
              <a:rPr lang="uk-UA" smtClean="0"/>
              <a:t>02.04.2021</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DF12ECD9-5275-4FEE-93DA-B4336F428DE1}" type="slidenum">
              <a:rPr lang="uk-UA" smtClean="0"/>
              <a:t>‹#›</a:t>
            </a:fld>
            <a:endParaRPr lang="uk-UA" dirty="0"/>
          </a:p>
        </p:txBody>
      </p:sp>
    </p:spTree>
    <p:extLst>
      <p:ext uri="{BB962C8B-B14F-4D97-AF65-F5344CB8AC3E}">
        <p14:creationId xmlns:p14="http://schemas.microsoft.com/office/powerpoint/2010/main" val="164514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237C219A-F482-4810-87DD-4A8BCDEE244F}" type="datetimeFigureOut">
              <a:rPr lang="uk-UA" smtClean="0"/>
              <a:t>02.04.2021</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DF12ECD9-5275-4FEE-93DA-B4336F428DE1}" type="slidenum">
              <a:rPr lang="uk-UA" smtClean="0"/>
              <a:t>‹#›</a:t>
            </a:fld>
            <a:endParaRPr lang="uk-UA" dirty="0"/>
          </a:p>
        </p:txBody>
      </p:sp>
    </p:spTree>
    <p:extLst>
      <p:ext uri="{BB962C8B-B14F-4D97-AF65-F5344CB8AC3E}">
        <p14:creationId xmlns:p14="http://schemas.microsoft.com/office/powerpoint/2010/main" val="1598055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2"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2" y="365125"/>
            <a:ext cx="7734300"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237C219A-F482-4810-87DD-4A8BCDEE244F}" type="datetimeFigureOut">
              <a:rPr lang="uk-UA" smtClean="0"/>
              <a:t>02.04.2021</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DF12ECD9-5275-4FEE-93DA-B4336F428DE1}" type="slidenum">
              <a:rPr lang="uk-UA" smtClean="0"/>
              <a:t>‹#›</a:t>
            </a:fld>
            <a:endParaRPr lang="uk-UA" dirty="0"/>
          </a:p>
        </p:txBody>
      </p:sp>
    </p:spTree>
    <p:extLst>
      <p:ext uri="{BB962C8B-B14F-4D97-AF65-F5344CB8AC3E}">
        <p14:creationId xmlns:p14="http://schemas.microsoft.com/office/powerpoint/2010/main" val="88914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237C219A-F482-4810-87DD-4A8BCDEE244F}" type="datetimeFigureOut">
              <a:rPr lang="uk-UA" smtClean="0"/>
              <a:t>02.04.2021</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DF12ECD9-5275-4FEE-93DA-B4336F428DE1}" type="slidenum">
              <a:rPr lang="uk-UA" smtClean="0"/>
              <a:t>‹#›</a:t>
            </a:fld>
            <a:endParaRPr lang="uk-UA" dirty="0"/>
          </a:p>
        </p:txBody>
      </p:sp>
    </p:spTree>
    <p:extLst>
      <p:ext uri="{BB962C8B-B14F-4D97-AF65-F5344CB8AC3E}">
        <p14:creationId xmlns:p14="http://schemas.microsoft.com/office/powerpoint/2010/main" val="99657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2"/>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fld id="{237C219A-F482-4810-87DD-4A8BCDEE244F}" type="datetimeFigureOut">
              <a:rPr lang="uk-UA" smtClean="0"/>
              <a:t>02.04.2021</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DF12ECD9-5275-4FEE-93DA-B4336F428DE1}" type="slidenum">
              <a:rPr lang="uk-UA" smtClean="0"/>
              <a:t>‹#›</a:t>
            </a:fld>
            <a:endParaRPr lang="uk-UA" dirty="0"/>
          </a:p>
        </p:txBody>
      </p:sp>
    </p:spTree>
    <p:extLst>
      <p:ext uri="{BB962C8B-B14F-4D97-AF65-F5344CB8AC3E}">
        <p14:creationId xmlns:p14="http://schemas.microsoft.com/office/powerpoint/2010/main" val="222306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237C219A-F482-4810-87DD-4A8BCDEE244F}" type="datetimeFigureOut">
              <a:rPr lang="uk-UA" smtClean="0"/>
              <a:t>02.04.2021</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DF12ECD9-5275-4FEE-93DA-B4336F428DE1}" type="slidenum">
              <a:rPr lang="uk-UA" smtClean="0"/>
              <a:t>‹#›</a:t>
            </a:fld>
            <a:endParaRPr lang="uk-UA" dirty="0"/>
          </a:p>
        </p:txBody>
      </p:sp>
    </p:spTree>
    <p:extLst>
      <p:ext uri="{BB962C8B-B14F-4D97-AF65-F5344CB8AC3E}">
        <p14:creationId xmlns:p14="http://schemas.microsoft.com/office/powerpoint/2010/main" val="331812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839789" y="2505075"/>
            <a:ext cx="515778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6172202" y="2505075"/>
            <a:ext cx="51831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237C219A-F482-4810-87DD-4A8BCDEE244F}" type="datetimeFigureOut">
              <a:rPr lang="uk-UA" smtClean="0"/>
              <a:t>02.04.2021</a:t>
            </a:fld>
            <a:endParaRPr lang="uk-UA" dirty="0"/>
          </a:p>
        </p:txBody>
      </p:sp>
      <p:sp>
        <p:nvSpPr>
          <p:cNvPr id="8" name="Місце для нижнього колонтитула 7"/>
          <p:cNvSpPr>
            <a:spLocks noGrp="1"/>
          </p:cNvSpPr>
          <p:nvPr>
            <p:ph type="ftr" sz="quarter" idx="11"/>
          </p:nvPr>
        </p:nvSpPr>
        <p:spPr/>
        <p:txBody>
          <a:bodyPr/>
          <a:lstStyle/>
          <a:p>
            <a:endParaRPr lang="uk-UA" dirty="0"/>
          </a:p>
        </p:txBody>
      </p:sp>
      <p:sp>
        <p:nvSpPr>
          <p:cNvPr id="9" name="Місце для номера слайда 8"/>
          <p:cNvSpPr>
            <a:spLocks noGrp="1"/>
          </p:cNvSpPr>
          <p:nvPr>
            <p:ph type="sldNum" sz="quarter" idx="12"/>
          </p:nvPr>
        </p:nvSpPr>
        <p:spPr/>
        <p:txBody>
          <a:bodyPr/>
          <a:lstStyle/>
          <a:p>
            <a:fld id="{DF12ECD9-5275-4FEE-93DA-B4336F428DE1}" type="slidenum">
              <a:rPr lang="uk-UA" smtClean="0"/>
              <a:t>‹#›</a:t>
            </a:fld>
            <a:endParaRPr lang="uk-UA" dirty="0"/>
          </a:p>
        </p:txBody>
      </p:sp>
    </p:spTree>
    <p:extLst>
      <p:ext uri="{BB962C8B-B14F-4D97-AF65-F5344CB8AC3E}">
        <p14:creationId xmlns:p14="http://schemas.microsoft.com/office/powerpoint/2010/main" val="398722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237C219A-F482-4810-87DD-4A8BCDEE244F}" type="datetimeFigureOut">
              <a:rPr lang="uk-UA" smtClean="0"/>
              <a:t>02.04.2021</a:t>
            </a:fld>
            <a:endParaRPr lang="uk-UA" dirty="0"/>
          </a:p>
        </p:txBody>
      </p:sp>
      <p:sp>
        <p:nvSpPr>
          <p:cNvPr id="4" name="Місце для нижнього колонтитула 3"/>
          <p:cNvSpPr>
            <a:spLocks noGrp="1"/>
          </p:cNvSpPr>
          <p:nvPr>
            <p:ph type="ftr" sz="quarter" idx="11"/>
          </p:nvPr>
        </p:nvSpPr>
        <p:spPr/>
        <p:txBody>
          <a:bodyPr/>
          <a:lstStyle/>
          <a:p>
            <a:endParaRPr lang="uk-UA" dirty="0"/>
          </a:p>
        </p:txBody>
      </p:sp>
      <p:sp>
        <p:nvSpPr>
          <p:cNvPr id="5" name="Місце для номера слайда 4"/>
          <p:cNvSpPr>
            <a:spLocks noGrp="1"/>
          </p:cNvSpPr>
          <p:nvPr>
            <p:ph type="sldNum" sz="quarter" idx="12"/>
          </p:nvPr>
        </p:nvSpPr>
        <p:spPr/>
        <p:txBody>
          <a:bodyPr/>
          <a:lstStyle/>
          <a:p>
            <a:fld id="{DF12ECD9-5275-4FEE-93DA-B4336F428DE1}" type="slidenum">
              <a:rPr lang="uk-UA" smtClean="0"/>
              <a:t>‹#›</a:t>
            </a:fld>
            <a:endParaRPr lang="uk-UA" dirty="0"/>
          </a:p>
        </p:txBody>
      </p:sp>
    </p:spTree>
    <p:extLst>
      <p:ext uri="{BB962C8B-B14F-4D97-AF65-F5344CB8AC3E}">
        <p14:creationId xmlns:p14="http://schemas.microsoft.com/office/powerpoint/2010/main" val="16555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237C219A-F482-4810-87DD-4A8BCDEE244F}" type="datetimeFigureOut">
              <a:rPr lang="uk-UA" smtClean="0"/>
              <a:t>02.04.2021</a:t>
            </a:fld>
            <a:endParaRPr lang="uk-UA" dirty="0"/>
          </a:p>
        </p:txBody>
      </p:sp>
      <p:sp>
        <p:nvSpPr>
          <p:cNvPr id="3" name="Місце для нижнього колонтитула 2"/>
          <p:cNvSpPr>
            <a:spLocks noGrp="1"/>
          </p:cNvSpPr>
          <p:nvPr>
            <p:ph type="ftr" sz="quarter" idx="11"/>
          </p:nvPr>
        </p:nvSpPr>
        <p:spPr/>
        <p:txBody>
          <a:bodyPr/>
          <a:lstStyle/>
          <a:p>
            <a:endParaRPr lang="uk-UA" dirty="0"/>
          </a:p>
        </p:txBody>
      </p:sp>
      <p:sp>
        <p:nvSpPr>
          <p:cNvPr id="4" name="Місце для номера слайда 3"/>
          <p:cNvSpPr>
            <a:spLocks noGrp="1"/>
          </p:cNvSpPr>
          <p:nvPr>
            <p:ph type="sldNum" sz="quarter" idx="12"/>
          </p:nvPr>
        </p:nvSpPr>
        <p:spPr/>
        <p:txBody>
          <a:bodyPr/>
          <a:lstStyle/>
          <a:p>
            <a:fld id="{DF12ECD9-5275-4FEE-93DA-B4336F428DE1}" type="slidenum">
              <a:rPr lang="uk-UA" smtClean="0"/>
              <a:t>‹#›</a:t>
            </a:fld>
            <a:endParaRPr lang="uk-UA" dirty="0"/>
          </a:p>
        </p:txBody>
      </p:sp>
    </p:spTree>
    <p:extLst>
      <p:ext uri="{BB962C8B-B14F-4D97-AF65-F5344CB8AC3E}">
        <p14:creationId xmlns:p14="http://schemas.microsoft.com/office/powerpoint/2010/main" val="121929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237C219A-F482-4810-87DD-4A8BCDEE244F}" type="datetimeFigureOut">
              <a:rPr lang="uk-UA" smtClean="0"/>
              <a:t>02.04.2021</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DF12ECD9-5275-4FEE-93DA-B4336F428DE1}" type="slidenum">
              <a:rPr lang="uk-UA" smtClean="0"/>
              <a:t>‹#›</a:t>
            </a:fld>
            <a:endParaRPr lang="uk-UA" dirty="0"/>
          </a:p>
        </p:txBody>
      </p:sp>
    </p:spTree>
    <p:extLst>
      <p:ext uri="{BB962C8B-B14F-4D97-AF65-F5344CB8AC3E}">
        <p14:creationId xmlns:p14="http://schemas.microsoft.com/office/powerpoint/2010/main" val="37811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237C219A-F482-4810-87DD-4A8BCDEE244F}" type="datetimeFigureOut">
              <a:rPr lang="uk-UA" smtClean="0"/>
              <a:t>02.04.2021</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DF12ECD9-5275-4FEE-93DA-B4336F428DE1}" type="slidenum">
              <a:rPr lang="uk-UA" smtClean="0"/>
              <a:t>‹#›</a:t>
            </a:fld>
            <a:endParaRPr lang="uk-UA" dirty="0"/>
          </a:p>
        </p:txBody>
      </p:sp>
    </p:spTree>
    <p:extLst>
      <p:ext uri="{BB962C8B-B14F-4D97-AF65-F5344CB8AC3E}">
        <p14:creationId xmlns:p14="http://schemas.microsoft.com/office/powerpoint/2010/main" val="934694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C219A-F482-4810-87DD-4A8BCDEE244F}" type="datetimeFigureOut">
              <a:rPr lang="uk-UA" smtClean="0"/>
              <a:t>02.04.2021</a:t>
            </a:fld>
            <a:endParaRPr lang="uk-UA" dirty="0"/>
          </a:p>
        </p:txBody>
      </p:sp>
      <p:sp>
        <p:nvSpPr>
          <p:cNvPr id="5" name="Місце для нижнього колонтитула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Місце для номера слайда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2ECD9-5275-4FEE-93DA-B4336F428DE1}" type="slidenum">
              <a:rPr lang="uk-UA" smtClean="0"/>
              <a:t>‹#›</a:t>
            </a:fld>
            <a:endParaRPr lang="uk-UA" dirty="0"/>
          </a:p>
        </p:txBody>
      </p:sp>
    </p:spTree>
    <p:extLst>
      <p:ext uri="{BB962C8B-B14F-4D97-AF65-F5344CB8AC3E}">
        <p14:creationId xmlns:p14="http://schemas.microsoft.com/office/powerpoint/2010/main" val="4258129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clrChange>
              <a:clrFrom>
                <a:srgbClr val="FFFFFF"/>
              </a:clrFrom>
              <a:clrTo>
                <a:srgbClr val="FFFFFF">
                  <a:alpha val="0"/>
                </a:srgbClr>
              </a:clrTo>
            </a:clrChange>
          </a:blip>
          <a:tile tx="0" ty="0" sx="100000" sy="100000" flip="none" algn="tl"/>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636" y="2342652"/>
            <a:ext cx="7063656" cy="3683525"/>
          </a:xfrm>
          <a:prstGeom prst="rect">
            <a:avLst/>
          </a:prstGeom>
          <a:ln>
            <a:solidFill>
              <a:schemeClr val="accent2">
                <a:lumMod val="75000"/>
              </a:schemeClr>
            </a:solidFill>
          </a:ln>
          <a:effectLst>
            <a:outerShdw blurRad="190500" algn="tl" rotWithShape="0">
              <a:srgbClr val="000000">
                <a:alpha val="70000"/>
              </a:srgbClr>
            </a:outerShdw>
          </a:effectLst>
        </p:spPr>
      </p:pic>
      <p:sp>
        <p:nvSpPr>
          <p:cNvPr id="2" name="TextBox 1"/>
          <p:cNvSpPr txBox="1"/>
          <p:nvPr/>
        </p:nvSpPr>
        <p:spPr>
          <a:xfrm>
            <a:off x="741147" y="144381"/>
            <a:ext cx="5842535" cy="1815882"/>
          </a:xfrm>
          <a:prstGeom prst="rect">
            <a:avLst/>
          </a:prstGeom>
          <a:noFill/>
        </p:spPr>
        <p:txBody>
          <a:bodyPr wrap="square" rtlCol="0">
            <a:spAutoFit/>
          </a:bodyPr>
          <a:lstStyle/>
          <a:p>
            <a:pPr algn="ctr"/>
            <a:r>
              <a:rPr lang="uk-UA" sz="2800" b="1" dirty="0" smtClean="0">
                <a:solidFill>
                  <a:schemeClr val="accent2">
                    <a:lumMod val="75000"/>
                  </a:schemeClr>
                </a:solidFill>
              </a:rPr>
              <a:t>Навчально-виховний комплекс допрофесійної підготовки та технічної творчості молоді м. Києва (НВК)</a:t>
            </a:r>
            <a:endParaRPr lang="uk-UA" sz="2800" b="1" dirty="0">
              <a:solidFill>
                <a:schemeClr val="accent2">
                  <a:lumMod val="75000"/>
                </a:schemeClr>
              </a:solidFill>
            </a:endParaRPr>
          </a:p>
        </p:txBody>
      </p:sp>
      <p:sp>
        <p:nvSpPr>
          <p:cNvPr id="9" name="TextBox 8"/>
          <p:cNvSpPr txBox="1"/>
          <p:nvPr/>
        </p:nvSpPr>
        <p:spPr>
          <a:xfrm rot="10800000" flipV="1">
            <a:off x="7719460" y="3972407"/>
            <a:ext cx="4292867" cy="1200329"/>
          </a:xfrm>
          <a:prstGeom prst="rect">
            <a:avLst/>
          </a:prstGeom>
          <a:noFill/>
        </p:spPr>
        <p:txBody>
          <a:bodyPr wrap="square" rtlCol="0">
            <a:spAutoFit/>
          </a:bodyPr>
          <a:lstStyle/>
          <a:p>
            <a:r>
              <a:rPr lang="uk-UA" sz="2400" b="1" dirty="0" smtClean="0">
                <a:solidFill>
                  <a:schemeClr val="accent2">
                    <a:lumMod val="75000"/>
                  </a:schemeClr>
                </a:solidFill>
              </a:rPr>
              <a:t> Гурток Основи комп'ютерних технологій </a:t>
            </a:r>
          </a:p>
          <a:p>
            <a:r>
              <a:rPr lang="uk-UA" sz="2400" b="1" dirty="0" smtClean="0">
                <a:solidFill>
                  <a:schemeClr val="accent2">
                    <a:lumMod val="75000"/>
                  </a:schemeClr>
                </a:solidFill>
              </a:rPr>
              <a:t>Кер. гуртка  Мещерякова О. О.</a:t>
            </a:r>
            <a:endParaRPr lang="uk-UA" sz="2400" b="1" dirty="0">
              <a:solidFill>
                <a:schemeClr val="accent2">
                  <a:lumMod val="75000"/>
                </a:schemeClr>
              </a:solidFill>
            </a:endParaRPr>
          </a:p>
        </p:txBody>
      </p:sp>
      <p:sp>
        <p:nvSpPr>
          <p:cNvPr id="4" name="TextBox 3"/>
          <p:cNvSpPr txBox="1"/>
          <p:nvPr/>
        </p:nvSpPr>
        <p:spPr>
          <a:xfrm>
            <a:off x="7921128" y="5354198"/>
            <a:ext cx="3613532" cy="400110"/>
          </a:xfrm>
          <a:prstGeom prst="rect">
            <a:avLst/>
          </a:prstGeom>
          <a:noFill/>
        </p:spPr>
        <p:txBody>
          <a:bodyPr wrap="square" rtlCol="0">
            <a:spAutoFit/>
          </a:bodyPr>
          <a:lstStyle/>
          <a:p>
            <a:r>
              <a:rPr lang="ru-RU" sz="2000" b="1" dirty="0" smtClean="0">
                <a:solidFill>
                  <a:schemeClr val="accent2">
                    <a:lumMod val="75000"/>
                  </a:schemeClr>
                </a:solidFill>
              </a:rPr>
              <a:t>02.04.2021 р.</a:t>
            </a:r>
            <a:endParaRPr lang="uk-UA" sz="2000" b="1" dirty="0">
              <a:solidFill>
                <a:schemeClr val="accent2">
                  <a:lumMod val="75000"/>
                </a:schemeClr>
              </a:solidFill>
            </a:endParaRPr>
          </a:p>
        </p:txBody>
      </p:sp>
    </p:spTree>
    <p:extLst>
      <p:ext uri="{BB962C8B-B14F-4D97-AF65-F5344CB8AC3E}">
        <p14:creationId xmlns:p14="http://schemas.microsoft.com/office/powerpoint/2010/main" val="2039753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677099" y="539827"/>
            <a:ext cx="8416887"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44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Структура </a:t>
            </a:r>
            <a:r>
              <a:rPr kumimoji="0" lang="en-US" sz="44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html</a:t>
            </a:r>
            <a:r>
              <a:rPr kumimoji="0" lang="uk-UA" sz="44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-файлу</a:t>
            </a:r>
            <a:endParaRPr kumimoji="0" lang="uk-UA" sz="44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endParaRPr>
          </a:p>
        </p:txBody>
      </p:sp>
      <p:sp>
        <p:nvSpPr>
          <p:cNvPr id="3" name="Прямоугольник 2"/>
          <p:cNvSpPr/>
          <p:nvPr/>
        </p:nvSpPr>
        <p:spPr>
          <a:xfrm>
            <a:off x="407623" y="649995"/>
            <a:ext cx="6213513" cy="6032421"/>
          </a:xfrm>
          <a:prstGeom prst="rect">
            <a:avLst/>
          </a:prstGeom>
        </p:spPr>
        <p:txBody>
          <a:bodyPr wrap="square">
            <a:spAutoFit/>
          </a:bodyPr>
          <a:lstStyle/>
          <a:p>
            <a:pPr marL="342900" lvl="0" indent="-3429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&lt;html&gt;</a:t>
            </a:r>
          </a:p>
          <a:p>
            <a:pPr marL="342900" lvl="0" indent="-3429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&lt;head&gt; </a:t>
            </a:r>
          </a:p>
          <a:p>
            <a:pPr marL="342900" lvl="0" indent="-3429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&lt;title&gt; </a:t>
            </a:r>
            <a:r>
              <a:rPr lang="uk-UA" sz="2400" b="1" dirty="0">
                <a:solidFill>
                  <a:prstClr val="black">
                    <a:lumMod val="75000"/>
                    <a:lumOff val="25000"/>
                  </a:prstClr>
                </a:solidFill>
                <a:latin typeface="Calibri" panose="020F0502020204030204" pitchFamily="34" charset="0"/>
              </a:rPr>
              <a:t>веб-сторінка</a:t>
            </a:r>
            <a:r>
              <a:rPr lang="en-US" sz="2400" b="1" dirty="0">
                <a:solidFill>
                  <a:prstClr val="black">
                    <a:lumMod val="75000"/>
                    <a:lumOff val="25000"/>
                  </a:prstClr>
                </a:solidFill>
                <a:latin typeface="Calibri" panose="020F0502020204030204" pitchFamily="34" charset="0"/>
              </a:rPr>
              <a:t>&lt;/title&gt;</a:t>
            </a:r>
          </a:p>
          <a:p>
            <a:pPr marL="342900" lvl="0" indent="-3429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&lt;/head&gt;</a:t>
            </a:r>
          </a:p>
          <a:p>
            <a:pPr marL="342900" lvl="0" indent="-3429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&lt;body&gt;</a:t>
            </a:r>
          </a:p>
          <a:p>
            <a:pPr marL="342900" lvl="0" indent="-3429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&lt;hr&gt;</a:t>
            </a:r>
          </a:p>
          <a:p>
            <a:pPr marL="342900" lvl="0" indent="-3429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&lt;h1&gt; &lt;b&gt;</a:t>
            </a:r>
            <a:r>
              <a:rPr lang="ru-RU" sz="2400" b="1" dirty="0">
                <a:solidFill>
                  <a:prstClr val="black">
                    <a:lumMod val="75000"/>
                    <a:lumOff val="25000"/>
                  </a:prstClr>
                </a:solidFill>
                <a:latin typeface="Calibri" panose="020F0502020204030204" pitchFamily="34" charset="0"/>
              </a:rPr>
              <a:t>Вітаю ВАС на веб-сторінці &lt;/</a:t>
            </a:r>
            <a:r>
              <a:rPr lang="en-US" sz="2400" b="1" dirty="0">
                <a:solidFill>
                  <a:prstClr val="black">
                    <a:lumMod val="75000"/>
                    <a:lumOff val="25000"/>
                  </a:prstClr>
                </a:solidFill>
                <a:latin typeface="Calibri" panose="020F0502020204030204" pitchFamily="34" charset="0"/>
              </a:rPr>
              <a:t>b&gt;&lt;/h1&gt;</a:t>
            </a:r>
          </a:p>
          <a:p>
            <a:pPr marL="342900" lvl="0" indent="-3429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&lt;hr&gt;</a:t>
            </a:r>
          </a:p>
          <a:p>
            <a:pPr marL="342900" lvl="0" indent="-3429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&lt;p&gt;</a:t>
            </a:r>
            <a:r>
              <a:rPr lang="ru-RU" sz="2400" b="1" dirty="0">
                <a:solidFill>
                  <a:prstClr val="black">
                    <a:lumMod val="75000"/>
                    <a:lumOff val="25000"/>
                  </a:prstClr>
                </a:solidFill>
                <a:latin typeface="Calibri" panose="020F0502020204030204" pitchFamily="34" charset="0"/>
              </a:rPr>
              <a:t>Проста сторінка створена за допомогою </a:t>
            </a:r>
            <a:r>
              <a:rPr lang="ru-RU" sz="2400" b="1" dirty="0" smtClean="0">
                <a:solidFill>
                  <a:prstClr val="black">
                    <a:lumMod val="75000"/>
                    <a:lumOff val="25000"/>
                  </a:prstClr>
                </a:solidFill>
                <a:latin typeface="Calibri" panose="020F0502020204030204" pitchFamily="34" charset="0"/>
              </a:rPr>
              <a:t>простих  </a:t>
            </a:r>
            <a:r>
              <a:rPr lang="ru-RU" sz="2400" b="1" dirty="0">
                <a:solidFill>
                  <a:prstClr val="black">
                    <a:lumMod val="75000"/>
                    <a:lumOff val="25000"/>
                  </a:prstClr>
                </a:solidFill>
                <a:latin typeface="Calibri" panose="020F0502020204030204" pitchFamily="34" charset="0"/>
              </a:rPr>
              <a:t>тегів&lt;/</a:t>
            </a:r>
            <a:r>
              <a:rPr lang="en-US" sz="2400" b="1" dirty="0">
                <a:solidFill>
                  <a:prstClr val="black">
                    <a:lumMod val="75000"/>
                    <a:lumOff val="25000"/>
                  </a:prstClr>
                </a:solidFill>
                <a:latin typeface="Calibri" panose="020F0502020204030204" pitchFamily="34" charset="0"/>
              </a:rPr>
              <a:t>p&gt;</a:t>
            </a:r>
          </a:p>
          <a:p>
            <a:pPr marL="342900" lvl="0" indent="-3429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&lt;/body&gt;</a:t>
            </a:r>
          </a:p>
          <a:p>
            <a:pPr marL="342900" lvl="0" indent="-3429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&lt;/html&gt;</a:t>
            </a:r>
            <a:endParaRPr lang="ru-RU" sz="2400" b="1" dirty="0">
              <a:solidFill>
                <a:prstClr val="black">
                  <a:lumMod val="75000"/>
                  <a:lumOff val="25000"/>
                </a:prstClr>
              </a:solidFill>
              <a:latin typeface="Calibri" panose="020F05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136" y="1745119"/>
            <a:ext cx="5414681" cy="3842171"/>
          </a:xfrm>
          <a:prstGeom prst="rect">
            <a:avLst/>
          </a:prstGeom>
          <a:solidFill>
            <a:srgbClr val="FFFFFF">
              <a:shade val="85000"/>
            </a:srgbClr>
          </a:solidFill>
          <a:ln w="28575">
            <a:solidFill>
              <a:schemeClr val="accent1">
                <a:lumMod val="75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80784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756751" y="187287"/>
            <a:ext cx="4770303"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44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Calibri" panose="020F0502020204030204" pitchFamily="34" charset="0"/>
              </a:rPr>
              <a:t>Поняття тегу</a:t>
            </a:r>
          </a:p>
        </p:txBody>
      </p:sp>
      <p:sp>
        <p:nvSpPr>
          <p:cNvPr id="3" name="Прямоугольник 2"/>
          <p:cNvSpPr/>
          <p:nvPr/>
        </p:nvSpPr>
        <p:spPr>
          <a:xfrm>
            <a:off x="594911" y="1211855"/>
            <a:ext cx="11413475" cy="5133713"/>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indent="355600"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HTML</a:t>
            </a:r>
            <a:r>
              <a:rPr lang="uk-UA" sz="2400" b="1" dirty="0">
                <a:solidFill>
                  <a:prstClr val="black">
                    <a:lumMod val="75000"/>
                    <a:lumOff val="25000"/>
                  </a:prstClr>
                </a:solidFill>
                <a:latin typeface="Calibri" panose="020F0502020204030204" pitchFamily="34" charset="0"/>
              </a:rPr>
              <a:t>-код, набір тегів, який вказує браузеру, як відображатиметься елемент сторінки.</a:t>
            </a:r>
          </a:p>
          <a:p>
            <a:pPr lvl="0" indent="355600" defTabSz="457200">
              <a:spcBef>
                <a:spcPct val="20000"/>
              </a:spcBef>
              <a:spcAft>
                <a:spcPts val="600"/>
              </a:spcAft>
              <a:buClr>
                <a:prstClr val="black">
                  <a:lumMod val="75000"/>
                  <a:lumOff val="25000"/>
                </a:prstClr>
              </a:buClr>
            </a:pPr>
            <a:r>
              <a:rPr lang="uk-UA" sz="2400" b="1" dirty="0">
                <a:solidFill>
                  <a:prstClr val="black">
                    <a:lumMod val="75000"/>
                    <a:lumOff val="25000"/>
                  </a:prstClr>
                </a:solidFill>
                <a:latin typeface="Calibri" panose="020F0502020204030204" pitchFamily="34" charset="0"/>
              </a:rPr>
              <a:t>Назва кожного </a:t>
            </a:r>
            <a:r>
              <a:rPr lang="uk-UA" sz="2400" b="1" dirty="0" smtClean="0">
                <a:solidFill>
                  <a:prstClr val="black">
                    <a:lumMod val="75000"/>
                    <a:lumOff val="25000"/>
                  </a:prstClr>
                </a:solidFill>
                <a:latin typeface="Calibri" panose="020F0502020204030204" pitchFamily="34" charset="0"/>
              </a:rPr>
              <a:t>тегу </a:t>
            </a:r>
            <a:r>
              <a:rPr lang="uk-UA" sz="2400" b="1" dirty="0">
                <a:solidFill>
                  <a:prstClr val="black">
                    <a:lumMod val="75000"/>
                    <a:lumOff val="25000"/>
                  </a:prstClr>
                </a:solidFill>
                <a:latin typeface="Calibri" panose="020F0502020204030204" pitchFamily="34" charset="0"/>
              </a:rPr>
              <a:t>– це одна або декілька літер, взятих у кутові дужки (</a:t>
            </a:r>
            <a:r>
              <a:rPr lang="en-US" sz="2400" b="1" dirty="0">
                <a:solidFill>
                  <a:prstClr val="black">
                    <a:lumMod val="75000"/>
                    <a:lumOff val="25000"/>
                  </a:prstClr>
                </a:solidFill>
                <a:latin typeface="Calibri" panose="020F0502020204030204" pitchFamily="34" charset="0"/>
              </a:rPr>
              <a:t>&lt;,&gt;</a:t>
            </a:r>
            <a:r>
              <a:rPr lang="uk-UA" sz="2400" b="1" dirty="0">
                <a:solidFill>
                  <a:prstClr val="black">
                    <a:lumMod val="75000"/>
                    <a:lumOff val="25000"/>
                  </a:prstClr>
                </a:solidFill>
                <a:latin typeface="Calibri" panose="020F0502020204030204" pitchFamily="34" charset="0"/>
              </a:rPr>
              <a:t>), яким відповідають певні англійські слова, що пояснюють їх призначення.</a:t>
            </a:r>
          </a:p>
          <a:p>
            <a:pPr lvl="0" indent="355600" defTabSz="457200">
              <a:spcBef>
                <a:spcPct val="20000"/>
              </a:spcBef>
              <a:spcAft>
                <a:spcPts val="600"/>
              </a:spcAft>
              <a:buClr>
                <a:prstClr val="black">
                  <a:lumMod val="75000"/>
                  <a:lumOff val="25000"/>
                </a:prstClr>
              </a:buClr>
            </a:pPr>
            <a:r>
              <a:rPr lang="uk-UA" sz="2400" b="1" dirty="0">
                <a:solidFill>
                  <a:prstClr val="black">
                    <a:lumMod val="75000"/>
                    <a:lumOff val="25000"/>
                  </a:prstClr>
                </a:solidFill>
                <a:latin typeface="Calibri" panose="020F0502020204030204" pitchFamily="34" charset="0"/>
              </a:rPr>
              <a:t>Тег записують так: </a:t>
            </a:r>
          </a:p>
          <a:p>
            <a:pPr lvl="0" indent="355600" algn="ctr" defTabSz="457200">
              <a:spcBef>
                <a:spcPct val="20000"/>
              </a:spcBef>
              <a:spcAft>
                <a:spcPts val="600"/>
              </a:spcAft>
              <a:buClr>
                <a:prstClr val="black">
                  <a:lumMod val="75000"/>
                  <a:lumOff val="25000"/>
                </a:prstClr>
              </a:buClr>
            </a:pPr>
            <a:r>
              <a:rPr lang="en-US" sz="2400" b="1" dirty="0">
                <a:solidFill>
                  <a:prstClr val="black">
                    <a:lumMod val="75000"/>
                    <a:lumOff val="25000"/>
                  </a:prstClr>
                </a:solidFill>
                <a:latin typeface="Calibri" panose="020F0502020204030204" pitchFamily="34" charset="0"/>
              </a:rPr>
              <a:t>&lt;</a:t>
            </a:r>
            <a:r>
              <a:rPr lang="uk-UA" sz="2400" b="1" dirty="0">
                <a:solidFill>
                  <a:prstClr val="black">
                    <a:lumMod val="75000"/>
                    <a:lumOff val="25000"/>
                  </a:prstClr>
                </a:solidFill>
                <a:latin typeface="Calibri" panose="020F0502020204030204" pitchFamily="34" charset="0"/>
              </a:rPr>
              <a:t>Тег</a:t>
            </a:r>
            <a:r>
              <a:rPr lang="en-US" sz="2400" b="1" dirty="0">
                <a:solidFill>
                  <a:prstClr val="black">
                    <a:lumMod val="75000"/>
                    <a:lumOff val="25000"/>
                  </a:prstClr>
                </a:solidFill>
                <a:latin typeface="Calibri" panose="020F0502020204030204" pitchFamily="34" charset="0"/>
              </a:rPr>
              <a:t>&gt;</a:t>
            </a:r>
            <a:r>
              <a:rPr lang="uk-UA" sz="2400" b="1" dirty="0">
                <a:solidFill>
                  <a:prstClr val="black">
                    <a:lumMod val="75000"/>
                    <a:lumOff val="25000"/>
                  </a:prstClr>
                </a:solidFill>
                <a:latin typeface="Calibri" panose="020F0502020204030204" pitchFamily="34" charset="0"/>
              </a:rPr>
              <a:t>…текст…</a:t>
            </a:r>
            <a:r>
              <a:rPr lang="en-US" sz="2400" b="1" dirty="0">
                <a:solidFill>
                  <a:prstClr val="black">
                    <a:lumMod val="75000"/>
                    <a:lumOff val="25000"/>
                  </a:prstClr>
                </a:solidFill>
                <a:latin typeface="Calibri" panose="020F0502020204030204" pitchFamily="34" charset="0"/>
              </a:rPr>
              <a:t> &lt;</a:t>
            </a:r>
            <a:r>
              <a:rPr lang="uk-UA" sz="2400" b="1" dirty="0">
                <a:solidFill>
                  <a:prstClr val="black">
                    <a:lumMod val="75000"/>
                    <a:lumOff val="25000"/>
                  </a:prstClr>
                </a:solidFill>
                <a:latin typeface="Calibri" panose="020F0502020204030204" pitchFamily="34" charset="0"/>
              </a:rPr>
              <a:t>/Тег</a:t>
            </a:r>
            <a:r>
              <a:rPr lang="en-US" sz="2400" b="1" dirty="0">
                <a:solidFill>
                  <a:prstClr val="black">
                    <a:lumMod val="75000"/>
                    <a:lumOff val="25000"/>
                  </a:prstClr>
                </a:solidFill>
                <a:latin typeface="Calibri" panose="020F0502020204030204" pitchFamily="34" charset="0"/>
              </a:rPr>
              <a:t>&gt;</a:t>
            </a:r>
            <a:endParaRPr lang="uk-UA" sz="2400" b="1" dirty="0">
              <a:solidFill>
                <a:prstClr val="black">
                  <a:lumMod val="75000"/>
                  <a:lumOff val="25000"/>
                </a:prstClr>
              </a:solidFill>
              <a:latin typeface="Calibri" panose="020F0502020204030204" pitchFamily="34" charset="0"/>
            </a:endParaRPr>
          </a:p>
          <a:p>
            <a:pPr lvl="0" indent="355600" algn="ctr" defTabSz="457200">
              <a:spcBef>
                <a:spcPct val="20000"/>
              </a:spcBef>
              <a:spcAft>
                <a:spcPts val="600"/>
              </a:spcAft>
              <a:buClr>
                <a:prstClr val="black">
                  <a:lumMod val="75000"/>
                  <a:lumOff val="25000"/>
                </a:prstClr>
              </a:buClr>
            </a:pPr>
            <a:r>
              <a:rPr lang="uk-UA" sz="2400" b="1" dirty="0">
                <a:solidFill>
                  <a:prstClr val="black">
                    <a:lumMod val="75000"/>
                    <a:lumOff val="25000"/>
                  </a:prstClr>
                </a:solidFill>
                <a:latin typeface="Calibri" panose="020F0502020204030204" pitchFamily="34" charset="0"/>
              </a:rPr>
              <a:t>Відкриваючий тег, вміст контейнера, закриваючий тег</a:t>
            </a:r>
          </a:p>
          <a:p>
            <a:pPr lvl="0" indent="355600" defTabSz="457200">
              <a:spcBef>
                <a:spcPct val="20000"/>
              </a:spcBef>
              <a:spcAft>
                <a:spcPts val="600"/>
              </a:spcAft>
              <a:buClr>
                <a:prstClr val="black">
                  <a:lumMod val="75000"/>
                  <a:lumOff val="25000"/>
                </a:prstClr>
              </a:buClr>
            </a:pPr>
            <a:r>
              <a:rPr lang="uk-UA" sz="2400" b="1" dirty="0">
                <a:solidFill>
                  <a:prstClr val="black">
                    <a:lumMod val="75000"/>
                    <a:lumOff val="25000"/>
                  </a:prstClr>
                </a:solidFill>
                <a:latin typeface="Calibri" panose="020F0502020204030204" pitchFamily="34" charset="0"/>
              </a:rPr>
              <a:t>Теги існують одинарні і парні. Один тег може мати кілька параметрів – атрибутів. Закриваючий тег не містить жодних параметрів, лише показує на місце закінчення дії контейнера. У відкриваючому тегу вказують всі необхідні параметри</a:t>
            </a:r>
            <a:r>
              <a:rPr lang="uk-UA" sz="2400" b="1" dirty="0" smtClean="0">
                <a:solidFill>
                  <a:prstClr val="black">
                    <a:lumMod val="75000"/>
                    <a:lumOff val="25000"/>
                  </a:prstClr>
                </a:solidFill>
                <a:latin typeface="Calibri" panose="020F0502020204030204" pitchFamily="34" charset="0"/>
              </a:rPr>
              <a:t>.</a:t>
            </a:r>
            <a:endParaRPr lang="uk-UA" sz="2800" b="1" dirty="0">
              <a:solidFill>
                <a:prstClr val="black">
                  <a:lumMod val="75000"/>
                  <a:lumOff val="25000"/>
                </a:prstClr>
              </a:solidFill>
              <a:latin typeface="Calibri" panose="020F0502020204030204" pitchFamily="34" charset="0"/>
            </a:endParaRPr>
          </a:p>
          <a:p>
            <a:pPr lvl="0" indent="355600" algn="ctr" defTabSz="457200">
              <a:spcBef>
                <a:spcPct val="20000"/>
              </a:spcBef>
              <a:spcAft>
                <a:spcPts val="600"/>
              </a:spcAft>
              <a:buClr>
                <a:prstClr val="black">
                  <a:lumMod val="75000"/>
                  <a:lumOff val="25000"/>
                </a:prstClr>
              </a:buClr>
            </a:pPr>
            <a:r>
              <a:rPr lang="uk-UA" sz="2800" b="1" dirty="0">
                <a:solidFill>
                  <a:prstClr val="black">
                    <a:lumMod val="75000"/>
                    <a:lumOff val="25000"/>
                  </a:prstClr>
                </a:solidFill>
                <a:latin typeface="Calibri" panose="020F0502020204030204" pitchFamily="34" charset="0"/>
              </a:rPr>
              <a:t> </a:t>
            </a:r>
            <a:endParaRPr lang="ru-RU" sz="2800" b="1" dirty="0">
              <a:solidFill>
                <a:prstClr val="black">
                  <a:lumMod val="75000"/>
                  <a:lumOff val="25000"/>
                </a:prstClr>
              </a:solidFill>
              <a:latin typeface="Calibri" panose="020F0502020204030204" pitchFamily="34" charset="0"/>
            </a:endParaRPr>
          </a:p>
        </p:txBody>
      </p:sp>
    </p:spTree>
    <p:extLst>
      <p:ext uri="{BB962C8B-B14F-4D97-AF65-F5344CB8AC3E}">
        <p14:creationId xmlns:p14="http://schemas.microsoft.com/office/powerpoint/2010/main" val="375836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638978" y="525329"/>
            <a:ext cx="11413476"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44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Правила запису параметрів тегу</a:t>
            </a:r>
            <a:endParaRPr kumimoji="0" lang="uk-UA" sz="44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endParaRPr>
          </a:p>
        </p:txBody>
      </p:sp>
      <p:sp>
        <p:nvSpPr>
          <p:cNvPr id="3" name="Прямоугольник 2"/>
          <p:cNvSpPr/>
          <p:nvPr/>
        </p:nvSpPr>
        <p:spPr>
          <a:xfrm>
            <a:off x="1542361" y="1931667"/>
            <a:ext cx="9298237" cy="4133439"/>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indent="355600" defTabSz="457200">
              <a:spcBef>
                <a:spcPct val="20000"/>
              </a:spcBef>
              <a:spcAft>
                <a:spcPts val="600"/>
              </a:spcAft>
              <a:buClr>
                <a:prstClr val="black">
                  <a:lumMod val="75000"/>
                  <a:lumOff val="25000"/>
                </a:prstClr>
              </a:buClr>
            </a:pPr>
            <a:r>
              <a:rPr lang="uk-UA" sz="2800" b="1" dirty="0">
                <a:solidFill>
                  <a:prstClr val="black">
                    <a:lumMod val="75000"/>
                    <a:lumOff val="25000"/>
                  </a:prstClr>
                </a:solidFill>
                <a:latin typeface="Calibri" panose="020F0502020204030204" pitchFamily="34" charset="0"/>
              </a:rPr>
              <a:t>Після назви </a:t>
            </a:r>
            <a:r>
              <a:rPr lang="uk-UA" sz="2800" b="1" dirty="0" smtClean="0">
                <a:solidFill>
                  <a:prstClr val="black">
                    <a:lumMod val="75000"/>
                    <a:lumOff val="25000"/>
                  </a:prstClr>
                </a:solidFill>
                <a:latin typeface="Calibri" panose="020F0502020204030204" pitchFamily="34" charset="0"/>
              </a:rPr>
              <a:t>тегу, </a:t>
            </a:r>
            <a:r>
              <a:rPr lang="uk-UA" sz="2800" b="1" dirty="0">
                <a:solidFill>
                  <a:prstClr val="black">
                    <a:lumMod val="75000"/>
                    <a:lumOff val="25000"/>
                  </a:prstClr>
                </a:solidFill>
                <a:latin typeface="Calibri" panose="020F0502020204030204" pitchFamily="34" charset="0"/>
              </a:rPr>
              <a:t>після пропуску зазначають ім'я параметра (наприклад, </a:t>
            </a:r>
            <a:r>
              <a:rPr lang="en-US" sz="2800" b="1" dirty="0">
                <a:solidFill>
                  <a:prstClr val="black">
                    <a:lumMod val="75000"/>
                    <a:lumOff val="25000"/>
                  </a:prstClr>
                </a:solidFill>
                <a:latin typeface="Calibri" panose="020F0502020204030204" pitchFamily="34" charset="0"/>
              </a:rPr>
              <a:t>Align –</a:t>
            </a:r>
            <a:r>
              <a:rPr lang="uk-UA" sz="2800" b="1" dirty="0">
                <a:solidFill>
                  <a:prstClr val="black">
                    <a:lumMod val="75000"/>
                    <a:lumOff val="25000"/>
                  </a:prstClr>
                </a:solidFill>
                <a:latin typeface="Calibri" panose="020F0502020204030204" pitchFamily="34" charset="0"/>
              </a:rPr>
              <a:t> ім'я параметра, який вказує на спосіб вирівнювання тексту), далі вказують “=“ й у лапках записують значення параметра (наприклад, </a:t>
            </a:r>
            <a:r>
              <a:rPr lang="en-US" sz="2800" b="1" dirty="0">
                <a:solidFill>
                  <a:prstClr val="black">
                    <a:lumMod val="75000"/>
                    <a:lumOff val="25000"/>
                  </a:prstClr>
                </a:solidFill>
                <a:latin typeface="Calibri" panose="020F0502020204030204" pitchFamily="34" charset="0"/>
              </a:rPr>
              <a:t>Align=“center”</a:t>
            </a:r>
            <a:r>
              <a:rPr lang="uk-UA" sz="2800" b="1" dirty="0">
                <a:solidFill>
                  <a:prstClr val="black">
                    <a:lumMod val="75000"/>
                    <a:lumOff val="25000"/>
                  </a:prstClr>
                </a:solidFill>
                <a:latin typeface="Calibri" panose="020F0502020204030204" pitchFamily="34" charset="0"/>
              </a:rPr>
              <a:t>). За необхідності далі вказують інші параметри через пропуск. Після останнього параметра ставлять символ </a:t>
            </a:r>
            <a:r>
              <a:rPr lang="en-US" sz="2800" b="1" dirty="0">
                <a:solidFill>
                  <a:prstClr val="black">
                    <a:lumMod val="75000"/>
                    <a:lumOff val="25000"/>
                  </a:prstClr>
                </a:solidFill>
                <a:latin typeface="Calibri" panose="020F0502020204030204" pitchFamily="34" charset="0"/>
              </a:rPr>
              <a:t>“&gt;”.</a:t>
            </a:r>
            <a:endParaRPr lang="uk-UA" sz="2800" b="1" dirty="0">
              <a:solidFill>
                <a:prstClr val="black">
                  <a:lumMod val="75000"/>
                  <a:lumOff val="25000"/>
                </a:prstClr>
              </a:solidFill>
              <a:latin typeface="Calibri" panose="020F0502020204030204" pitchFamily="34" charset="0"/>
            </a:endParaRPr>
          </a:p>
          <a:p>
            <a:pPr lvl="0" indent="355600" defTabSz="457200">
              <a:spcBef>
                <a:spcPct val="20000"/>
              </a:spcBef>
              <a:spcAft>
                <a:spcPts val="600"/>
              </a:spcAft>
              <a:buClr>
                <a:prstClr val="black">
                  <a:lumMod val="75000"/>
                  <a:lumOff val="25000"/>
                </a:prstClr>
              </a:buClr>
            </a:pPr>
            <a:r>
              <a:rPr lang="uk-UA" sz="2800" b="1" dirty="0">
                <a:solidFill>
                  <a:prstClr val="black">
                    <a:lumMod val="75000"/>
                    <a:lumOff val="25000"/>
                  </a:prstClr>
                </a:solidFill>
                <a:latin typeface="Calibri" panose="020F0502020204030204" pitchFamily="34" charset="0"/>
              </a:rPr>
              <a:t>Теги можуть бути вкладеними, тобто один контейнер може перебувати  всередині іншого.</a:t>
            </a:r>
            <a:endParaRPr lang="ru-RU" sz="2800" b="1" dirty="0">
              <a:solidFill>
                <a:prstClr val="black">
                  <a:lumMod val="75000"/>
                  <a:lumOff val="25000"/>
                </a:prstClr>
              </a:solidFill>
              <a:latin typeface="Calibri" panose="020F0502020204030204" pitchFamily="34" charset="0"/>
            </a:endParaRPr>
          </a:p>
        </p:txBody>
      </p:sp>
    </p:spTree>
    <p:extLst>
      <p:ext uri="{BB962C8B-B14F-4D97-AF65-F5344CB8AC3E}">
        <p14:creationId xmlns:p14="http://schemas.microsoft.com/office/powerpoint/2010/main" val="107872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rot="10800000" flipV="1">
            <a:off x="958466" y="592382"/>
            <a:ext cx="10554159"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4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Створення веб-сторінки в мережі</a:t>
            </a:r>
            <a:endParaRPr kumimoji="0" lang="uk-UA" sz="4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endParaRPr>
          </a:p>
        </p:txBody>
      </p:sp>
      <p:sp>
        <p:nvSpPr>
          <p:cNvPr id="3" name="Прямоугольник 2"/>
          <p:cNvSpPr/>
          <p:nvPr/>
        </p:nvSpPr>
        <p:spPr>
          <a:xfrm>
            <a:off x="2159306" y="1801042"/>
            <a:ext cx="8152482" cy="3271665"/>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355600" defTabSz="457200" eaLnBrk="1" fontAlgn="auto" latinLnBrk="0" hangingPunct="1">
              <a:lnSpc>
                <a:spcPct val="100000"/>
              </a:lnSpc>
              <a:spcBef>
                <a:spcPct val="20000"/>
              </a:spcBef>
              <a:spcAft>
                <a:spcPts val="600"/>
              </a:spcAft>
              <a:buClr>
                <a:prstClr val="black">
                  <a:lumMod val="75000"/>
                  <a:lumOff val="25000"/>
                </a:prstClr>
              </a:buClr>
              <a:buSzTx/>
              <a:buFontTx/>
              <a:buNone/>
              <a:tabLst/>
              <a:defRPr/>
            </a:pPr>
            <a:r>
              <a:rPr kumimoji="0" lang="uk-UA" sz="2800" b="1" i="0" u="none" strike="noStrike" kern="0" cap="none" spc="0" normalizeH="0" baseline="0" noProof="0" dirty="0" smtClean="0">
                <a:ln>
                  <a:noFill/>
                </a:ln>
                <a:solidFill>
                  <a:prstClr val="black">
                    <a:lumMod val="75000"/>
                    <a:lumOff val="25000"/>
                  </a:prstClr>
                </a:solidFill>
                <a:effectLst/>
                <a:uLnTx/>
                <a:uFillTx/>
                <a:latin typeface="Calibri" panose="020F0502020204030204" pitchFamily="34" charset="0"/>
              </a:rPr>
              <a:t>Для створення веб-сторінки у мережі Інтернет, можна скористатися одним із сайтів, які надають відповідні засоби та інструменти для створення сайту та послугу безкоштовного хостингу.</a:t>
            </a:r>
          </a:p>
          <a:p>
            <a:pPr marL="0" marR="0" lvl="0" indent="355600" defTabSz="457200" eaLnBrk="1" fontAlgn="auto" latinLnBrk="0" hangingPunct="1">
              <a:lnSpc>
                <a:spcPct val="100000"/>
              </a:lnSpc>
              <a:spcBef>
                <a:spcPct val="20000"/>
              </a:spcBef>
              <a:spcAft>
                <a:spcPts val="600"/>
              </a:spcAft>
              <a:buClr>
                <a:prstClr val="black">
                  <a:lumMod val="75000"/>
                  <a:lumOff val="25000"/>
                </a:prstClr>
              </a:buClr>
              <a:buSzTx/>
              <a:buFontTx/>
              <a:buNone/>
              <a:tabLst/>
              <a:defRPr/>
            </a:pPr>
            <a:r>
              <a:rPr kumimoji="0" lang="uk-UA" sz="2800" b="1" i="0" u="none" strike="noStrike" kern="0" cap="none" spc="0" normalizeH="0" baseline="0" noProof="0" dirty="0" smtClean="0">
                <a:ln>
                  <a:noFill/>
                </a:ln>
                <a:solidFill>
                  <a:prstClr val="black">
                    <a:lumMod val="75000"/>
                    <a:lumOff val="25000"/>
                  </a:prstClr>
                </a:solidFill>
                <a:effectLst/>
                <a:uLnTx/>
                <a:uFillTx/>
                <a:latin typeface="Calibri" panose="020F0502020204030204" pitchFamily="34" charset="0"/>
              </a:rPr>
              <a:t>Для цього потрібно спочатку пройти процедуру реєстрації на обраному сайті, а потім слідувати відповідним вказівкам.</a:t>
            </a:r>
            <a:endParaRPr kumimoji="0" lang="uk-UA" sz="2800" b="1" i="0" u="none" strike="noStrike" kern="0" cap="none" spc="0" normalizeH="0" baseline="0" noProof="0" dirty="0" smtClean="0">
              <a:ln>
                <a:noFill/>
              </a:ln>
              <a:solidFill>
                <a:sysClr val="windowText" lastClr="000000"/>
              </a:solidFill>
              <a:effectLst/>
              <a:uLnTx/>
              <a:uFillTx/>
              <a:latin typeface="Calibri" panose="020F0502020204030204" pitchFamily="34" charset="0"/>
            </a:endParaRPr>
          </a:p>
        </p:txBody>
      </p:sp>
    </p:spTree>
    <p:extLst>
      <p:ext uri="{BB962C8B-B14F-4D97-AF65-F5344CB8AC3E}">
        <p14:creationId xmlns:p14="http://schemas.microsoft.com/office/powerpoint/2010/main" val="2870103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2908453" y="1509312"/>
            <a:ext cx="6510969" cy="2800767"/>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C00000"/>
                </a:solidFill>
                <a:effectLst/>
                <a:uLnTx/>
                <a:uFillTx/>
                <a:latin typeface="Calibri" panose="020F0502020204030204" pitchFamily="34" charset="0"/>
              </a:rPr>
              <a:t>SEO</a:t>
            </a:r>
            <a:r>
              <a:rPr kumimoji="0" lang="en-US" sz="2800" b="1" i="0" u="none" strike="noStrike" kern="0" cap="none" spc="0" normalizeH="0" baseline="0" noProof="0" dirty="0" smtClean="0">
                <a:ln>
                  <a:noFill/>
                </a:ln>
                <a:solidFill>
                  <a:prstClr val="black">
                    <a:lumMod val="75000"/>
                    <a:lumOff val="25000"/>
                  </a:prstClr>
                </a:solidFill>
                <a:effectLst/>
                <a:uLnTx/>
                <a:uFillTx/>
                <a:latin typeface="Calibri" panose="020F0502020204030204" pitchFamily="34" charset="0"/>
              </a:rPr>
              <a:t> – </a:t>
            </a:r>
            <a:r>
              <a:rPr kumimoji="0" lang="uk-UA" sz="2800" b="1" i="0" u="none" strike="noStrike" kern="0" cap="none" spc="0" normalizeH="0" baseline="0" noProof="0" dirty="0" smtClean="0">
                <a:ln>
                  <a:noFill/>
                </a:ln>
                <a:solidFill>
                  <a:prstClr val="black">
                    <a:lumMod val="75000"/>
                    <a:lumOff val="25000"/>
                  </a:prstClr>
                </a:solidFill>
                <a:effectLst/>
                <a:uLnTx/>
                <a:uFillTx/>
                <a:latin typeface="Calibri" panose="020F0502020204030204" pitchFamily="34" charset="0"/>
              </a:rPr>
              <a:t>пошукова оптимізація, комплекс заходів для підняття позицій сайту в результатах пошуку пошукових</a:t>
            </a:r>
            <a:r>
              <a:rPr kumimoji="0" lang="en-US" sz="2800" b="1" i="0" u="none" strike="noStrike" kern="0" cap="none" spc="0" normalizeH="0" baseline="0" noProof="0" dirty="0" smtClean="0">
                <a:ln>
                  <a:noFill/>
                </a:ln>
                <a:solidFill>
                  <a:prstClr val="black">
                    <a:lumMod val="75000"/>
                    <a:lumOff val="25000"/>
                  </a:prstClr>
                </a:solidFill>
                <a:effectLst/>
                <a:uLnTx/>
                <a:uFillTx/>
                <a:latin typeface="Calibri" panose="020F0502020204030204" pitchFamily="34" charset="0"/>
              </a:rPr>
              <a:t> </a:t>
            </a:r>
            <a:r>
              <a:rPr kumimoji="0" lang="uk-UA" sz="2800" b="1" i="0" u="none" strike="noStrike" kern="0" cap="none" spc="0" normalizeH="0" baseline="0" noProof="0" dirty="0" smtClean="0">
                <a:ln>
                  <a:noFill/>
                </a:ln>
                <a:solidFill>
                  <a:prstClr val="black">
                    <a:lumMod val="75000"/>
                    <a:lumOff val="25000"/>
                  </a:prstClr>
                </a:solidFill>
                <a:effectLst/>
                <a:uLnTx/>
                <a:uFillTx/>
                <a:latin typeface="Calibri" panose="020F0502020204030204" pitchFamily="34" charset="0"/>
              </a:rPr>
              <a:t>систем за певними запитами користувачів.</a:t>
            </a:r>
            <a:r>
              <a:rPr kumimoji="0" lang="en-US" sz="2800" b="1" i="0" u="none" strike="noStrike" kern="0" cap="none" spc="0" normalizeH="0" baseline="0" noProof="0" dirty="0" smtClean="0">
                <a:ln>
                  <a:noFill/>
                </a:ln>
                <a:solidFill>
                  <a:prstClr val="black">
                    <a:lumMod val="75000"/>
                    <a:lumOff val="25000"/>
                  </a:prstClr>
                </a:solidFill>
                <a:effectLst/>
                <a:uLnTx/>
                <a:uFillTx/>
                <a:latin typeface="Calibri" panose="020F0502020204030204" pitchFamily="34" charset="0"/>
              </a:rPr>
              <a:t> </a:t>
            </a:r>
            <a:r>
              <a:rPr kumimoji="0" lang="en-US" sz="3200" b="1" i="0" u="none" strike="noStrike" kern="0" cap="none" spc="0" normalizeH="0" baseline="0" noProof="0" dirty="0" smtClean="0">
                <a:ln>
                  <a:noFill/>
                </a:ln>
                <a:solidFill>
                  <a:srgbClr val="C00000"/>
                </a:solidFill>
                <a:effectLst/>
                <a:uLnTx/>
                <a:uFillTx/>
                <a:latin typeface="Calibri" panose="020F0502020204030204" pitchFamily="34" charset="0"/>
              </a:rPr>
              <a:t>SMO</a:t>
            </a:r>
            <a:r>
              <a:rPr kumimoji="0" lang="uk-UA" sz="2800" b="1" i="0" u="none" strike="noStrike" kern="0" cap="none" spc="0" normalizeH="0" baseline="0" noProof="0" dirty="0" smtClean="0">
                <a:ln>
                  <a:noFill/>
                </a:ln>
                <a:solidFill>
                  <a:prstClr val="black">
                    <a:lumMod val="75000"/>
                    <a:lumOff val="25000"/>
                  </a:prstClr>
                </a:solidFill>
                <a:effectLst/>
                <a:uLnTx/>
                <a:uFillTx/>
                <a:latin typeface="Calibri" panose="020F0502020204030204" pitchFamily="34" charset="0"/>
              </a:rPr>
              <a:t> – оптимізація сайту під соціальні мережі та блоги.</a:t>
            </a:r>
            <a:endParaRPr kumimoji="0" lang="uk-UA" sz="2800" b="1" i="0" u="none" strike="noStrike" kern="0" cap="none" spc="0" normalizeH="0" baseline="0" noProof="0" dirty="0" smtClean="0">
              <a:ln>
                <a:noFill/>
              </a:ln>
              <a:solidFill>
                <a:sysClr val="windowText" lastClr="000000"/>
              </a:solidFill>
              <a:effectLst/>
              <a:uLnTx/>
              <a:uFillTx/>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691" y="4832138"/>
            <a:ext cx="3127375" cy="1457325"/>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817784" y="407625"/>
            <a:ext cx="8956712" cy="769441"/>
          </a:xfrm>
          <a:prstGeom prst="rect">
            <a:avLst/>
          </a:prstGeom>
        </p:spPr>
        <p:txBody>
          <a:bodyPr wrap="square">
            <a:spAutoFit/>
          </a:bodyPr>
          <a:lstStyle/>
          <a:p>
            <a:pPr lvl="0" algn="ctr" defTabSz="457200">
              <a:spcBef>
                <a:spcPct val="0"/>
              </a:spcBef>
              <a:defRPr/>
            </a:pPr>
            <a:r>
              <a:rPr lang="uk-UA" sz="4400" b="1" dirty="0">
                <a:solidFill>
                  <a:schemeClr val="accent2">
                    <a:lumMod val="75000"/>
                  </a:schemeClr>
                </a:solidFill>
                <a:effectLst>
                  <a:outerShdw blurRad="38100" dist="38100" dir="2700000" algn="tl">
                    <a:srgbClr val="000000">
                      <a:alpha val="43137"/>
                    </a:srgbClr>
                  </a:outerShdw>
                </a:effectLst>
                <a:latin typeface="Verdana"/>
              </a:rPr>
              <a:t>Пошукова оптимізація </a:t>
            </a:r>
            <a:endParaRPr lang="ru-RU" sz="4400" b="1" dirty="0">
              <a:solidFill>
                <a:schemeClr val="accent2">
                  <a:lumMod val="75000"/>
                </a:schemeClr>
              </a:solidFill>
              <a:effectLst>
                <a:outerShdw blurRad="38100" dist="38100" dir="2700000" algn="tl">
                  <a:srgbClr val="000000">
                    <a:alpha val="43137"/>
                  </a:srgbClr>
                </a:outerShdw>
              </a:effectLst>
              <a:latin typeface="Verdana"/>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86" y="4525814"/>
            <a:ext cx="3217254" cy="2069969"/>
          </a:xfrm>
          <a:prstGeom prst="rect">
            <a:avLst/>
          </a:prstGeom>
          <a:solidFill>
            <a:srgbClr val="FFFFFF">
              <a:shade val="85000"/>
            </a:srgbClr>
          </a:solidFill>
          <a:ln w="28575"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7505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1714500"/>
            <a:ext cx="609758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6"/>
            <a:ext cx="12218985" cy="687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463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555914" y="275422"/>
            <a:ext cx="10256704" cy="769441"/>
          </a:xfrm>
          <a:prstGeom prst="rect">
            <a:avLst/>
          </a:prstGeom>
        </p:spPr>
        <p:txBody>
          <a:bodyPr wrap="square">
            <a:spAutoFit/>
          </a:bodyPr>
          <a:lstStyle/>
          <a:p>
            <a:r>
              <a:rPr lang="uk-UA" sz="4400" b="1" dirty="0" smtClean="0">
                <a:solidFill>
                  <a:schemeClr val="accent2">
                    <a:lumMod val="75000"/>
                  </a:schemeClr>
                </a:solidFill>
                <a:effectLst>
                  <a:outerShdw blurRad="38100" dist="38100" dir="2700000" algn="tl">
                    <a:srgbClr val="000000">
                      <a:alpha val="43137"/>
                    </a:srgbClr>
                  </a:outerShdw>
                </a:effectLst>
              </a:rPr>
              <a:t>Створення  </a:t>
            </a:r>
            <a:r>
              <a:rPr lang="en-US" sz="4400" b="1" dirty="0" smtClean="0">
                <a:solidFill>
                  <a:schemeClr val="accent2">
                    <a:lumMod val="75000"/>
                  </a:schemeClr>
                </a:solidFill>
                <a:effectLst>
                  <a:outerShdw blurRad="38100" dist="38100" dir="2700000" algn="tl">
                    <a:srgbClr val="000000">
                      <a:alpha val="43137"/>
                    </a:srgbClr>
                  </a:outerShdw>
                </a:effectLst>
              </a:rPr>
              <a:t>Veb-</a:t>
            </a:r>
            <a:r>
              <a:rPr lang="uk-UA" sz="4400" b="1" dirty="0" smtClean="0">
                <a:solidFill>
                  <a:schemeClr val="accent2">
                    <a:lumMod val="75000"/>
                  </a:schemeClr>
                </a:solidFill>
                <a:effectLst>
                  <a:outerShdw blurRad="38100" dist="38100" dir="2700000" algn="tl">
                    <a:srgbClr val="000000">
                      <a:alpha val="43137"/>
                    </a:srgbClr>
                  </a:outerShdw>
                </a:effectLst>
              </a:rPr>
              <a:t>сайтів</a:t>
            </a:r>
            <a:endParaRPr lang="uk-UA" sz="4400" b="1" dirty="0">
              <a:solidFill>
                <a:schemeClr val="accent2">
                  <a:lumMod val="75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458" y="1427653"/>
            <a:ext cx="8053330" cy="5041936"/>
          </a:xfrm>
          <a:prstGeom prst="rect">
            <a:avLst/>
          </a:prstGeom>
        </p:spPr>
      </p:pic>
    </p:spTree>
    <p:extLst>
      <p:ext uri="{BB962C8B-B14F-4D97-AF65-F5344CB8AC3E}">
        <p14:creationId xmlns:p14="http://schemas.microsoft.com/office/powerpoint/2010/main" val="699240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476260" y="198305"/>
            <a:ext cx="8967730"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4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Етапи створення веб-сайтів</a:t>
            </a:r>
            <a:endParaRPr kumimoji="0" lang="uk-UA" sz="4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endParaRPr>
          </a:p>
        </p:txBody>
      </p:sp>
      <p:pic>
        <p:nvPicPr>
          <p:cNvPr id="1027" name="Picture 3"/>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6791" y="1312916"/>
            <a:ext cx="281622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1705" y="1312915"/>
            <a:ext cx="2816226" cy="212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23345" y="1312916"/>
            <a:ext cx="281622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6790" y="3894903"/>
            <a:ext cx="281622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9475" y="3894902"/>
            <a:ext cx="281622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rot="10800000" flipV="1">
            <a:off x="1178804" y="1536406"/>
            <a:ext cx="2614211" cy="1692771"/>
          </a:xfrm>
          <a:prstGeom prst="rect">
            <a:avLst/>
          </a:prstGeom>
        </p:spPr>
        <p:txBody>
          <a:bodyPr wrap="square">
            <a:spAutoFit/>
          </a:bodyPr>
          <a:lstStyle/>
          <a:p>
            <a:pPr lvl="0"/>
            <a:r>
              <a:rPr lang="uk-UA" sz="2400" b="1" dirty="0" smtClean="0">
                <a:solidFill>
                  <a:srgbClr val="C00000"/>
                </a:solidFill>
              </a:rPr>
              <a:t>1.</a:t>
            </a:r>
            <a:r>
              <a:rPr lang="uk-UA" sz="2000" b="1" dirty="0" smtClean="0"/>
              <a:t> Визначення </a:t>
            </a:r>
            <a:r>
              <a:rPr lang="uk-UA" sz="2000" b="1" dirty="0"/>
              <a:t>мети створення сайту, розробка концепції веб-сайту та його структури</a:t>
            </a:r>
            <a:endParaRPr lang="ru-RU" sz="2000" b="1" dirty="0"/>
          </a:p>
        </p:txBody>
      </p:sp>
      <p:grpSp>
        <p:nvGrpSpPr>
          <p:cNvPr id="10" name="Группа 9"/>
          <p:cNvGrpSpPr/>
          <p:nvPr/>
        </p:nvGrpSpPr>
        <p:grpSpPr>
          <a:xfrm>
            <a:off x="8339769" y="3894903"/>
            <a:ext cx="2999801" cy="2554288"/>
            <a:chOff x="5826087" y="-1"/>
            <a:chExt cx="2814218" cy="2548881"/>
          </a:xfrm>
          <a:solidFill>
            <a:schemeClr val="accent4">
              <a:lumMod val="20000"/>
              <a:lumOff val="80000"/>
            </a:schemeClr>
          </a:solidFill>
          <a:scene3d>
            <a:camera prst="orthographicFront"/>
            <a:lightRig rig="flat" dir="t"/>
          </a:scene3d>
        </p:grpSpPr>
        <p:sp>
          <p:nvSpPr>
            <p:cNvPr id="11" name="Скругленный прямоугольник 10"/>
            <p:cNvSpPr/>
            <p:nvPr/>
          </p:nvSpPr>
          <p:spPr>
            <a:xfrm>
              <a:off x="5826087" y="0"/>
              <a:ext cx="2814218" cy="2548880"/>
            </a:xfrm>
            <a:prstGeom prst="roundRect">
              <a:avLst>
                <a:gd name="adj" fmla="val 5000"/>
              </a:avLst>
            </a:prstGeom>
            <a:grpFill/>
            <a:ln>
              <a:noFill/>
            </a:ln>
            <a:effectLst/>
            <a:sp3d prstMaterial="dkEdge">
              <a:bevelT w="8200" h="38100"/>
            </a:sp3d>
          </p:spPr>
        </p:sp>
        <p:sp>
          <p:nvSpPr>
            <p:cNvPr id="12" name="Скругленный прямоугольник 4"/>
            <p:cNvSpPr/>
            <p:nvPr/>
          </p:nvSpPr>
          <p:spPr>
            <a:xfrm rot="16200000">
              <a:off x="5062468" y="763618"/>
              <a:ext cx="2090081" cy="562843"/>
            </a:xfrm>
            <a:prstGeom prst="rect">
              <a:avLst/>
            </a:prstGeom>
            <a:grpFill/>
            <a:ln>
              <a:noFill/>
            </a:ln>
            <a:effectLst/>
            <a:sp3d/>
          </p:spPr>
          <p:txBody>
            <a:bodyPr spcFirstLastPara="0" vert="horz" wrap="square" lIns="0" tIns="109728" rIns="142240" bIns="0" numCol="1" spcCol="1270" anchor="t" anchorCtr="0">
              <a:noAutofit/>
            </a:bodyPr>
            <a:lstStyle/>
            <a:p>
              <a:pPr marL="0" marR="0" lvl="0" indent="0" algn="r" defTabSz="1422400" eaLnBrk="1" fontAlgn="auto" latinLnBrk="0" hangingPunct="1">
                <a:lnSpc>
                  <a:spcPct val="90000"/>
                </a:lnSpc>
                <a:spcBef>
                  <a:spcPct val="0"/>
                </a:spcBef>
                <a:spcAft>
                  <a:spcPct val="35000"/>
                </a:spcAft>
                <a:buClrTx/>
                <a:buSzTx/>
                <a:buFontTx/>
                <a:buNone/>
                <a:tabLst/>
                <a:defRPr/>
              </a:pPr>
              <a:endParaRPr kumimoji="0" lang="ru-RU" sz="3200" b="0" i="0" u="none" strike="noStrike" kern="1200" cap="none" spc="0" normalizeH="0" baseline="0" noProof="0" dirty="0">
                <a:ln>
                  <a:noFill/>
                </a:ln>
                <a:solidFill>
                  <a:sysClr val="windowText" lastClr="000000"/>
                </a:solidFill>
                <a:effectLst/>
                <a:uLnTx/>
                <a:uFillTx/>
                <a:latin typeface="Verdana"/>
              </a:endParaRPr>
            </a:p>
          </p:txBody>
        </p:sp>
      </p:grpSp>
      <p:sp>
        <p:nvSpPr>
          <p:cNvPr id="4" name="Прямоугольник 3"/>
          <p:cNvSpPr/>
          <p:nvPr/>
        </p:nvSpPr>
        <p:spPr>
          <a:xfrm>
            <a:off x="5233012" y="1567183"/>
            <a:ext cx="2272687" cy="1077218"/>
          </a:xfrm>
          <a:prstGeom prst="rect">
            <a:avLst/>
          </a:prstGeom>
        </p:spPr>
        <p:txBody>
          <a:bodyPr wrap="square">
            <a:spAutoFit/>
          </a:bodyPr>
          <a:lstStyle/>
          <a:p>
            <a:pPr lvl="0"/>
            <a:r>
              <a:rPr lang="uk-UA" sz="2400" b="1" dirty="0" smtClean="0">
                <a:solidFill>
                  <a:srgbClr val="C00000"/>
                </a:solidFill>
              </a:rPr>
              <a:t>2.</a:t>
            </a:r>
            <a:r>
              <a:rPr lang="uk-UA" sz="2000" b="1" dirty="0" smtClean="0"/>
              <a:t> Проведення </a:t>
            </a:r>
            <a:r>
              <a:rPr lang="uk-UA" sz="2000" b="1" dirty="0"/>
              <a:t>дослідження з обраної теми</a:t>
            </a:r>
            <a:endParaRPr lang="ru-RU" sz="2000" b="1" dirty="0"/>
          </a:p>
        </p:txBody>
      </p:sp>
      <p:sp>
        <p:nvSpPr>
          <p:cNvPr id="5" name="Прямоугольник 4"/>
          <p:cNvSpPr/>
          <p:nvPr/>
        </p:nvSpPr>
        <p:spPr>
          <a:xfrm rot="10800000" flipV="1">
            <a:off x="8890612" y="1424377"/>
            <a:ext cx="2280492" cy="2000548"/>
          </a:xfrm>
          <a:prstGeom prst="rect">
            <a:avLst/>
          </a:prstGeom>
        </p:spPr>
        <p:txBody>
          <a:bodyPr wrap="square">
            <a:spAutoFit/>
          </a:bodyPr>
          <a:lstStyle/>
          <a:p>
            <a:pPr lvl="0"/>
            <a:r>
              <a:rPr lang="uk-UA" sz="2400" b="1" dirty="0" smtClean="0">
                <a:solidFill>
                  <a:srgbClr val="C00000"/>
                </a:solidFill>
              </a:rPr>
              <a:t>3.</a:t>
            </a:r>
            <a:r>
              <a:rPr lang="uk-UA" sz="2000" b="1" dirty="0" smtClean="0"/>
              <a:t> Вибір </a:t>
            </a:r>
            <a:r>
              <a:rPr lang="uk-UA" sz="2000" b="1" dirty="0"/>
              <a:t>способу подання даних та відомостей і стилю оформлення веб-сторінок</a:t>
            </a:r>
            <a:endParaRPr lang="ru-RU" sz="2000" b="1" dirty="0"/>
          </a:p>
        </p:txBody>
      </p:sp>
      <p:sp>
        <p:nvSpPr>
          <p:cNvPr id="6" name="Прямоугольник 5"/>
          <p:cNvSpPr/>
          <p:nvPr/>
        </p:nvSpPr>
        <p:spPr>
          <a:xfrm flipH="1">
            <a:off x="1476258" y="4428781"/>
            <a:ext cx="1957406" cy="1077218"/>
          </a:xfrm>
          <a:prstGeom prst="rect">
            <a:avLst/>
          </a:prstGeom>
        </p:spPr>
        <p:txBody>
          <a:bodyPr wrap="square">
            <a:spAutoFit/>
          </a:bodyPr>
          <a:lstStyle/>
          <a:p>
            <a:pPr lvl="0"/>
            <a:r>
              <a:rPr lang="uk-UA" sz="2400" b="1" dirty="0" smtClean="0">
                <a:solidFill>
                  <a:srgbClr val="C00000"/>
                </a:solidFill>
              </a:rPr>
              <a:t>4.</a:t>
            </a:r>
            <a:r>
              <a:rPr lang="uk-UA" sz="2000" b="1" dirty="0" smtClean="0"/>
              <a:t> Розмітка </a:t>
            </a:r>
            <a:r>
              <a:rPr lang="uk-UA" sz="2000" b="1" dirty="0"/>
              <a:t>та програмування сайту</a:t>
            </a:r>
            <a:endParaRPr lang="ru-RU" sz="2000" b="1" dirty="0"/>
          </a:p>
        </p:txBody>
      </p:sp>
      <p:sp>
        <p:nvSpPr>
          <p:cNvPr id="7" name="Прямоугольник 6"/>
          <p:cNvSpPr/>
          <p:nvPr/>
        </p:nvSpPr>
        <p:spPr>
          <a:xfrm>
            <a:off x="4924541" y="4259996"/>
            <a:ext cx="2247440" cy="1692771"/>
          </a:xfrm>
          <a:prstGeom prst="rect">
            <a:avLst/>
          </a:prstGeom>
        </p:spPr>
        <p:txBody>
          <a:bodyPr wrap="square">
            <a:spAutoFit/>
          </a:bodyPr>
          <a:lstStyle/>
          <a:p>
            <a:pPr lvl="0"/>
            <a:r>
              <a:rPr lang="uk-UA" sz="2400" b="1" dirty="0" smtClean="0">
                <a:solidFill>
                  <a:srgbClr val="C00000"/>
                </a:solidFill>
              </a:rPr>
              <a:t>5.</a:t>
            </a:r>
            <a:r>
              <a:rPr lang="uk-UA" sz="2000" b="1" dirty="0" smtClean="0"/>
              <a:t> Наповнення </a:t>
            </a:r>
            <a:r>
              <a:rPr lang="uk-UA" sz="2000" b="1" dirty="0"/>
              <a:t>сайту даними, художнє оформлення сторінок</a:t>
            </a:r>
            <a:endParaRPr lang="ru-RU" sz="2000" b="1" dirty="0"/>
          </a:p>
        </p:txBody>
      </p:sp>
      <p:sp>
        <p:nvSpPr>
          <p:cNvPr id="8" name="Прямоугольник 7"/>
          <p:cNvSpPr/>
          <p:nvPr/>
        </p:nvSpPr>
        <p:spPr>
          <a:xfrm rot="10800000" flipH="1" flipV="1">
            <a:off x="8806773" y="4250319"/>
            <a:ext cx="2364331" cy="2000548"/>
          </a:xfrm>
          <a:prstGeom prst="rect">
            <a:avLst/>
          </a:prstGeom>
        </p:spPr>
        <p:txBody>
          <a:bodyPr wrap="square">
            <a:spAutoFit/>
          </a:bodyPr>
          <a:lstStyle/>
          <a:p>
            <a:pPr lvl="0"/>
            <a:r>
              <a:rPr lang="uk-UA" sz="2400" b="1" dirty="0" smtClean="0">
                <a:solidFill>
                  <a:srgbClr val="C00000"/>
                </a:solidFill>
              </a:rPr>
              <a:t>6.</a:t>
            </a:r>
            <a:r>
              <a:rPr lang="uk-UA" sz="2000" b="1" dirty="0" smtClean="0"/>
              <a:t> Розміщення </a:t>
            </a:r>
            <a:r>
              <a:rPr lang="uk-UA" sz="2000" b="1" dirty="0"/>
              <a:t>веб-сторінки на сервері, популяризація сайту та підтримка його роботи</a:t>
            </a:r>
            <a:endParaRPr lang="ru-RU" sz="2000" b="1" dirty="0"/>
          </a:p>
        </p:txBody>
      </p:sp>
    </p:spTree>
    <p:extLst>
      <p:ext uri="{BB962C8B-B14F-4D97-AF65-F5344CB8AC3E}">
        <p14:creationId xmlns:p14="http://schemas.microsoft.com/office/powerpoint/2010/main" val="1330185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156770" y="275422"/>
            <a:ext cx="10609243"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4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Програми створення веб-сторінок</a:t>
            </a:r>
            <a:endParaRPr kumimoji="0" lang="uk-UA" sz="4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endParaRPr>
          </a:p>
        </p:txBody>
      </p:sp>
      <p:pic>
        <p:nvPicPr>
          <p:cNvPr id="4098" name="Picture 2"/>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019437" y="1113565"/>
            <a:ext cx="3541712"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689158" y="2728768"/>
            <a:ext cx="1852612"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602078" y="2728769"/>
            <a:ext cx="1852612"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417930" y="2728769"/>
            <a:ext cx="1852612"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294208" y="4793198"/>
            <a:ext cx="1852612"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684868" y="4793196"/>
            <a:ext cx="1852612"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Прямая соединительная линия 3"/>
          <p:cNvCxnSpPr>
            <a:stCxn id="4098" idx="2"/>
          </p:cNvCxnSpPr>
          <p:nvPr/>
        </p:nvCxnSpPr>
        <p:spPr>
          <a:xfrm>
            <a:off x="5790293" y="2289902"/>
            <a:ext cx="0" cy="4388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2615462" y="1701735"/>
            <a:ext cx="1440000"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endCxn id="4099" idx="0"/>
          </p:cNvCxnSpPr>
          <p:nvPr/>
        </p:nvCxnSpPr>
        <p:spPr>
          <a:xfrm>
            <a:off x="2615463" y="1701736"/>
            <a:ext cx="1" cy="102703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4101" idx="0"/>
          </p:cNvCxnSpPr>
          <p:nvPr/>
        </p:nvCxnSpPr>
        <p:spPr>
          <a:xfrm flipV="1">
            <a:off x="8344236" y="1701736"/>
            <a:ext cx="0" cy="10270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4098" idx="3"/>
          </p:cNvCxnSpPr>
          <p:nvPr/>
        </p:nvCxnSpPr>
        <p:spPr>
          <a:xfrm>
            <a:off x="7561149" y="1701734"/>
            <a:ext cx="783087"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4101" idx="2"/>
            <a:endCxn id="4102" idx="0"/>
          </p:cNvCxnSpPr>
          <p:nvPr/>
        </p:nvCxnSpPr>
        <p:spPr>
          <a:xfrm flipH="1">
            <a:off x="7220514" y="3905106"/>
            <a:ext cx="1123722" cy="8880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4101" idx="2"/>
            <a:endCxn id="4103" idx="0"/>
          </p:cNvCxnSpPr>
          <p:nvPr/>
        </p:nvCxnSpPr>
        <p:spPr>
          <a:xfrm>
            <a:off x="8344236" y="3905106"/>
            <a:ext cx="1266938" cy="88809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375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619480" y="110169"/>
            <a:ext cx="9661791" cy="707886"/>
          </a:xfrm>
          <a:prstGeom prst="rect">
            <a:avLst/>
          </a:prstGeom>
        </p:spPr>
        <p:txBody>
          <a:bodyPr wrap="square">
            <a:spAutoFit/>
          </a:bodyPr>
          <a:lstStyle/>
          <a:p>
            <a:pPr lvl="0"/>
            <a:r>
              <a:rPr kumimoji="0" lang="uk-UA" sz="4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Компонування</a:t>
            </a:r>
            <a:r>
              <a:rPr lang="uk-UA" sz="4000" b="1" kern="0" dirty="0" smtClean="0">
                <a:solidFill>
                  <a:srgbClr val="ED7D31">
                    <a:lumMod val="75000"/>
                  </a:srgbClr>
                </a:solidFill>
                <a:effectLst>
                  <a:outerShdw blurRad="38100" dist="38100" dir="2700000" algn="tl">
                    <a:srgbClr val="000000">
                      <a:alpha val="43137"/>
                    </a:srgbClr>
                  </a:outerShdw>
                </a:effectLst>
                <a:latin typeface="Verdana"/>
              </a:rPr>
              <a:t> </a:t>
            </a:r>
            <a:r>
              <a:rPr kumimoji="0" lang="uk-UA" sz="4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сторінок сайту </a:t>
            </a:r>
            <a:endParaRPr kumimoji="0" lang="uk-UA" sz="4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endParaRPr>
          </a:p>
        </p:txBody>
      </p:sp>
      <p:sp>
        <p:nvSpPr>
          <p:cNvPr id="3" name="Прямоугольник 2"/>
          <p:cNvSpPr/>
          <p:nvPr/>
        </p:nvSpPr>
        <p:spPr>
          <a:xfrm>
            <a:off x="1994053" y="2203373"/>
            <a:ext cx="7855026" cy="3868751"/>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342900" lvl="0" indent="-342900" defTabSz="457200">
              <a:spcBef>
                <a:spcPct val="20000"/>
              </a:spcBef>
              <a:spcAft>
                <a:spcPts val="600"/>
              </a:spcAft>
              <a:buClr>
                <a:prstClr val="black">
                  <a:lumMod val="75000"/>
                  <a:lumOff val="25000"/>
                </a:prstClr>
              </a:buClr>
              <a:buFont typeface="Wingdings" panose="05000000000000000000" pitchFamily="2" charset="2"/>
              <a:buChar char="Ø"/>
            </a:pPr>
            <a:r>
              <a:rPr lang="uk-UA" sz="2400" b="1" dirty="0" smtClean="0">
                <a:solidFill>
                  <a:prstClr val="black">
                    <a:lumMod val="75000"/>
                    <a:lumOff val="25000"/>
                  </a:prstClr>
                </a:solidFill>
                <a:latin typeface="Calibri" panose="020F0502020204030204" pitchFamily="34" charset="0"/>
              </a:rPr>
              <a:t>Верхня </a:t>
            </a:r>
            <a:r>
              <a:rPr lang="uk-UA" sz="2400" b="1" dirty="0">
                <a:solidFill>
                  <a:prstClr val="black">
                    <a:lumMod val="75000"/>
                    <a:lumOff val="25000"/>
                  </a:prstClr>
                </a:solidFill>
                <a:latin typeface="Calibri" panose="020F0502020204030204" pitchFamily="34" charset="0"/>
              </a:rPr>
              <a:t>частина сторінки містить логотип, емблему, назва фірми чи інших важливих відомостей; </a:t>
            </a:r>
          </a:p>
          <a:p>
            <a:pPr marL="342900" lvl="0" indent="-342900" defTabSz="457200">
              <a:spcBef>
                <a:spcPct val="20000"/>
              </a:spcBef>
              <a:spcAft>
                <a:spcPts val="600"/>
              </a:spcAft>
              <a:buClr>
                <a:prstClr val="black">
                  <a:lumMod val="75000"/>
                  <a:lumOff val="25000"/>
                </a:prstClr>
              </a:buClr>
              <a:buFont typeface="Wingdings" panose="05000000000000000000" pitchFamily="2" charset="2"/>
              <a:buChar char="Ø"/>
            </a:pPr>
            <a:r>
              <a:rPr lang="uk-UA" sz="2400" b="1" dirty="0">
                <a:solidFill>
                  <a:prstClr val="black">
                    <a:lumMod val="75000"/>
                    <a:lumOff val="25000"/>
                  </a:prstClr>
                </a:solidFill>
                <a:latin typeface="Calibri" panose="020F0502020204030204" pitchFamily="34" charset="0"/>
              </a:rPr>
              <a:t>Центральна частина – область розміщення тексту, </a:t>
            </a:r>
          </a:p>
          <a:p>
            <a:pPr marL="342900" lvl="0" indent="-342900" defTabSz="457200">
              <a:spcBef>
                <a:spcPct val="20000"/>
              </a:spcBef>
              <a:spcAft>
                <a:spcPts val="600"/>
              </a:spcAft>
              <a:buClr>
                <a:prstClr val="black">
                  <a:lumMod val="75000"/>
                  <a:lumOff val="25000"/>
                </a:prstClr>
              </a:buClr>
              <a:buFont typeface="Wingdings" panose="05000000000000000000" pitchFamily="2" charset="2"/>
              <a:buChar char="Ø"/>
            </a:pPr>
            <a:r>
              <a:rPr lang="uk-UA" sz="2400" b="1" dirty="0">
                <a:solidFill>
                  <a:prstClr val="black">
                    <a:lumMod val="75000"/>
                    <a:lumOff val="25000"/>
                  </a:prstClr>
                </a:solidFill>
                <a:latin typeface="Calibri" panose="020F0502020204030204" pitchFamily="34" charset="0"/>
              </a:rPr>
              <a:t>Нижня частина сторінки використовується для розміщення контактів чи даних, менш важливих</a:t>
            </a:r>
            <a:r>
              <a:rPr lang="uk-UA" sz="2400" b="1" dirty="0" smtClean="0">
                <a:solidFill>
                  <a:prstClr val="black">
                    <a:lumMod val="75000"/>
                    <a:lumOff val="25000"/>
                  </a:prstClr>
                </a:solidFill>
                <a:latin typeface="Calibri" panose="020F0502020204030204" pitchFamily="34" charset="0"/>
              </a:rPr>
              <a:t>, ніж </a:t>
            </a:r>
            <a:r>
              <a:rPr lang="uk-UA" sz="2400" b="1" dirty="0">
                <a:solidFill>
                  <a:prstClr val="black">
                    <a:lumMod val="75000"/>
                    <a:lumOff val="25000"/>
                  </a:prstClr>
                </a:solidFill>
                <a:latin typeface="Calibri" panose="020F0502020204030204" pitchFamily="34" charset="0"/>
              </a:rPr>
              <a:t>ті, що розміщені у верхній частині;</a:t>
            </a:r>
          </a:p>
          <a:p>
            <a:pPr marL="342900" lvl="0" indent="-342900" defTabSz="457200">
              <a:spcBef>
                <a:spcPct val="20000"/>
              </a:spcBef>
              <a:spcAft>
                <a:spcPts val="600"/>
              </a:spcAft>
              <a:buClr>
                <a:prstClr val="black">
                  <a:lumMod val="75000"/>
                  <a:lumOff val="25000"/>
                </a:prstClr>
              </a:buClr>
              <a:buFont typeface="Wingdings" panose="05000000000000000000" pitchFamily="2" charset="2"/>
              <a:buChar char="Ø"/>
            </a:pPr>
            <a:r>
              <a:rPr lang="uk-UA" sz="2400" b="1" dirty="0">
                <a:solidFill>
                  <a:prstClr val="black">
                    <a:lumMod val="75000"/>
                    <a:lumOff val="25000"/>
                  </a:prstClr>
                </a:solidFill>
                <a:latin typeface="Calibri" panose="020F0502020204030204" pitchFamily="34" charset="0"/>
              </a:rPr>
              <a:t>Лівий та правий контейнери використовуються для форм, гіперпосилань на панелі навігації </a:t>
            </a:r>
            <a:r>
              <a:rPr lang="uk-UA" sz="2400" b="1" dirty="0" smtClean="0">
                <a:solidFill>
                  <a:prstClr val="black">
                    <a:lumMod val="75000"/>
                    <a:lumOff val="25000"/>
                  </a:prstClr>
                </a:solidFill>
                <a:latin typeface="Calibri" panose="020F0502020204030204" pitchFamily="34" charset="0"/>
              </a:rPr>
              <a:t>сайту </a:t>
            </a:r>
            <a:r>
              <a:rPr lang="uk-UA" sz="2400" b="1" dirty="0">
                <a:solidFill>
                  <a:prstClr val="black">
                    <a:lumMod val="75000"/>
                    <a:lumOff val="25000"/>
                  </a:prstClr>
                </a:solidFill>
                <a:latin typeface="Calibri" panose="020F0502020204030204" pitchFamily="34" charset="0"/>
              </a:rPr>
              <a:t>(одна з них може бути відсутньою).</a:t>
            </a:r>
          </a:p>
        </p:txBody>
      </p:sp>
      <p:sp>
        <p:nvSpPr>
          <p:cNvPr id="5" name="Прямоугольник 4"/>
          <p:cNvSpPr/>
          <p:nvPr/>
        </p:nvSpPr>
        <p:spPr>
          <a:xfrm>
            <a:off x="407624" y="879610"/>
            <a:ext cx="8736377" cy="1077218"/>
          </a:xfrm>
          <a:prstGeom prst="rect">
            <a:avLst/>
          </a:prstGeom>
        </p:spPr>
        <p:txBody>
          <a:bodyPr wrap="square">
            <a:spAutoFit/>
          </a:bodyPr>
          <a:lstStyle/>
          <a:p>
            <a:pPr lvl="0" indent="355600" defTabSz="457200">
              <a:spcBef>
                <a:spcPct val="20000"/>
              </a:spcBef>
              <a:spcAft>
                <a:spcPts val="600"/>
              </a:spcAft>
              <a:buClr>
                <a:prstClr val="black">
                  <a:lumMod val="75000"/>
                  <a:lumOff val="25000"/>
                </a:prstClr>
              </a:buClr>
            </a:pPr>
            <a:r>
              <a:rPr lang="uk-UA" sz="3200" b="1" i="1" dirty="0">
                <a:solidFill>
                  <a:srgbClr val="C00000"/>
                </a:solidFill>
                <a:latin typeface="Calibri" panose="020F0502020204030204" pitchFamily="34" charset="0"/>
              </a:rPr>
              <a:t>Сторінки умовно поділені на області, </a:t>
            </a:r>
            <a:r>
              <a:rPr lang="uk-UA" sz="3200" b="1" i="1" dirty="0" smtClean="0">
                <a:solidFill>
                  <a:srgbClr val="C00000"/>
                </a:solidFill>
                <a:latin typeface="Calibri" panose="020F0502020204030204" pitchFamily="34" charset="0"/>
              </a:rPr>
              <a:t>кожна </a:t>
            </a:r>
            <a:r>
              <a:rPr lang="uk-UA" sz="3200" b="1" i="1" dirty="0">
                <a:solidFill>
                  <a:srgbClr val="C00000"/>
                </a:solidFill>
                <a:latin typeface="Calibri" panose="020F0502020204030204" pitchFamily="34" charset="0"/>
              </a:rPr>
              <a:t>з яких має своє призначення: </a:t>
            </a:r>
          </a:p>
        </p:txBody>
      </p:sp>
    </p:spTree>
    <p:extLst>
      <p:ext uri="{BB962C8B-B14F-4D97-AF65-F5344CB8AC3E}">
        <p14:creationId xmlns:p14="http://schemas.microsoft.com/office/powerpoint/2010/main" val="633073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2203373" y="1575412"/>
            <a:ext cx="8130449" cy="3108543"/>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defTabSz="457200">
              <a:spcBef>
                <a:spcPct val="20000"/>
              </a:spcBef>
              <a:spcAft>
                <a:spcPts val="600"/>
              </a:spcAft>
              <a:buClr>
                <a:prstClr val="black">
                  <a:lumMod val="75000"/>
                  <a:lumOff val="25000"/>
                </a:prstClr>
              </a:buClr>
            </a:pPr>
            <a:r>
              <a:rPr lang="uk-UA" sz="2800" b="1" dirty="0" smtClean="0">
                <a:solidFill>
                  <a:prstClr val="black">
                    <a:lumMod val="75000"/>
                    <a:lumOff val="25000"/>
                  </a:prstClr>
                </a:solidFill>
                <a:latin typeface="Calibri" panose="020F0502020204030204" pitchFamily="34" charset="0"/>
              </a:rPr>
              <a:t> Веб </a:t>
            </a:r>
            <a:r>
              <a:rPr lang="uk-UA" sz="2800" b="1" dirty="0" smtClean="0">
                <a:solidFill>
                  <a:prstClr val="black">
                    <a:lumMod val="75000"/>
                    <a:lumOff val="25000"/>
                  </a:prstClr>
                </a:solidFill>
                <a:latin typeface="Calibri" panose="020F0502020204030204" pitchFamily="34" charset="0"/>
              </a:rPr>
              <a:t>-дизайн </a:t>
            </a:r>
            <a:r>
              <a:rPr lang="uk-UA" sz="2800" b="1" dirty="0" smtClean="0">
                <a:solidFill>
                  <a:prstClr val="black">
                    <a:lumMod val="75000"/>
                    <a:lumOff val="25000"/>
                  </a:prstClr>
                </a:solidFill>
                <a:latin typeface="Calibri" panose="020F0502020204030204" pitchFamily="34" charset="0"/>
              </a:rPr>
              <a:t>– </a:t>
            </a:r>
            <a:r>
              <a:rPr lang="uk-UA" sz="2800" b="1" dirty="0">
                <a:solidFill>
                  <a:prstClr val="black">
                    <a:lumMod val="75000"/>
                    <a:lumOff val="25000"/>
                  </a:prstClr>
                </a:solidFill>
                <a:latin typeface="Calibri" panose="020F0502020204030204" pitchFamily="34" charset="0"/>
              </a:rPr>
              <a:t>це робота, яка спирається на знання основних понять дизайну (понять точки, лінії, текстури, фактури, форми, кольору, пропорції, композиції, симетрії, асиметрії, рівноваги, динаміки, ритму, гармонії, контрасту, колориту, перспективи, центру мас), використання правил ергономіки та решти складових веб-дизайну</a:t>
            </a:r>
            <a:endParaRPr lang="ru-RU" sz="2800" b="1" dirty="0">
              <a:solidFill>
                <a:prstClr val="black">
                  <a:lumMod val="75000"/>
                  <a:lumOff val="25000"/>
                </a:prstClr>
              </a:solidFill>
              <a:latin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4703" y="4884662"/>
            <a:ext cx="2005012" cy="1500187"/>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961002" y="253389"/>
            <a:ext cx="8626207" cy="769441"/>
          </a:xfrm>
          <a:prstGeom prst="rect">
            <a:avLst/>
          </a:prstGeom>
        </p:spPr>
        <p:txBody>
          <a:bodyPr wrap="square">
            <a:spAutoFit/>
          </a:bodyPr>
          <a:lstStyle/>
          <a:p>
            <a:pPr lvl="0" algn="ctr" defTabSz="457200">
              <a:spcBef>
                <a:spcPct val="0"/>
              </a:spcBef>
              <a:defRPr/>
            </a:pPr>
            <a:r>
              <a:rPr lang="uk-UA" sz="4400" b="1" dirty="0">
                <a:solidFill>
                  <a:schemeClr val="accent2">
                    <a:lumMod val="75000"/>
                  </a:schemeClr>
                </a:solidFill>
                <a:effectLst>
                  <a:outerShdw blurRad="38100" dist="38100" dir="2700000" algn="tl">
                    <a:srgbClr val="000000">
                      <a:alpha val="43137"/>
                    </a:srgbClr>
                  </a:outerShdw>
                </a:effectLst>
                <a:latin typeface="Verdana"/>
              </a:rPr>
              <a:t>Дизайн веб-сторінок</a:t>
            </a:r>
            <a:endParaRPr lang="ru-RU" sz="4400" b="1" dirty="0">
              <a:solidFill>
                <a:schemeClr val="accent2">
                  <a:lumMod val="75000"/>
                </a:schemeClr>
              </a:solidFill>
              <a:effectLst>
                <a:outerShdw blurRad="38100" dist="38100" dir="2700000" algn="tl">
                  <a:srgbClr val="000000">
                    <a:alpha val="43137"/>
                  </a:srgbClr>
                </a:outerShdw>
              </a:effectLst>
              <a:latin typeface="Verdana"/>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79" y="780875"/>
            <a:ext cx="2095500" cy="504825"/>
          </a:xfrm>
          <a:prstGeom prst="rect">
            <a:avLst/>
          </a:prstGeom>
          <a:solidFill>
            <a:srgbClr val="FFFFFF">
              <a:shade val="85000"/>
            </a:srgbClr>
          </a:solidFill>
          <a:ln w="28575"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412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694063" y="561860"/>
            <a:ext cx="10697378"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44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Основні складові веб-дизайну</a:t>
            </a:r>
            <a:endParaRPr kumimoji="0" lang="uk-UA" sz="44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endParaRPr>
          </a:p>
        </p:txBody>
      </p:sp>
      <p:sp>
        <p:nvSpPr>
          <p:cNvPr id="3" name="Прямоугольник 2"/>
          <p:cNvSpPr/>
          <p:nvPr/>
        </p:nvSpPr>
        <p:spPr>
          <a:xfrm>
            <a:off x="1344059" y="1553378"/>
            <a:ext cx="8703324" cy="523220"/>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a:r>
              <a:rPr lang="uk-UA" sz="2800" b="1" dirty="0"/>
              <a:t>Форма подання та стиль наповнення </a:t>
            </a:r>
            <a:r>
              <a:rPr lang="uk-UA" sz="2800" b="1" dirty="0" smtClean="0"/>
              <a:t>сайту, </a:t>
            </a:r>
            <a:r>
              <a:rPr lang="uk-UA" sz="2800" b="1" dirty="0"/>
              <a:t>його вміст</a:t>
            </a:r>
            <a:endParaRPr lang="ru-RU" sz="2800" b="1" dirty="0"/>
          </a:p>
        </p:txBody>
      </p:sp>
      <p:sp>
        <p:nvSpPr>
          <p:cNvPr id="4" name="Прямоугольник 3"/>
          <p:cNvSpPr/>
          <p:nvPr/>
        </p:nvSpPr>
        <p:spPr>
          <a:xfrm>
            <a:off x="1344059" y="2214389"/>
            <a:ext cx="8703324" cy="954107"/>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a:r>
              <a:rPr lang="uk-UA" sz="2800" b="1" dirty="0"/>
              <a:t>Оформлення – графічні елементи, навігація, шрифти, кольорова гама</a:t>
            </a:r>
            <a:endParaRPr lang="ru-RU" sz="2800" b="1" dirty="0"/>
          </a:p>
        </p:txBody>
      </p:sp>
      <p:sp>
        <p:nvSpPr>
          <p:cNvPr id="5" name="Прямоугольник 4"/>
          <p:cNvSpPr/>
          <p:nvPr/>
        </p:nvSpPr>
        <p:spPr>
          <a:xfrm rot="10800000" flipV="1">
            <a:off x="1344058" y="3329875"/>
            <a:ext cx="8703324" cy="954107"/>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a:r>
              <a:rPr lang="uk-UA" sz="2800" b="1" dirty="0"/>
              <a:t>Технології - засоби створення, форматування сторінок та надання їм динамізму</a:t>
            </a:r>
            <a:endParaRPr lang="ru-RU" sz="2800" b="1" dirty="0"/>
          </a:p>
        </p:txBody>
      </p:sp>
      <p:sp>
        <p:nvSpPr>
          <p:cNvPr id="6" name="Прямоугольник 5"/>
          <p:cNvSpPr/>
          <p:nvPr/>
        </p:nvSpPr>
        <p:spPr>
          <a:xfrm>
            <a:off x="1344057" y="4420979"/>
            <a:ext cx="8703325" cy="954107"/>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a:r>
              <a:rPr lang="uk-UA" sz="2800" b="1" dirty="0"/>
              <a:t>Подання – швидкість та надійність відображення </a:t>
            </a:r>
            <a:r>
              <a:rPr lang="uk-UA" sz="2800" b="1" dirty="0" smtClean="0"/>
              <a:t>сайту в </a:t>
            </a:r>
            <a:r>
              <a:rPr lang="uk-UA" sz="2800" b="1" dirty="0"/>
              <a:t>мережі</a:t>
            </a:r>
            <a:endParaRPr lang="ru-RU" sz="2800" b="1" dirty="0"/>
          </a:p>
        </p:txBody>
      </p:sp>
      <p:sp>
        <p:nvSpPr>
          <p:cNvPr id="7" name="Прямоугольник 6"/>
          <p:cNvSpPr/>
          <p:nvPr/>
        </p:nvSpPr>
        <p:spPr>
          <a:xfrm>
            <a:off x="5721185" y="3244334"/>
            <a:ext cx="184731" cy="369332"/>
          </a:xfrm>
          <a:prstGeom prst="rect">
            <a:avLst/>
          </a:prstGeom>
        </p:spPr>
        <p:txBody>
          <a:bodyPr wrap="none">
            <a:spAutoFit/>
          </a:bodyPr>
          <a:lstStyle/>
          <a:p>
            <a:pPr lvl="0"/>
            <a:endParaRPr lang="uk-UA" dirty="0"/>
          </a:p>
        </p:txBody>
      </p:sp>
      <p:sp>
        <p:nvSpPr>
          <p:cNvPr id="8" name="Прямоугольник 7"/>
          <p:cNvSpPr/>
          <p:nvPr/>
        </p:nvSpPr>
        <p:spPr>
          <a:xfrm>
            <a:off x="1344059" y="5585552"/>
            <a:ext cx="8703324" cy="954107"/>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a:r>
              <a:rPr lang="uk-UA" sz="2800" b="1" dirty="0"/>
              <a:t>Мета – причина створення </a:t>
            </a:r>
            <a:r>
              <a:rPr lang="uk-UA" sz="2800" b="1" dirty="0" smtClean="0"/>
              <a:t>сайту </a:t>
            </a:r>
            <a:r>
              <a:rPr lang="uk-UA" sz="2800" b="1" dirty="0"/>
              <a:t>та очікувані результати</a:t>
            </a:r>
            <a:endParaRPr lang="ru-RU" sz="2800" b="1" dirty="0"/>
          </a:p>
        </p:txBody>
      </p:sp>
    </p:spTree>
    <p:extLst>
      <p:ext uri="{BB962C8B-B14F-4D97-AF65-F5344CB8AC3E}">
        <p14:creationId xmlns:p14="http://schemas.microsoft.com/office/powerpoint/2010/main" val="526246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rot="10800000" flipV="1">
            <a:off x="220337" y="884156"/>
            <a:ext cx="793214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4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Графіка на веб-сторінці</a:t>
            </a:r>
            <a:endParaRPr kumimoji="0" lang="uk-UA" sz="4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endParaRPr>
          </a:p>
        </p:txBody>
      </p:sp>
      <p:sp>
        <p:nvSpPr>
          <p:cNvPr id="3" name="Прямоугольник 2"/>
          <p:cNvSpPr/>
          <p:nvPr/>
        </p:nvSpPr>
        <p:spPr>
          <a:xfrm>
            <a:off x="848299" y="1972019"/>
            <a:ext cx="5001659" cy="3567130"/>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indent="355600" defTabSz="457200">
              <a:spcBef>
                <a:spcPct val="20000"/>
              </a:spcBef>
              <a:spcAft>
                <a:spcPts val="600"/>
              </a:spcAft>
              <a:buClr>
                <a:prstClr val="black">
                  <a:lumMod val="75000"/>
                  <a:lumOff val="25000"/>
                </a:prstClr>
              </a:buClr>
            </a:pPr>
            <a:r>
              <a:rPr lang="uk-UA" sz="2400" b="1" dirty="0">
                <a:solidFill>
                  <a:prstClr val="black">
                    <a:lumMod val="75000"/>
                    <a:lumOff val="25000"/>
                  </a:prstClr>
                </a:solidFill>
                <a:latin typeface="Calibri" panose="020F0502020204030204" pitchFamily="34" charset="0"/>
              </a:rPr>
              <a:t>Під час створення веб-сторінок можна вставляти до них різні графічні зображення: файли форматів </a:t>
            </a:r>
            <a:r>
              <a:rPr lang="en-US" sz="2400" b="1" dirty="0">
                <a:solidFill>
                  <a:prstClr val="black">
                    <a:lumMod val="75000"/>
                    <a:lumOff val="25000"/>
                  </a:prstClr>
                </a:solidFill>
                <a:latin typeface="Calibri" panose="020F0502020204030204" pitchFamily="34" charset="0"/>
              </a:rPr>
              <a:t>GIF, JPG, PNG.</a:t>
            </a:r>
          </a:p>
          <a:p>
            <a:pPr lvl="0" indent="355600" defTabSz="457200">
              <a:spcBef>
                <a:spcPct val="20000"/>
              </a:spcBef>
              <a:spcAft>
                <a:spcPts val="600"/>
              </a:spcAft>
              <a:buClr>
                <a:prstClr val="black">
                  <a:lumMod val="75000"/>
                  <a:lumOff val="25000"/>
                </a:prstClr>
              </a:buClr>
            </a:pPr>
            <a:r>
              <a:rPr lang="en-US" sz="2400" b="1" dirty="0" smtClean="0">
                <a:solidFill>
                  <a:prstClr val="black">
                    <a:lumMod val="75000"/>
                    <a:lumOff val="25000"/>
                  </a:prstClr>
                </a:solidFill>
                <a:latin typeface="Calibri" panose="020F0502020204030204" pitchFamily="34" charset="0"/>
              </a:rPr>
              <a:t>C</a:t>
            </a:r>
            <a:r>
              <a:rPr lang="uk-UA" sz="2400" b="1" dirty="0" smtClean="0">
                <a:solidFill>
                  <a:prstClr val="black">
                    <a:lumMod val="75000"/>
                    <a:lumOff val="25000"/>
                  </a:prstClr>
                </a:solidFill>
                <a:latin typeface="Calibri" panose="020F0502020204030204" pitchFamily="34" charset="0"/>
              </a:rPr>
              <a:t>сторінки </a:t>
            </a:r>
            <a:r>
              <a:rPr lang="uk-UA" sz="2400" b="1" dirty="0">
                <a:solidFill>
                  <a:prstClr val="black">
                    <a:lumMod val="75000"/>
                    <a:lumOff val="25000"/>
                  </a:prstClr>
                </a:solidFill>
                <a:latin typeface="Calibri" panose="020F0502020204030204" pitchFamily="34" charset="0"/>
              </a:rPr>
              <a:t>веб-сайтів можуть містити і мультимедійні </a:t>
            </a:r>
            <a:r>
              <a:rPr lang="uk-UA" sz="2400" b="1" dirty="0" smtClean="0">
                <a:solidFill>
                  <a:prstClr val="black">
                    <a:lumMod val="75000"/>
                    <a:lumOff val="25000"/>
                  </a:prstClr>
                </a:solidFill>
                <a:latin typeface="Calibri" panose="020F0502020204030204" pitchFamily="34" charset="0"/>
              </a:rPr>
              <a:t>об'єкти. Аудіо - </a:t>
            </a:r>
            <a:r>
              <a:rPr lang="uk-UA" sz="2400" b="1" dirty="0">
                <a:solidFill>
                  <a:prstClr val="black">
                    <a:lumMod val="75000"/>
                    <a:lumOff val="25000"/>
                  </a:prstClr>
                </a:solidFill>
                <a:latin typeface="Calibri" panose="020F0502020204030204" pitchFamily="34" charset="0"/>
              </a:rPr>
              <a:t>і </a:t>
            </a:r>
            <a:r>
              <a:rPr lang="uk-UA" sz="2400" b="1" dirty="0" smtClean="0">
                <a:solidFill>
                  <a:prstClr val="black">
                    <a:lumMod val="75000"/>
                    <a:lumOff val="25000"/>
                  </a:prstClr>
                </a:solidFill>
                <a:latin typeface="Calibri" panose="020F0502020204030204" pitchFamily="34" charset="0"/>
              </a:rPr>
              <a:t>відео файли </a:t>
            </a:r>
            <a:r>
              <a:rPr lang="uk-UA" sz="2400" b="1" dirty="0">
                <a:solidFill>
                  <a:prstClr val="black">
                    <a:lumMod val="75000"/>
                    <a:lumOff val="25000"/>
                  </a:prstClr>
                </a:solidFill>
                <a:latin typeface="Calibri" panose="020F0502020204030204" pitchFamily="34" charset="0"/>
              </a:rPr>
              <a:t>можуть відображатися  безпосередньо у вікні браузера. </a:t>
            </a:r>
            <a:endParaRPr lang="ru-RU" sz="2400" b="1" dirty="0">
              <a:solidFill>
                <a:prstClr val="black">
                  <a:lumMod val="75000"/>
                  <a:lumOff val="25000"/>
                </a:prstClr>
              </a:solidFill>
              <a:latin typeface="Calibri" panose="020F0502020204030204"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655" y="307958"/>
            <a:ext cx="3823771" cy="2861456"/>
          </a:xfrm>
          <a:prstGeom prst="rect">
            <a:avLst/>
          </a:prstGeom>
          <a:solidFill>
            <a:srgbClr val="FFFFFF">
              <a:shade val="85000"/>
            </a:srgbClr>
          </a:solidFill>
          <a:ln w="28575"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224" y="3448280"/>
            <a:ext cx="4970824" cy="3313883"/>
          </a:xfrm>
          <a:prstGeom prst="rect">
            <a:avLst/>
          </a:prstGeom>
          <a:solidFill>
            <a:srgbClr val="FFFFFF">
              <a:shade val="85000"/>
            </a:srgbClr>
          </a:solidFill>
          <a:ln w="28575"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0196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4169230" y="451693"/>
            <a:ext cx="8327570"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44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Verdana"/>
              </a:rPr>
              <a:t>Поради веб-дизайнеру</a:t>
            </a:r>
            <a:endParaRPr kumimoji="0" lang="uk-UA" sz="44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endParaRPr>
          </a:p>
        </p:txBody>
      </p:sp>
      <p:sp>
        <p:nvSpPr>
          <p:cNvPr id="3" name="Прямоугольник 2"/>
          <p:cNvSpPr/>
          <p:nvPr/>
        </p:nvSpPr>
        <p:spPr>
          <a:xfrm>
            <a:off x="413657" y="1937657"/>
            <a:ext cx="11342914" cy="4841325"/>
          </a:xfrm>
          <a:prstGeom prst="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342900" lvl="0" indent="-342900" defTabSz="457200">
              <a:spcBef>
                <a:spcPct val="20000"/>
              </a:spcBef>
              <a:spcAft>
                <a:spcPts val="600"/>
              </a:spcAft>
              <a:buClr>
                <a:prstClr val="black">
                  <a:lumMod val="75000"/>
                  <a:lumOff val="25000"/>
                </a:prstClr>
              </a:buClr>
              <a:buFont typeface="Wingdings 2" charset="2"/>
              <a:buChar char=""/>
            </a:pPr>
            <a:r>
              <a:rPr lang="uk-UA" sz="2400" b="1" dirty="0">
                <a:solidFill>
                  <a:prstClr val="black">
                    <a:lumMod val="75000"/>
                    <a:lumOff val="25000"/>
                  </a:prstClr>
                </a:solidFill>
                <a:latin typeface="Calibri" panose="020F0502020204030204" pitchFamily="34" charset="0"/>
              </a:rPr>
              <a:t>Недоцільно використовувати великі анімовані зображення, на головній сторінці, рядки, що розбігаються у різні сторони, миготливі елементи;</a:t>
            </a:r>
          </a:p>
          <a:p>
            <a:pPr marL="342900" lvl="0" indent="-342900" defTabSz="457200">
              <a:spcBef>
                <a:spcPct val="20000"/>
              </a:spcBef>
              <a:spcAft>
                <a:spcPts val="600"/>
              </a:spcAft>
              <a:buClr>
                <a:prstClr val="black">
                  <a:lumMod val="75000"/>
                  <a:lumOff val="25000"/>
                </a:prstClr>
              </a:buClr>
              <a:buFont typeface="Wingdings 2" charset="2"/>
              <a:buChar char=""/>
            </a:pPr>
            <a:r>
              <a:rPr lang="uk-UA" sz="2400" b="1" dirty="0">
                <a:solidFill>
                  <a:prstClr val="black">
                    <a:lumMod val="75000"/>
                    <a:lumOff val="25000"/>
                  </a:prstClr>
                </a:solidFill>
                <a:latin typeface="Calibri" panose="020F0502020204030204" pitchFamily="34" charset="0"/>
              </a:rPr>
              <a:t>Не слід використовувати широкі зображення;</a:t>
            </a:r>
          </a:p>
          <a:p>
            <a:pPr marL="342900" lvl="0" indent="-342900" defTabSz="457200">
              <a:spcBef>
                <a:spcPct val="20000"/>
              </a:spcBef>
              <a:spcAft>
                <a:spcPts val="600"/>
              </a:spcAft>
              <a:buClr>
                <a:prstClr val="black">
                  <a:lumMod val="75000"/>
                  <a:lumOff val="25000"/>
                </a:prstClr>
              </a:buClr>
              <a:buFont typeface="Wingdings 2" charset="2"/>
              <a:buChar char=""/>
            </a:pPr>
            <a:r>
              <a:rPr lang="uk-UA" sz="2400" b="1" dirty="0">
                <a:solidFill>
                  <a:prstClr val="black">
                    <a:lumMod val="75000"/>
                    <a:lumOff val="25000"/>
                  </a:prstClr>
                </a:solidFill>
                <a:latin typeface="Calibri" panose="020F0502020204030204" pitchFamily="34" charset="0"/>
              </a:rPr>
              <a:t>Не варто розміщувати на головній сторінці велику кількість кнопок, емблем каталогів, посилань;</a:t>
            </a:r>
          </a:p>
          <a:p>
            <a:pPr marL="342900" lvl="0" indent="-342900" defTabSz="457200">
              <a:spcBef>
                <a:spcPct val="20000"/>
              </a:spcBef>
              <a:spcAft>
                <a:spcPts val="600"/>
              </a:spcAft>
              <a:buClr>
                <a:prstClr val="black">
                  <a:lumMod val="75000"/>
                  <a:lumOff val="25000"/>
                </a:prstClr>
              </a:buClr>
              <a:buFont typeface="Wingdings 2" charset="2"/>
              <a:buChar char=""/>
            </a:pPr>
            <a:r>
              <a:rPr lang="uk-UA" sz="2400" b="1" dirty="0">
                <a:solidFill>
                  <a:prstClr val="black">
                    <a:lumMod val="75000"/>
                    <a:lumOff val="25000"/>
                  </a:prstClr>
                </a:solidFill>
                <a:latin typeface="Calibri" panose="020F0502020204030204" pitchFamily="34" charset="0"/>
              </a:rPr>
              <a:t>Недоцільно розміщувати на сторінці довгі тексти (до 2-3 екранів);</a:t>
            </a:r>
          </a:p>
          <a:p>
            <a:pPr marL="342900" lvl="0" indent="-342900" defTabSz="457200">
              <a:spcBef>
                <a:spcPct val="20000"/>
              </a:spcBef>
              <a:spcAft>
                <a:spcPts val="600"/>
              </a:spcAft>
              <a:buClr>
                <a:prstClr val="black">
                  <a:lumMod val="75000"/>
                  <a:lumOff val="25000"/>
                </a:prstClr>
              </a:buClr>
              <a:buFont typeface="Wingdings 2" charset="2"/>
              <a:buChar char=""/>
            </a:pPr>
            <a:r>
              <a:rPr lang="uk-UA" sz="2400" b="1" dirty="0">
                <a:solidFill>
                  <a:prstClr val="black">
                    <a:lumMod val="75000"/>
                    <a:lumOff val="25000"/>
                  </a:prstClr>
                </a:solidFill>
                <a:latin typeface="Calibri" panose="020F0502020204030204" pitchFamily="34" charset="0"/>
              </a:rPr>
              <a:t>Не слід робити кольорову гаму занадто яскравою;</a:t>
            </a:r>
          </a:p>
          <a:p>
            <a:pPr marL="342900" lvl="0" indent="-342900" defTabSz="457200">
              <a:spcBef>
                <a:spcPct val="20000"/>
              </a:spcBef>
              <a:spcAft>
                <a:spcPts val="600"/>
              </a:spcAft>
              <a:buClr>
                <a:prstClr val="black">
                  <a:lumMod val="75000"/>
                  <a:lumOff val="25000"/>
                </a:prstClr>
              </a:buClr>
              <a:buFont typeface="Wingdings 2" charset="2"/>
              <a:buChar char=""/>
            </a:pPr>
            <a:r>
              <a:rPr lang="uk-UA" sz="2400" b="1" dirty="0">
                <a:solidFill>
                  <a:prstClr val="black">
                    <a:lumMod val="75000"/>
                    <a:lumOff val="25000"/>
                  </a:prstClr>
                </a:solidFill>
                <a:latin typeface="Calibri" panose="020F0502020204030204" pitchFamily="34" charset="0"/>
              </a:rPr>
              <a:t>Наявність помилок псують враження про важливість </a:t>
            </a:r>
            <a:r>
              <a:rPr lang="uk-UA" sz="2400" b="1" dirty="0" smtClean="0">
                <a:solidFill>
                  <a:prstClr val="black">
                    <a:lumMod val="75000"/>
                    <a:lumOff val="25000"/>
                  </a:prstClr>
                </a:solidFill>
                <a:latin typeface="Calibri" panose="020F0502020204030204" pitchFamily="34" charset="0"/>
              </a:rPr>
              <a:t>сайту;</a:t>
            </a:r>
            <a:endParaRPr lang="uk-UA" sz="2400" b="1" dirty="0">
              <a:solidFill>
                <a:prstClr val="black">
                  <a:lumMod val="75000"/>
                  <a:lumOff val="25000"/>
                </a:prstClr>
              </a:solidFill>
              <a:latin typeface="Calibri" panose="020F0502020204030204" pitchFamily="34" charset="0"/>
            </a:endParaRPr>
          </a:p>
          <a:p>
            <a:pPr marL="342900" lvl="0" indent="-342900" defTabSz="457200">
              <a:spcBef>
                <a:spcPct val="20000"/>
              </a:spcBef>
              <a:spcAft>
                <a:spcPts val="600"/>
              </a:spcAft>
              <a:buClr>
                <a:prstClr val="black">
                  <a:lumMod val="75000"/>
                  <a:lumOff val="25000"/>
                </a:prstClr>
              </a:buClr>
              <a:buFont typeface="Wingdings 2" charset="2"/>
              <a:buChar char=""/>
            </a:pPr>
            <a:r>
              <a:rPr lang="uk-UA" sz="2400" b="1" dirty="0">
                <a:solidFill>
                  <a:prstClr val="black">
                    <a:lumMod val="75000"/>
                    <a:lumOff val="25000"/>
                  </a:prstClr>
                </a:solidFill>
                <a:latin typeface="Calibri" panose="020F0502020204030204" pitchFamily="34" charset="0"/>
              </a:rPr>
              <a:t>Правило “п</a:t>
            </a:r>
            <a:r>
              <a:rPr lang="en-US" sz="2400" b="1" dirty="0">
                <a:solidFill>
                  <a:prstClr val="black">
                    <a:lumMod val="75000"/>
                    <a:lumOff val="25000"/>
                  </a:prstClr>
                </a:solidFill>
                <a:latin typeface="Calibri" panose="020F0502020204030204" pitchFamily="34" charset="0"/>
              </a:rPr>
              <a:t>’</a:t>
            </a:r>
            <a:r>
              <a:rPr lang="uk-UA" sz="2400" b="1" dirty="0">
                <a:solidFill>
                  <a:prstClr val="black">
                    <a:lumMod val="75000"/>
                    <a:lumOff val="25000"/>
                  </a:prstClr>
                </a:solidFill>
                <a:latin typeface="Calibri" panose="020F0502020204030204" pitchFamily="34" charset="0"/>
              </a:rPr>
              <a:t>ятірки”: Не більше 5 шрифтів на сторінці;</a:t>
            </a:r>
          </a:p>
          <a:p>
            <a:pPr marL="342900" lvl="0" indent="-342900" defTabSz="457200">
              <a:spcBef>
                <a:spcPct val="20000"/>
              </a:spcBef>
              <a:spcAft>
                <a:spcPts val="600"/>
              </a:spcAft>
              <a:buClr>
                <a:prstClr val="black">
                  <a:lumMod val="75000"/>
                  <a:lumOff val="25000"/>
                </a:prstClr>
              </a:buClr>
              <a:buFont typeface="Wingdings 2" charset="2"/>
              <a:buChar char=""/>
            </a:pPr>
            <a:r>
              <a:rPr lang="uk-UA" sz="2400" b="1" dirty="0">
                <a:solidFill>
                  <a:prstClr val="black">
                    <a:lumMod val="75000"/>
                    <a:lumOff val="25000"/>
                  </a:prstClr>
                </a:solidFill>
                <a:latin typeface="Calibri" panose="020F0502020204030204" pitchFamily="34" charset="0"/>
              </a:rPr>
              <a:t>Не використовувати напис Сторінка в розробці.</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29" y="126320"/>
            <a:ext cx="3788229" cy="177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052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749</Words>
  <Application>Microsoft Office PowerPoint</Application>
  <PresentationFormat>Произвольный</PresentationFormat>
  <Paragraphs>67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User6</dc:creator>
  <cp:lastModifiedBy>ОЛЯ</cp:lastModifiedBy>
  <cp:revision>99</cp:revision>
  <dcterms:created xsi:type="dcterms:W3CDTF">2021-01-04T10:35:00Z</dcterms:created>
  <dcterms:modified xsi:type="dcterms:W3CDTF">2021-04-02T17:19:29Z</dcterms:modified>
</cp:coreProperties>
</file>