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69" r:id="rId5"/>
    <p:sldId id="270" r:id="rId6"/>
    <p:sldId id="271" r:id="rId7"/>
    <p:sldId id="272"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p>
            <a:fld id="{193125B4-462E-4C90-9C2E-F918674D5953}" type="datetimeFigureOut">
              <a:rPr lang="uk-UA" smtClean="0"/>
              <a:t>24.04.2021</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44C9848F-10F2-4D77-B91D-EB29A960D36D}" type="slidenum">
              <a:rPr lang="uk-UA" smtClean="0"/>
              <a:t>‹#›</a:t>
            </a:fld>
            <a:endParaRPr lang="uk-UA"/>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3125B4-462E-4C90-9C2E-F918674D5953}" type="datetimeFigureOut">
              <a:rPr lang="uk-UA" smtClean="0"/>
              <a:t>24.04.2021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4C9848F-10F2-4D77-B91D-EB29A960D36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3125B4-462E-4C90-9C2E-F918674D5953}" type="datetimeFigureOut">
              <a:rPr lang="uk-UA" smtClean="0"/>
              <a:t>24.04.2021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4C9848F-10F2-4D77-B91D-EB29A960D36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3125B4-462E-4C90-9C2E-F918674D5953}" type="datetimeFigureOut">
              <a:rPr lang="uk-UA" smtClean="0"/>
              <a:t>24.04.2021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4C9848F-10F2-4D77-B91D-EB29A960D36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93125B4-462E-4C90-9C2E-F918674D5953}" type="datetimeFigureOut">
              <a:rPr lang="uk-UA" smtClean="0"/>
              <a:t>24.04.2021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4C9848F-10F2-4D77-B91D-EB29A960D36D}" type="slidenum">
              <a:rPr lang="uk-UA" smtClean="0"/>
              <a:t>‹#›</a:t>
            </a:fld>
            <a:endParaRPr lang="uk-UA"/>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93125B4-462E-4C90-9C2E-F918674D5953}" type="datetimeFigureOut">
              <a:rPr lang="uk-UA" smtClean="0"/>
              <a:t>24.04.2021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4C9848F-10F2-4D77-B91D-EB29A960D36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93125B4-462E-4C90-9C2E-F918674D5953}" type="datetimeFigureOut">
              <a:rPr lang="uk-UA" smtClean="0"/>
              <a:t>24.04.2021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4C9848F-10F2-4D77-B91D-EB29A960D36D}" type="slidenum">
              <a:rPr lang="uk-UA" smtClean="0"/>
              <a:t>‹#›</a:t>
            </a:fld>
            <a:endParaRPr lang="uk-UA"/>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93125B4-462E-4C90-9C2E-F918674D5953}" type="datetimeFigureOut">
              <a:rPr lang="uk-UA" smtClean="0"/>
              <a:t>24.04.2021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4C9848F-10F2-4D77-B91D-EB29A960D36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3125B4-462E-4C90-9C2E-F918674D5953}" type="datetimeFigureOut">
              <a:rPr lang="uk-UA" smtClean="0"/>
              <a:t>24.04.2021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4C9848F-10F2-4D77-B91D-EB29A960D36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93125B4-462E-4C90-9C2E-F918674D5953}" type="datetimeFigureOut">
              <a:rPr lang="uk-UA" smtClean="0"/>
              <a:t>24.04.2021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4C9848F-10F2-4D77-B91D-EB29A960D36D}"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p>
            <a:fld id="{193125B4-462E-4C90-9C2E-F918674D5953}" type="datetimeFigureOut">
              <a:rPr lang="uk-UA" smtClean="0"/>
              <a:t>24.04.2021</a:t>
            </a:fld>
            <a:endParaRPr lang="uk-UA"/>
          </a:p>
        </p:txBody>
      </p:sp>
      <p:sp>
        <p:nvSpPr>
          <p:cNvPr id="6" name="Нижний колонтитул 5"/>
          <p:cNvSpPr>
            <a:spLocks noGrp="1"/>
          </p:cNvSpPr>
          <p:nvPr>
            <p:ph type="ftr" sz="quarter" idx="11"/>
          </p:nvPr>
        </p:nvSpPr>
        <p:spPr>
          <a:xfrm>
            <a:off x="914400" y="55499"/>
            <a:ext cx="5562600" cy="365125"/>
          </a:xfrm>
        </p:spPr>
        <p:txBody>
          <a:bodyPr/>
          <a:lstStyle/>
          <a:p>
            <a:endParaRPr lang="uk-UA"/>
          </a:p>
        </p:txBody>
      </p:sp>
      <p:sp>
        <p:nvSpPr>
          <p:cNvPr id="7" name="Номер слайда 6"/>
          <p:cNvSpPr>
            <a:spLocks noGrp="1"/>
          </p:cNvSpPr>
          <p:nvPr>
            <p:ph type="sldNum" sz="quarter" idx="12"/>
          </p:nvPr>
        </p:nvSpPr>
        <p:spPr>
          <a:xfrm>
            <a:off x="8610600" y="55499"/>
            <a:ext cx="457200" cy="365125"/>
          </a:xfrm>
        </p:spPr>
        <p:txBody>
          <a:bodyPr/>
          <a:lstStyle/>
          <a:p>
            <a:fld id="{44C9848F-10F2-4D77-B91D-EB29A960D36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93125B4-462E-4C90-9C2E-F918674D5953}" type="datetimeFigureOut">
              <a:rPr lang="uk-UA" smtClean="0"/>
              <a:t>24.04.2021</a:t>
            </a:fld>
            <a:endParaRPr lang="uk-UA"/>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uk-UA"/>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4C9848F-10F2-4D77-B91D-EB29A960D36D}"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285728"/>
            <a:ext cx="8203984" cy="2585323"/>
          </a:xfrm>
          <a:prstGeom prst="rect">
            <a:avLst/>
          </a:prstGeom>
          <a:noFill/>
        </p:spPr>
        <p:txBody>
          <a:bodyPr wrap="square" lIns="91440" tIns="45720" rIns="91440" bIns="45720">
            <a:spAutoFit/>
          </a:bodyPr>
          <a:lstStyle/>
          <a:p>
            <a:pPr algn="ct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Рух </a:t>
            </a:r>
            <a:r>
              <a:rPr lang="ru-RU" sz="5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транспортних</a:t>
            </a: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5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засобів</a:t>
            </a: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5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із</a:t>
            </a: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5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спеціальними</a:t>
            </a: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сигналами</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242" name="Picture 2"/>
          <p:cNvPicPr>
            <a:picLocks noChangeAspect="1" noChangeArrowheads="1"/>
          </p:cNvPicPr>
          <p:nvPr/>
        </p:nvPicPr>
        <p:blipFill>
          <a:blip r:embed="rId2"/>
          <a:srcRect/>
          <a:stretch>
            <a:fillRect/>
          </a:stretch>
        </p:blipFill>
        <p:spPr bwMode="auto">
          <a:xfrm>
            <a:off x="1043608" y="3140968"/>
            <a:ext cx="3816424" cy="2667240"/>
          </a:xfrm>
          <a:prstGeom prst="rect">
            <a:avLst/>
          </a:prstGeom>
          <a:noFill/>
          <a:ln w="9525">
            <a:noFill/>
            <a:miter lim="800000"/>
            <a:headEnd/>
            <a:tailEnd/>
          </a:ln>
          <a:effectLst/>
        </p:spPr>
      </p:pic>
      <p:sp>
        <p:nvSpPr>
          <p:cNvPr id="3" name="Прямоугольник 2"/>
          <p:cNvSpPr/>
          <p:nvPr/>
        </p:nvSpPr>
        <p:spPr>
          <a:xfrm>
            <a:off x="4346332" y="4773086"/>
            <a:ext cx="4572000" cy="2062103"/>
          </a:xfrm>
          <a:prstGeom prst="rect">
            <a:avLst/>
          </a:prstGeom>
        </p:spPr>
        <p:txBody>
          <a:bodyPr>
            <a:spAutoFit/>
          </a:bodyPr>
          <a:lstStyle/>
          <a:p>
            <a:pPr algn="r"/>
            <a:r>
              <a:rPr lang="ru-RU" altLang="ru-RU" sz="3200" b="1" i="1" dirty="0" err="1">
                <a:solidFill>
                  <a:schemeClr val="accent1">
                    <a:lumMod val="75000"/>
                  </a:schemeClr>
                </a:solidFill>
              </a:rPr>
              <a:t>Заняття</a:t>
            </a:r>
            <a:r>
              <a:rPr lang="ru-RU" altLang="ru-RU" sz="3200" b="1" i="1" dirty="0">
                <a:solidFill>
                  <a:schemeClr val="accent1">
                    <a:lumMod val="75000"/>
                  </a:schemeClr>
                </a:solidFill>
              </a:rPr>
              <a:t> </a:t>
            </a:r>
            <a:r>
              <a:rPr lang="ru-RU" altLang="ru-RU" sz="3200" b="1" i="1" dirty="0" smtClean="0">
                <a:solidFill>
                  <a:schemeClr val="accent1">
                    <a:lumMod val="75000"/>
                  </a:schemeClr>
                </a:solidFill>
              </a:rPr>
              <a:t>2</a:t>
            </a:r>
            <a:r>
              <a:rPr lang="en-US" altLang="ru-RU" sz="3200" b="1" i="1" dirty="0" smtClean="0">
                <a:solidFill>
                  <a:schemeClr val="accent1">
                    <a:lumMod val="75000"/>
                  </a:schemeClr>
                </a:solidFill>
              </a:rPr>
              <a:t>8</a:t>
            </a:r>
            <a:r>
              <a:rPr lang="ru-RU" altLang="ru-RU" sz="3200" b="1" i="1" dirty="0" smtClean="0">
                <a:solidFill>
                  <a:schemeClr val="accent1">
                    <a:lumMod val="75000"/>
                  </a:schemeClr>
                </a:solidFill>
              </a:rPr>
              <a:t>.04.2021</a:t>
            </a:r>
            <a:endParaRPr lang="ru-RU" altLang="ru-RU" sz="3200" b="1" i="1" dirty="0">
              <a:solidFill>
                <a:schemeClr val="accent1">
                  <a:lumMod val="75000"/>
                </a:schemeClr>
              </a:solidFill>
            </a:endParaRPr>
          </a:p>
          <a:p>
            <a:pPr algn="r"/>
            <a:r>
              <a:rPr lang="ru-RU" altLang="ru-RU" sz="3200" b="1" i="1" dirty="0">
                <a:solidFill>
                  <a:schemeClr val="accent1">
                    <a:lumMod val="75000"/>
                  </a:schemeClr>
                </a:solidFill>
              </a:rPr>
              <a:t>          </a:t>
            </a:r>
            <a:r>
              <a:rPr lang="ru-RU" altLang="ru-RU" sz="3200" b="1" i="1" dirty="0" err="1" smtClean="0">
                <a:solidFill>
                  <a:schemeClr val="accent1">
                    <a:lumMod val="75000"/>
                  </a:schemeClr>
                </a:solidFill>
              </a:rPr>
              <a:t>Підготував</a:t>
            </a:r>
            <a:r>
              <a:rPr lang="ru-RU" altLang="ru-RU" sz="3200" b="1" i="1" dirty="0">
                <a:solidFill>
                  <a:schemeClr val="accent1">
                    <a:lumMod val="75000"/>
                  </a:schemeClr>
                </a:solidFill>
              </a:rPr>
              <a:t>: </a:t>
            </a:r>
            <a:r>
              <a:rPr lang="ru-RU" altLang="ru-RU" sz="3200" b="1" i="1" dirty="0" err="1">
                <a:solidFill>
                  <a:schemeClr val="accent1">
                    <a:lumMod val="75000"/>
                  </a:schemeClr>
                </a:solidFill>
              </a:rPr>
              <a:t>Ремизовський</a:t>
            </a:r>
            <a:r>
              <a:rPr lang="ru-RU" altLang="ru-RU" sz="3200" b="1" i="1" dirty="0">
                <a:solidFill>
                  <a:schemeClr val="accent1">
                    <a:lumMod val="75000"/>
                  </a:schemeClr>
                </a:solidFill>
              </a:rPr>
              <a:t> Василь      </a:t>
            </a:r>
            <a:r>
              <a:rPr lang="ru-RU" altLang="ru-RU" sz="3200" b="1" i="1" dirty="0" err="1">
                <a:solidFill>
                  <a:schemeClr val="accent1">
                    <a:lumMod val="75000"/>
                  </a:schemeClr>
                </a:solidFill>
              </a:rPr>
              <a:t>Васильович</a:t>
            </a:r>
            <a:endParaRPr lang="ru-RU" altLang="ru-RU" sz="32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4572000" cy="4708981"/>
          </a:xfrm>
          <a:prstGeom prst="rect">
            <a:avLst/>
          </a:prstGeom>
        </p:spPr>
        <p:txBody>
          <a:bodyPr>
            <a:spAutoFit/>
          </a:bodyPr>
          <a:lstStyle/>
          <a:p>
            <a:r>
              <a:rPr lang="uk-UA" sz="2000" dirty="0" smtClean="0">
                <a:solidFill>
                  <a:srgbClr val="92D050"/>
                </a:solidFill>
              </a:rPr>
              <a:t>3.1. Водії оперативних транспортних засобів, виконуючи невідкладне службове завдання, можуть відступати від вимог розділів 8 (крім сигналів регулювальника), 10 - 18, 26, 27 та пункту 28.1 цих Правил за умови увімкнення проблискового маячка синього або червоного кольору і спеціального звукового сигналу та забезпечення безпеки дорожнього руху. За відсутності необхідності додаткового привертання уваги учасників дорожнього руху спеціальний звуковий сигнал може бути вимкнений.</a:t>
            </a:r>
            <a:endParaRPr lang="uk-UA" sz="2000" dirty="0">
              <a:solidFill>
                <a:srgbClr val="92D050"/>
              </a:solidFill>
            </a:endParaRPr>
          </a:p>
        </p:txBody>
      </p:sp>
      <p:pic>
        <p:nvPicPr>
          <p:cNvPr id="11266" name="Picture 2"/>
          <p:cNvPicPr>
            <a:picLocks noChangeAspect="1" noChangeArrowheads="1"/>
          </p:cNvPicPr>
          <p:nvPr/>
        </p:nvPicPr>
        <p:blipFill>
          <a:blip r:embed="rId2"/>
          <a:srcRect/>
          <a:stretch>
            <a:fillRect/>
          </a:stretch>
        </p:blipFill>
        <p:spPr bwMode="auto">
          <a:xfrm>
            <a:off x="4857752" y="3286124"/>
            <a:ext cx="3999316" cy="29956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0"/>
            <a:ext cx="6000792" cy="6555641"/>
          </a:xfrm>
          <a:prstGeom prst="rect">
            <a:avLst/>
          </a:prstGeom>
        </p:spPr>
        <p:txBody>
          <a:bodyPr wrap="square">
            <a:spAutoFit/>
          </a:bodyPr>
          <a:lstStyle/>
          <a:p>
            <a:r>
              <a:rPr lang="uk-UA" sz="2000" dirty="0" smtClean="0">
                <a:solidFill>
                  <a:srgbClr val="92D050"/>
                </a:solidFill>
              </a:rPr>
              <a:t>3.2. У разі наближення транспортного засобу з увімкненим синім проблисковим маячком та (або) спеціальним звуковим сигналом водії інших транспортних засобів, які можуть створювати йому перешкоду для руху, зобов'язані дати йому дорогу і забезпечити безперешкодний проїзд зазначеного транспортного засобу (і супроводжуваних ним транспортних засобів). </a:t>
            </a:r>
          </a:p>
          <a:p>
            <a:endParaRPr lang="uk-UA" sz="2000" dirty="0" smtClean="0">
              <a:solidFill>
                <a:srgbClr val="92D050"/>
              </a:solidFill>
            </a:endParaRPr>
          </a:p>
          <a:p>
            <a:r>
              <a:rPr lang="uk-UA" sz="2000" dirty="0" smtClean="0">
                <a:solidFill>
                  <a:srgbClr val="92D050"/>
                </a:solidFill>
              </a:rPr>
              <a:t>На транспортних засобах, які рухаються в супроводжуваній колоні, повинне бути ввімкнено ближнє світло фар. </a:t>
            </a:r>
          </a:p>
          <a:p>
            <a:endParaRPr lang="uk-UA" sz="2000" dirty="0" smtClean="0">
              <a:solidFill>
                <a:srgbClr val="92D050"/>
              </a:solidFill>
            </a:endParaRPr>
          </a:p>
          <a:p>
            <a:r>
              <a:rPr lang="uk-UA" sz="2000" dirty="0" smtClean="0">
                <a:solidFill>
                  <a:srgbClr val="92D050"/>
                </a:solidFill>
              </a:rPr>
              <a:t>Якщо на такому транспортному засобі увімкнено проблискові маячки синього і червоного або лише червоного кольору, водії інших транспортних засобів зобов'язані зупинитися біля правого краю проїзної частини (на правому узбіччі). На дорозі з розділювальною смугою цю вимогу зобов'язані виконати водії транспортних засобів, що рухаються в попутному напрямку.</a:t>
            </a:r>
            <a:endParaRPr lang="uk-UA" sz="2000" dirty="0">
              <a:solidFill>
                <a:srgbClr val="92D050"/>
              </a:solidFill>
            </a:endParaRPr>
          </a:p>
        </p:txBody>
      </p:sp>
      <p:pic>
        <p:nvPicPr>
          <p:cNvPr id="12290" name="Picture 2"/>
          <p:cNvPicPr>
            <a:picLocks noChangeAspect="1" noChangeArrowheads="1"/>
          </p:cNvPicPr>
          <p:nvPr/>
        </p:nvPicPr>
        <p:blipFill>
          <a:blip r:embed="rId2"/>
          <a:srcRect/>
          <a:stretch>
            <a:fillRect/>
          </a:stretch>
        </p:blipFill>
        <p:spPr bwMode="auto">
          <a:xfrm>
            <a:off x="6000760" y="1643050"/>
            <a:ext cx="3143240" cy="27896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4572000" cy="3785652"/>
          </a:xfrm>
          <a:prstGeom prst="rect">
            <a:avLst/>
          </a:prstGeom>
        </p:spPr>
        <p:txBody>
          <a:bodyPr>
            <a:spAutoFit/>
          </a:bodyPr>
          <a:lstStyle/>
          <a:p>
            <a:r>
              <a:rPr lang="ru-RU" sz="2000" dirty="0" smtClean="0">
                <a:solidFill>
                  <a:srgbClr val="92D050"/>
                </a:solidFill>
              </a:rPr>
              <a:t>3.3. </a:t>
            </a:r>
            <a:r>
              <a:rPr lang="ru-RU" sz="2000" dirty="0" err="1" smtClean="0">
                <a:solidFill>
                  <a:srgbClr val="92D050"/>
                </a:solidFill>
              </a:rPr>
              <a:t>Якщо</a:t>
            </a:r>
            <a:r>
              <a:rPr lang="ru-RU" sz="2000" dirty="0" smtClean="0">
                <a:solidFill>
                  <a:srgbClr val="92D050"/>
                </a:solidFill>
              </a:rPr>
              <a:t> </a:t>
            </a:r>
            <a:r>
              <a:rPr lang="ru-RU" sz="2000" dirty="0" err="1" smtClean="0">
                <a:solidFill>
                  <a:srgbClr val="92D050"/>
                </a:solidFill>
              </a:rPr>
              <a:t>під</a:t>
            </a:r>
            <a:r>
              <a:rPr lang="ru-RU" sz="2000" dirty="0" smtClean="0">
                <a:solidFill>
                  <a:srgbClr val="92D050"/>
                </a:solidFill>
              </a:rPr>
              <a:t> час </a:t>
            </a:r>
            <a:r>
              <a:rPr lang="ru-RU" sz="2000" dirty="0" err="1" smtClean="0">
                <a:solidFill>
                  <a:srgbClr val="92D050"/>
                </a:solidFill>
              </a:rPr>
              <a:t>супроводження</a:t>
            </a:r>
            <a:r>
              <a:rPr lang="ru-RU" sz="2000" dirty="0" smtClean="0">
                <a:solidFill>
                  <a:srgbClr val="92D050"/>
                </a:solidFill>
              </a:rPr>
              <a:t> колони </a:t>
            </a:r>
            <a:r>
              <a:rPr lang="ru-RU" sz="2000" dirty="0" err="1" smtClean="0">
                <a:solidFill>
                  <a:srgbClr val="92D050"/>
                </a:solidFill>
              </a:rPr>
              <a:t>транспортних</a:t>
            </a:r>
            <a:r>
              <a:rPr lang="ru-RU" sz="2000" dirty="0" smtClean="0">
                <a:solidFill>
                  <a:srgbClr val="92D050"/>
                </a:solidFill>
              </a:rPr>
              <a:t> </a:t>
            </a:r>
            <a:r>
              <a:rPr lang="ru-RU" sz="2000" dirty="0" err="1" smtClean="0">
                <a:solidFill>
                  <a:srgbClr val="92D050"/>
                </a:solidFill>
              </a:rPr>
              <a:t>засобів</a:t>
            </a:r>
            <a:r>
              <a:rPr lang="ru-RU" sz="2000" dirty="0" smtClean="0">
                <a:solidFill>
                  <a:srgbClr val="92D050"/>
                </a:solidFill>
              </a:rPr>
              <a:t> на транспортному </a:t>
            </a:r>
            <a:r>
              <a:rPr lang="ru-RU" sz="2000" dirty="0" err="1" smtClean="0">
                <a:solidFill>
                  <a:srgbClr val="92D050"/>
                </a:solidFill>
              </a:rPr>
              <a:t>засобі</a:t>
            </a:r>
            <a:r>
              <a:rPr lang="ru-RU" sz="2000" dirty="0" smtClean="0">
                <a:solidFill>
                  <a:srgbClr val="92D050"/>
                </a:solidFill>
              </a:rPr>
              <a:t>, </a:t>
            </a:r>
            <a:r>
              <a:rPr lang="ru-RU" sz="2000" dirty="0" err="1" smtClean="0">
                <a:solidFill>
                  <a:srgbClr val="92D050"/>
                </a:solidFill>
              </a:rPr>
              <a:t>що</a:t>
            </a:r>
            <a:r>
              <a:rPr lang="ru-RU" sz="2000" dirty="0" smtClean="0">
                <a:solidFill>
                  <a:srgbClr val="92D050"/>
                </a:solidFill>
              </a:rPr>
              <a:t> </a:t>
            </a:r>
            <a:r>
              <a:rPr lang="ru-RU" sz="2000" dirty="0" err="1" smtClean="0">
                <a:solidFill>
                  <a:srgbClr val="92D050"/>
                </a:solidFill>
              </a:rPr>
              <a:t>рухається</a:t>
            </a:r>
            <a:r>
              <a:rPr lang="ru-RU" sz="2000" dirty="0" smtClean="0">
                <a:solidFill>
                  <a:srgbClr val="92D050"/>
                </a:solidFill>
              </a:rPr>
              <a:t> </a:t>
            </a:r>
            <a:r>
              <a:rPr lang="ru-RU" sz="2000" dirty="0" err="1" smtClean="0">
                <a:solidFill>
                  <a:srgbClr val="92D050"/>
                </a:solidFill>
              </a:rPr>
              <a:t>попереду</a:t>
            </a:r>
            <a:r>
              <a:rPr lang="ru-RU" sz="2000" dirty="0" smtClean="0">
                <a:solidFill>
                  <a:srgbClr val="92D050"/>
                </a:solidFill>
              </a:rPr>
              <a:t> колони, </a:t>
            </a:r>
            <a:r>
              <a:rPr lang="ru-RU" sz="2000" dirty="0" err="1" smtClean="0">
                <a:solidFill>
                  <a:srgbClr val="92D050"/>
                </a:solidFill>
              </a:rPr>
              <a:t>увімкнено</a:t>
            </a:r>
            <a:r>
              <a:rPr lang="ru-RU" sz="2000" dirty="0" smtClean="0">
                <a:solidFill>
                  <a:srgbClr val="92D050"/>
                </a:solidFill>
              </a:rPr>
              <a:t> </a:t>
            </a:r>
            <a:r>
              <a:rPr lang="ru-RU" sz="2000" dirty="0" err="1" smtClean="0">
                <a:solidFill>
                  <a:srgbClr val="92D050"/>
                </a:solidFill>
              </a:rPr>
              <a:t>проблискові</a:t>
            </a:r>
            <a:r>
              <a:rPr lang="ru-RU" sz="2000" dirty="0" smtClean="0">
                <a:solidFill>
                  <a:srgbClr val="92D050"/>
                </a:solidFill>
              </a:rPr>
              <a:t> маячки </a:t>
            </a:r>
            <a:r>
              <a:rPr lang="ru-RU" sz="2000" dirty="0" err="1" smtClean="0">
                <a:solidFill>
                  <a:srgbClr val="92D050"/>
                </a:solidFill>
              </a:rPr>
              <a:t>синього</a:t>
            </a:r>
            <a:r>
              <a:rPr lang="ru-RU" sz="2000" dirty="0" smtClean="0">
                <a:solidFill>
                  <a:srgbClr val="92D050"/>
                </a:solidFill>
              </a:rPr>
              <a:t> </a:t>
            </a:r>
            <a:r>
              <a:rPr lang="ru-RU" sz="2000" dirty="0" err="1" smtClean="0">
                <a:solidFill>
                  <a:srgbClr val="92D050"/>
                </a:solidFill>
              </a:rPr>
              <a:t>і</a:t>
            </a:r>
            <a:r>
              <a:rPr lang="ru-RU" sz="2000" dirty="0" smtClean="0">
                <a:solidFill>
                  <a:srgbClr val="92D050"/>
                </a:solidFill>
              </a:rPr>
              <a:t> </a:t>
            </a:r>
            <a:r>
              <a:rPr lang="ru-RU" sz="2000" dirty="0" err="1" smtClean="0">
                <a:solidFill>
                  <a:srgbClr val="92D050"/>
                </a:solidFill>
              </a:rPr>
              <a:t>червоного</a:t>
            </a:r>
            <a:r>
              <a:rPr lang="ru-RU" sz="2000" dirty="0" smtClean="0">
                <a:solidFill>
                  <a:srgbClr val="92D050"/>
                </a:solidFill>
              </a:rPr>
              <a:t> </a:t>
            </a:r>
            <a:r>
              <a:rPr lang="ru-RU" sz="2000" dirty="0" err="1" smtClean="0">
                <a:solidFill>
                  <a:srgbClr val="92D050"/>
                </a:solidFill>
              </a:rPr>
              <a:t>або</a:t>
            </a:r>
            <a:r>
              <a:rPr lang="ru-RU" sz="2000" dirty="0" smtClean="0">
                <a:solidFill>
                  <a:srgbClr val="92D050"/>
                </a:solidFill>
              </a:rPr>
              <a:t> </a:t>
            </a:r>
            <a:r>
              <a:rPr lang="ru-RU" sz="2000" dirty="0" err="1" smtClean="0">
                <a:solidFill>
                  <a:srgbClr val="92D050"/>
                </a:solidFill>
              </a:rPr>
              <a:t>лише</a:t>
            </a:r>
            <a:r>
              <a:rPr lang="ru-RU" sz="2000" dirty="0" smtClean="0">
                <a:solidFill>
                  <a:srgbClr val="92D050"/>
                </a:solidFill>
              </a:rPr>
              <a:t> </a:t>
            </a:r>
            <a:r>
              <a:rPr lang="ru-RU" sz="2000" dirty="0" err="1" smtClean="0">
                <a:solidFill>
                  <a:srgbClr val="92D050"/>
                </a:solidFill>
              </a:rPr>
              <a:t>червоного</a:t>
            </a:r>
            <a:r>
              <a:rPr lang="ru-RU" sz="2000" dirty="0" smtClean="0">
                <a:solidFill>
                  <a:srgbClr val="92D050"/>
                </a:solidFill>
              </a:rPr>
              <a:t> </a:t>
            </a:r>
            <a:r>
              <a:rPr lang="ru-RU" sz="2000" dirty="0" err="1" smtClean="0">
                <a:solidFill>
                  <a:srgbClr val="92D050"/>
                </a:solidFill>
              </a:rPr>
              <a:t>кольору</a:t>
            </a:r>
            <a:r>
              <a:rPr lang="ru-RU" sz="2000" dirty="0" smtClean="0">
                <a:solidFill>
                  <a:srgbClr val="92D050"/>
                </a:solidFill>
              </a:rPr>
              <a:t>, колону повинен </a:t>
            </a:r>
            <a:r>
              <a:rPr lang="ru-RU" sz="2000" dirty="0" err="1" smtClean="0">
                <a:solidFill>
                  <a:srgbClr val="92D050"/>
                </a:solidFill>
              </a:rPr>
              <a:t>замикати</a:t>
            </a:r>
            <a:r>
              <a:rPr lang="ru-RU" sz="2000" dirty="0" smtClean="0">
                <a:solidFill>
                  <a:srgbClr val="92D050"/>
                </a:solidFill>
              </a:rPr>
              <a:t> </a:t>
            </a:r>
            <a:r>
              <a:rPr lang="ru-RU" sz="2000" dirty="0" err="1" smtClean="0">
                <a:solidFill>
                  <a:srgbClr val="92D050"/>
                </a:solidFill>
              </a:rPr>
              <a:t>транспортний</a:t>
            </a:r>
            <a:r>
              <a:rPr lang="ru-RU" sz="2000" dirty="0" smtClean="0">
                <a:solidFill>
                  <a:srgbClr val="92D050"/>
                </a:solidFill>
              </a:rPr>
              <a:t> </a:t>
            </a:r>
            <a:r>
              <a:rPr lang="ru-RU" sz="2000" dirty="0" err="1" smtClean="0">
                <a:solidFill>
                  <a:srgbClr val="92D050"/>
                </a:solidFill>
              </a:rPr>
              <a:t>засіб</a:t>
            </a:r>
            <a:r>
              <a:rPr lang="ru-RU" sz="2000" dirty="0" smtClean="0">
                <a:solidFill>
                  <a:srgbClr val="92D050"/>
                </a:solidFill>
              </a:rPr>
              <a:t> </a:t>
            </a:r>
            <a:r>
              <a:rPr lang="ru-RU" sz="2000" dirty="0" err="1" smtClean="0">
                <a:solidFill>
                  <a:srgbClr val="92D050"/>
                </a:solidFill>
              </a:rPr>
              <a:t>з</a:t>
            </a:r>
            <a:r>
              <a:rPr lang="ru-RU" sz="2000" dirty="0" smtClean="0">
                <a:solidFill>
                  <a:srgbClr val="92D050"/>
                </a:solidFill>
              </a:rPr>
              <a:t> </a:t>
            </a:r>
            <a:r>
              <a:rPr lang="ru-RU" sz="2000" dirty="0" err="1" smtClean="0">
                <a:solidFill>
                  <a:srgbClr val="92D050"/>
                </a:solidFill>
              </a:rPr>
              <a:t>увімкненим</a:t>
            </a:r>
            <a:r>
              <a:rPr lang="ru-RU" sz="2000" dirty="0" smtClean="0">
                <a:solidFill>
                  <a:srgbClr val="92D050"/>
                </a:solidFill>
              </a:rPr>
              <a:t> зеленим </a:t>
            </a:r>
            <a:r>
              <a:rPr lang="ru-RU" sz="2000" dirty="0" err="1" smtClean="0">
                <a:solidFill>
                  <a:srgbClr val="92D050"/>
                </a:solidFill>
              </a:rPr>
              <a:t>або</a:t>
            </a:r>
            <a:r>
              <a:rPr lang="ru-RU" sz="2000" dirty="0" smtClean="0">
                <a:solidFill>
                  <a:srgbClr val="92D050"/>
                </a:solidFill>
              </a:rPr>
              <a:t> </a:t>
            </a:r>
            <a:r>
              <a:rPr lang="ru-RU" sz="2000" dirty="0" err="1" smtClean="0">
                <a:solidFill>
                  <a:srgbClr val="92D050"/>
                </a:solidFill>
              </a:rPr>
              <a:t>синім</a:t>
            </a:r>
            <a:r>
              <a:rPr lang="ru-RU" sz="2000" dirty="0" smtClean="0">
                <a:solidFill>
                  <a:srgbClr val="92D050"/>
                </a:solidFill>
              </a:rPr>
              <a:t> </a:t>
            </a:r>
            <a:r>
              <a:rPr lang="ru-RU" sz="2000" dirty="0" err="1" smtClean="0">
                <a:solidFill>
                  <a:srgbClr val="92D050"/>
                </a:solidFill>
              </a:rPr>
              <a:t>і</a:t>
            </a:r>
            <a:r>
              <a:rPr lang="ru-RU" sz="2000" dirty="0" smtClean="0">
                <a:solidFill>
                  <a:srgbClr val="92D050"/>
                </a:solidFill>
              </a:rPr>
              <a:t> </a:t>
            </a:r>
            <a:r>
              <a:rPr lang="ru-RU" sz="2000" dirty="0" err="1" smtClean="0">
                <a:solidFill>
                  <a:srgbClr val="92D050"/>
                </a:solidFill>
              </a:rPr>
              <a:t>зеленим</a:t>
            </a:r>
            <a:r>
              <a:rPr lang="ru-RU" sz="2000" dirty="0" smtClean="0">
                <a:solidFill>
                  <a:srgbClr val="92D050"/>
                </a:solidFill>
              </a:rPr>
              <a:t> </a:t>
            </a:r>
            <a:r>
              <a:rPr lang="ru-RU" sz="2000" dirty="0" err="1" smtClean="0">
                <a:solidFill>
                  <a:srgbClr val="92D050"/>
                </a:solidFill>
              </a:rPr>
              <a:t>проблисковими</a:t>
            </a:r>
            <a:r>
              <a:rPr lang="ru-RU" sz="2000" dirty="0" smtClean="0">
                <a:solidFill>
                  <a:srgbClr val="92D050"/>
                </a:solidFill>
              </a:rPr>
              <a:t> маячками, </a:t>
            </a:r>
            <a:r>
              <a:rPr lang="ru-RU" sz="2000" dirty="0" err="1" smtClean="0">
                <a:solidFill>
                  <a:srgbClr val="92D050"/>
                </a:solidFill>
              </a:rPr>
              <a:t>після</a:t>
            </a:r>
            <a:r>
              <a:rPr lang="ru-RU" sz="2000" dirty="0" smtClean="0">
                <a:solidFill>
                  <a:srgbClr val="92D050"/>
                </a:solidFill>
              </a:rPr>
              <a:t> </a:t>
            </a:r>
            <a:r>
              <a:rPr lang="ru-RU" sz="2000" dirty="0" err="1" smtClean="0">
                <a:solidFill>
                  <a:srgbClr val="92D050"/>
                </a:solidFill>
              </a:rPr>
              <a:t>проїзду</a:t>
            </a:r>
            <a:r>
              <a:rPr lang="ru-RU" sz="2000" dirty="0" smtClean="0">
                <a:solidFill>
                  <a:srgbClr val="92D050"/>
                </a:solidFill>
              </a:rPr>
              <a:t> </a:t>
            </a:r>
            <a:r>
              <a:rPr lang="ru-RU" sz="2000" dirty="0" err="1" smtClean="0">
                <a:solidFill>
                  <a:srgbClr val="92D050"/>
                </a:solidFill>
              </a:rPr>
              <a:t>якого</a:t>
            </a:r>
            <a:r>
              <a:rPr lang="ru-RU" sz="2000" dirty="0" smtClean="0">
                <a:solidFill>
                  <a:srgbClr val="92D050"/>
                </a:solidFill>
              </a:rPr>
              <a:t> </a:t>
            </a:r>
            <a:r>
              <a:rPr lang="ru-RU" sz="2000" dirty="0" err="1" smtClean="0">
                <a:solidFill>
                  <a:srgbClr val="92D050"/>
                </a:solidFill>
              </a:rPr>
              <a:t>скасовуються</a:t>
            </a:r>
            <a:r>
              <a:rPr lang="ru-RU" sz="2000" dirty="0" smtClean="0">
                <a:solidFill>
                  <a:srgbClr val="92D050"/>
                </a:solidFill>
              </a:rPr>
              <a:t> </a:t>
            </a:r>
            <a:r>
              <a:rPr lang="ru-RU" sz="2000" dirty="0" err="1" smtClean="0">
                <a:solidFill>
                  <a:srgbClr val="92D050"/>
                </a:solidFill>
              </a:rPr>
              <a:t>обмеження</a:t>
            </a:r>
            <a:r>
              <a:rPr lang="ru-RU" sz="2000" dirty="0" smtClean="0">
                <a:solidFill>
                  <a:srgbClr val="92D050"/>
                </a:solidFill>
              </a:rPr>
              <a:t> на </a:t>
            </a:r>
            <a:r>
              <a:rPr lang="ru-RU" sz="2000" dirty="0" err="1" smtClean="0">
                <a:solidFill>
                  <a:srgbClr val="92D050"/>
                </a:solidFill>
              </a:rPr>
              <a:t>рух</a:t>
            </a:r>
            <a:r>
              <a:rPr lang="ru-RU" sz="2000" dirty="0" smtClean="0">
                <a:solidFill>
                  <a:srgbClr val="92D050"/>
                </a:solidFill>
              </a:rPr>
              <a:t> </a:t>
            </a:r>
            <a:r>
              <a:rPr lang="ru-RU" sz="2000" dirty="0" err="1" smtClean="0">
                <a:solidFill>
                  <a:srgbClr val="92D050"/>
                </a:solidFill>
              </a:rPr>
              <a:t>інших</a:t>
            </a:r>
            <a:r>
              <a:rPr lang="ru-RU" sz="2000" dirty="0" smtClean="0">
                <a:solidFill>
                  <a:srgbClr val="92D050"/>
                </a:solidFill>
              </a:rPr>
              <a:t> </a:t>
            </a:r>
            <a:r>
              <a:rPr lang="ru-RU" sz="2000" dirty="0" err="1" smtClean="0">
                <a:solidFill>
                  <a:srgbClr val="92D050"/>
                </a:solidFill>
              </a:rPr>
              <a:t>транспортних</a:t>
            </a:r>
            <a:r>
              <a:rPr lang="ru-RU" sz="2000" dirty="0" smtClean="0">
                <a:solidFill>
                  <a:srgbClr val="92D050"/>
                </a:solidFill>
              </a:rPr>
              <a:t> </a:t>
            </a:r>
            <a:r>
              <a:rPr lang="ru-RU" sz="2000" dirty="0" err="1" smtClean="0">
                <a:solidFill>
                  <a:srgbClr val="92D050"/>
                </a:solidFill>
              </a:rPr>
              <a:t>засобів</a:t>
            </a:r>
            <a:r>
              <a:rPr lang="ru-RU" sz="2000" dirty="0" smtClean="0">
                <a:solidFill>
                  <a:srgbClr val="92D050"/>
                </a:solidFill>
              </a:rPr>
              <a:t>.</a:t>
            </a:r>
            <a:endParaRPr lang="uk-UA" sz="2000" dirty="0">
              <a:solidFill>
                <a:srgbClr val="92D050"/>
              </a:solidFill>
            </a:endParaRPr>
          </a:p>
        </p:txBody>
      </p:sp>
      <p:pic>
        <p:nvPicPr>
          <p:cNvPr id="13314" name="Picture 2"/>
          <p:cNvPicPr>
            <a:picLocks noChangeAspect="1" noChangeArrowheads="1"/>
          </p:cNvPicPr>
          <p:nvPr/>
        </p:nvPicPr>
        <p:blipFill>
          <a:blip r:embed="rId2"/>
          <a:srcRect/>
          <a:stretch>
            <a:fillRect/>
          </a:stretch>
        </p:blipFill>
        <p:spPr bwMode="auto">
          <a:xfrm>
            <a:off x="4714876" y="3500438"/>
            <a:ext cx="3700481" cy="27708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6572280" cy="5324535"/>
          </a:xfrm>
          <a:prstGeom prst="rect">
            <a:avLst/>
          </a:prstGeom>
        </p:spPr>
        <p:txBody>
          <a:bodyPr wrap="square">
            <a:spAutoFit/>
          </a:bodyPr>
          <a:lstStyle/>
          <a:p>
            <a:r>
              <a:rPr lang="uk-UA" sz="2000" dirty="0" smtClean="0">
                <a:solidFill>
                  <a:srgbClr val="92D050"/>
                </a:solidFill>
              </a:rPr>
              <a:t>3.4. Забороняється здійснювати обгін і випередження транспортних засобів з увімкненими проблисковими маячками синього і червоного або лише червоного кольору та зеленого або синього і зеленого кольору і супроводжуваних ними транспортних засобів (колони), а також рухатися по суміжних смугах із швидкістю колони або займати місце в колоні. </a:t>
            </a:r>
          </a:p>
          <a:p>
            <a:endParaRPr lang="uk-UA" sz="2000" dirty="0" smtClean="0">
              <a:solidFill>
                <a:srgbClr val="92D050"/>
              </a:solidFill>
            </a:endParaRPr>
          </a:p>
          <a:p>
            <a:r>
              <a:rPr lang="uk-UA" sz="2000" dirty="0" smtClean="0">
                <a:solidFill>
                  <a:srgbClr val="92D050"/>
                </a:solidFill>
              </a:rPr>
              <a:t>3.5. Наближаючись до нерухомого транспортного засобу з увімкненим проблисковим маячком синього кольору та спеціальним звуковим сигналом (або без увімкненого спеціального звукового сигналу), що стоїть на узбіччі (біля проїзної частини) або на проїзній частині, водій повинен знизити швидкість до 40 км/</a:t>
            </a:r>
            <a:r>
              <a:rPr lang="uk-UA" sz="2000" dirty="0" err="1" smtClean="0">
                <a:solidFill>
                  <a:srgbClr val="92D050"/>
                </a:solidFill>
              </a:rPr>
              <a:t>год</a:t>
            </a:r>
            <a:r>
              <a:rPr lang="uk-UA" sz="2000" dirty="0" smtClean="0">
                <a:solidFill>
                  <a:srgbClr val="92D050"/>
                </a:solidFill>
              </a:rPr>
              <a:t> та в разі подання регулювальником відповідного сигналу зупинитися. Продовжувати рух можна лише з дозволу регулювальника.</a:t>
            </a:r>
            <a:endParaRPr lang="uk-UA" sz="2000" dirty="0">
              <a:solidFill>
                <a:srgbClr val="92D050"/>
              </a:solidFill>
            </a:endParaRPr>
          </a:p>
        </p:txBody>
      </p:sp>
      <p:pic>
        <p:nvPicPr>
          <p:cNvPr id="14338" name="Picture 2"/>
          <p:cNvPicPr>
            <a:picLocks noChangeAspect="1" noChangeArrowheads="1"/>
          </p:cNvPicPr>
          <p:nvPr/>
        </p:nvPicPr>
        <p:blipFill>
          <a:blip r:embed="rId2"/>
          <a:srcRect/>
          <a:stretch>
            <a:fillRect/>
          </a:stretch>
        </p:blipFill>
        <p:spPr bwMode="auto">
          <a:xfrm>
            <a:off x="6066700" y="4500570"/>
            <a:ext cx="3077300" cy="25003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5857884" y="4496980"/>
            <a:ext cx="3148026" cy="2361020"/>
          </a:xfrm>
          <a:prstGeom prst="rect">
            <a:avLst/>
          </a:prstGeom>
          <a:noFill/>
          <a:ln w="9525">
            <a:noFill/>
            <a:miter lim="800000"/>
            <a:headEnd/>
            <a:tailEnd/>
          </a:ln>
          <a:effectLst/>
        </p:spPr>
      </p:pic>
      <p:sp>
        <p:nvSpPr>
          <p:cNvPr id="2" name="Прямоугольник 1"/>
          <p:cNvSpPr/>
          <p:nvPr/>
        </p:nvSpPr>
        <p:spPr>
          <a:xfrm>
            <a:off x="0" y="0"/>
            <a:ext cx="6215090" cy="5016758"/>
          </a:xfrm>
          <a:prstGeom prst="rect">
            <a:avLst/>
          </a:prstGeom>
        </p:spPr>
        <p:txBody>
          <a:bodyPr wrap="square">
            <a:spAutoFit/>
          </a:bodyPr>
          <a:lstStyle/>
          <a:p>
            <a:r>
              <a:rPr lang="uk-UA" sz="2000" dirty="0" smtClean="0">
                <a:solidFill>
                  <a:srgbClr val="92D050"/>
                </a:solidFill>
              </a:rPr>
              <a:t>3.6. Увімкнення проблискового маячка оранжевого кольору на механічних транспортних засобах дорожньо-експлуатаційної служби під час виконання роботи на дорозі, на великогабаритних та великовагових транспортних засобах не дає їм переваги в русі, а служить для привернення уваги та попередження про небезпеку. При цьому водіям транспортних засобів дорожньо-експлуатаційної служби під час виконання роботи на дорозі дозволяється відступати від вимог дорожніх знаків (крім знаків пріоритету та знаків 3.21 - 3.23), дорожньої розмітки, а також пунктів 11.2, 11.5 - 11.10, 11.12, 11.13, підпунктів "б", "в", "ґ" пункту 26.2 цих Правил за умови забезпечення безпеки дорожнього руху. Водії інших транспортних засобів не повинні перешкоджати їхній роботі.</a:t>
            </a:r>
            <a:endParaRPr lang="uk-UA" sz="2000" dirty="0">
              <a:solidFill>
                <a:srgbClr val="92D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844824"/>
            <a:ext cx="6552728" cy="3046988"/>
          </a:xfrm>
          <a:prstGeom prst="rect">
            <a:avLst/>
          </a:prstGeom>
          <a:noFill/>
        </p:spPr>
        <p:txBody>
          <a:bodyPr wrap="square" rtlCol="0">
            <a:spAutoFit/>
          </a:bodyPr>
          <a:lstStyle/>
          <a:p>
            <a:pPr algn="ctr"/>
            <a:r>
              <a:rPr lang="uk-UA" sz="9600" dirty="0"/>
              <a:t>    Дякую за    увагу!!!</a:t>
            </a:r>
            <a:endParaRPr lang="ru-RU" sz="9600" dirty="0"/>
          </a:p>
        </p:txBody>
      </p:sp>
    </p:spTree>
    <p:extLst>
      <p:ext uri="{BB962C8B-B14F-4D97-AF65-F5344CB8AC3E}">
        <p14:creationId xmlns:p14="http://schemas.microsoft.com/office/powerpoint/2010/main" val="75963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42</TotalTime>
  <Words>497</Words>
  <Application>Microsoft Office PowerPoint</Application>
  <PresentationFormat>Экран (4:3)</PresentationFormat>
  <Paragraphs>15</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Consolas</vt:lpstr>
      <vt:lpstr>Corbel</vt:lpstr>
      <vt:lpstr>Wingdings</vt:lpstr>
      <vt:lpstr>Wingdings 2</vt:lpstr>
      <vt:lpstr>Wingdings 3</vt:lpstr>
      <vt:lpstr>Метро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sushik</dc:creator>
  <cp:lastModifiedBy>Пользователь Windows</cp:lastModifiedBy>
  <cp:revision>6</cp:revision>
  <dcterms:created xsi:type="dcterms:W3CDTF">2013-01-29T19:30:17Z</dcterms:created>
  <dcterms:modified xsi:type="dcterms:W3CDTF">2021-04-24T20:19:12Z</dcterms:modified>
</cp:coreProperties>
</file>