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80" r:id="rId3"/>
    <p:sldId id="281" r:id="rId4"/>
    <p:sldId id="282" r:id="rId5"/>
    <p:sldId id="285" r:id="rId6"/>
    <p:sldId id="286" r:id="rId7"/>
    <p:sldId id="283" r:id="rId8"/>
    <p:sldId id="287" r:id="rId9"/>
    <p:sldId id="288" r:id="rId10"/>
    <p:sldId id="291" r:id="rId11"/>
    <p:sldId id="292" r:id="rId12"/>
    <p:sldId id="289" r:id="rId13"/>
    <p:sldId id="29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2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1951C-B587-4669-AEAB-3CA3E620BBD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02500-5BAE-47BD-9A24-DA8251B90B8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E908737-7F0D-43E3-881E-D559C32D1E2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30DD8669-1381-456D-9152-76B17665A2E2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6D6E4F21-2AA8-4FCA-9213-BEC765D560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7461332-109B-4216-A040-E2AE056BBB77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B189D43-7D5D-4E8A-9AC3-41F16E7A8B8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0744073-5C39-4F22-9A95-A951DF15573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84D46F2-ADE1-4EDE-8C39-67B9C61D1F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01AF74D4-0C31-44FB-89AF-333C2B103954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807818A-EAA9-414E-BCC0-1222C994AB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D66EAF66-51F2-4B1D-9CAA-516392A46DAF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ED8C18B8-0AB9-499B-80AD-C83B7785FF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5610017-CDBA-482E-B9B7-C8AB3A109F89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E2C45DB-E2D0-413F-A774-2A3FA58CE3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2073D13-A5DD-4361-86C6-8990952A8B11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97FD72D7-AE78-45EA-9A28-FCD2A8FC0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03C9B2A-B63E-4EF0-8861-FA6F31CBEC72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2899A15-DEB5-4B63-A373-0A9517BBF4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9C5A2552-342C-46AA-850C-74A1BFA910EB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CEE70D1-58EA-4D24-A39D-A277F7D011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A244C59C-D113-4CB3-B4B2-49D55DA992C4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AA2849C-D064-4305-9283-89A1125500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25CAEA6-6AE5-4923-9D8A-A806BFC44B82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F496BC1-1331-453F-A4D0-2CC3A4F9E7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C36B8-D485-4F79-A6BF-BA89B061DF0D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B61F2-6DA1-4B3B-ACCD-25C66D00EE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194288" y="2588432"/>
            <a:ext cx="10017736" cy="4069533"/>
          </a:xfrm>
        </p:spPr>
        <p:txBody>
          <a:bodyPr>
            <a:normAutofit fontScale="90000"/>
          </a:bodyPr>
          <a:lstStyle/>
          <a:p>
            <a:endParaRPr lang="uk-UA" altLang="en-US"/>
          </a:p>
          <a:p>
            <a:endParaRPr lang="uk-UA" altLang="en-US"/>
          </a:p>
          <a:p>
            <a:r>
              <a:rPr lang="uk-UA" altLang="en-US" b="1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судномодельний гурток</a:t>
            </a:r>
          </a:p>
          <a:p>
            <a:r>
              <a:rPr lang="uk-UA" altLang="en-US" b="1">
                <a:solidFill>
                  <a:srgbClr val="00B05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НВК</a:t>
            </a:r>
            <a:r>
              <a:rPr lang="uk-UA" altLang="en-US" b="1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 </a:t>
            </a:r>
          </a:p>
          <a:p>
            <a:r>
              <a:rPr lang="uk-UA" altLang="en-US" sz="4000" b="1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презентує</a:t>
            </a:r>
          </a:p>
          <a:p>
            <a:r>
              <a:rPr lang="uk-UA" altLang="en-US" sz="4000" b="1">
                <a:solidFill>
                  <a:srgbClr val="FF0000"/>
                </a:solidFill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заняття основного рівня </a:t>
            </a:r>
          </a:p>
          <a:p>
            <a:endParaRPr lang="uk-UA" altLang="en-US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835188" y="365282"/>
            <a:ext cx="4274341" cy="2223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736979"/>
            <a:ext cx="10515600" cy="5439984"/>
          </a:xfrm>
        </p:spPr>
        <p:txBody>
          <a:bodyPr/>
          <a:lstStyle/>
          <a:p>
            <a:r>
              <a:rPr lang="ru-RU" b="1" dirty="0" smtClean="0"/>
              <a:t>Буксировка лагом </a:t>
            </a:r>
            <a:r>
              <a:rPr lang="ru-RU" dirty="0" err="1" smtClean="0"/>
              <a:t>здійснюється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при </a:t>
            </a:r>
            <a:r>
              <a:rPr lang="ru-RU" dirty="0" err="1" smtClean="0"/>
              <a:t>складних</a:t>
            </a:r>
            <a:r>
              <a:rPr lang="ru-RU" dirty="0" smtClean="0"/>
              <a:t> </a:t>
            </a:r>
            <a:r>
              <a:rPr lang="ru-RU" dirty="0" err="1" smtClean="0"/>
              <a:t>умовах</a:t>
            </a:r>
            <a:r>
              <a:rPr lang="ru-RU" dirty="0" smtClean="0"/>
              <a:t> в портах </a:t>
            </a:r>
            <a:r>
              <a:rPr lang="ru-RU" dirty="0" err="1" smtClean="0"/>
              <a:t>або</a:t>
            </a:r>
            <a:r>
              <a:rPr lang="ru-RU" dirty="0" smtClean="0"/>
              <a:t> на </a:t>
            </a:r>
            <a:r>
              <a:rPr lang="ru-RU" dirty="0" err="1" smtClean="0"/>
              <a:t>річках</a:t>
            </a:r>
            <a:r>
              <a:rPr lang="ru-RU" dirty="0" smtClean="0"/>
              <a:t>, </a:t>
            </a:r>
            <a:r>
              <a:rPr lang="ru-RU" dirty="0" err="1" smtClean="0"/>
              <a:t>бо</a:t>
            </a:r>
            <a:r>
              <a:rPr lang="ru-RU" dirty="0" smtClean="0"/>
              <a:t>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зменшується</a:t>
            </a:r>
            <a:r>
              <a:rPr lang="ru-RU" dirty="0" smtClean="0"/>
              <a:t> </a:t>
            </a:r>
            <a:r>
              <a:rPr lang="ru-RU" dirty="0" err="1" smtClean="0"/>
              <a:t>опір</a:t>
            </a:r>
            <a:r>
              <a:rPr lang="ru-RU" dirty="0" smtClean="0"/>
              <a:t> судна (не </a:t>
            </a:r>
            <a:r>
              <a:rPr lang="ru-RU" dirty="0" err="1" smtClean="0"/>
              <a:t>відштовхує</a:t>
            </a:r>
            <a:r>
              <a:rPr lang="ru-RU" dirty="0" smtClean="0"/>
              <a:t> судно - буксировщик </a:t>
            </a:r>
            <a:r>
              <a:rPr lang="ru-RU" dirty="0" err="1" smtClean="0"/>
              <a:t>потік</a:t>
            </a:r>
            <a:r>
              <a:rPr lang="ru-RU" dirty="0" smtClean="0"/>
              <a:t> води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гвинта</a:t>
            </a:r>
            <a:r>
              <a:rPr lang="ru-RU" dirty="0" smtClean="0"/>
              <a:t>). Для </a:t>
            </a:r>
            <a:r>
              <a:rPr lang="ru-RU" dirty="0" err="1" smtClean="0"/>
              <a:t>з’єднання</a:t>
            </a:r>
            <a:r>
              <a:rPr lang="ru-RU" dirty="0" smtClean="0"/>
              <a:t> суден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</a:t>
            </a:r>
            <a:r>
              <a:rPr lang="ru-RU" dirty="0" err="1" smtClean="0"/>
              <a:t>швартовні</a:t>
            </a:r>
            <a:r>
              <a:rPr lang="ru-RU" dirty="0" smtClean="0"/>
              <a:t> </a:t>
            </a:r>
            <a:r>
              <a:rPr lang="ru-RU" dirty="0" err="1" smtClean="0"/>
              <a:t>пристрої</a:t>
            </a:r>
            <a:r>
              <a:rPr lang="ru-RU" dirty="0" smtClean="0"/>
              <a:t> </a:t>
            </a:r>
            <a:r>
              <a:rPr lang="ru-RU" dirty="0" err="1" smtClean="0"/>
              <a:t>обох</a:t>
            </a:r>
            <a:r>
              <a:rPr lang="ru-RU" dirty="0" smtClean="0"/>
              <a:t> </a:t>
            </a:r>
            <a:r>
              <a:rPr lang="ru-RU" dirty="0" err="1" smtClean="0"/>
              <a:t>суден</a:t>
            </a:r>
            <a:r>
              <a:rPr lang="ru-RU" dirty="0" smtClean="0"/>
              <a:t>.</a:t>
            </a:r>
            <a:endParaRPr lang="ru-RU" dirty="0" smtClean="0"/>
          </a:p>
        </p:txBody>
      </p:sp>
      <p:pic>
        <p:nvPicPr>
          <p:cNvPr id="4" name="Содержимое 7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33361" y="2617195"/>
            <a:ext cx="5755901" cy="32376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723331"/>
            <a:ext cx="10515600" cy="5453632"/>
          </a:xfrm>
        </p:spPr>
        <p:txBody>
          <a:bodyPr/>
          <a:lstStyle/>
          <a:p>
            <a:r>
              <a:rPr lang="ru-RU" b="1" dirty="0" smtClean="0"/>
              <a:t>Буксировку </a:t>
            </a:r>
            <a:r>
              <a:rPr lang="ru-RU" b="1" dirty="0" err="1" smtClean="0"/>
              <a:t>штовханням</a:t>
            </a:r>
            <a:r>
              <a:rPr lang="ru-RU" b="1" dirty="0" smtClean="0"/>
              <a:t> </a:t>
            </a:r>
            <a:r>
              <a:rPr lang="ru-RU" dirty="0" err="1" smtClean="0"/>
              <a:t>здійснюють</a:t>
            </a:r>
            <a:r>
              <a:rPr lang="ru-RU" dirty="0" smtClean="0"/>
              <a:t> в основному на </a:t>
            </a:r>
            <a:r>
              <a:rPr lang="ru-RU" dirty="0" err="1" smtClean="0"/>
              <a:t>річках</a:t>
            </a:r>
            <a:r>
              <a:rPr lang="ru-RU" dirty="0" smtClean="0"/>
              <a:t> при </a:t>
            </a:r>
            <a:r>
              <a:rPr lang="ru-RU" dirty="0" err="1" smtClean="0"/>
              <a:t>буксировці</a:t>
            </a:r>
            <a:r>
              <a:rPr lang="ru-RU" dirty="0" smtClean="0"/>
              <a:t> </a:t>
            </a:r>
            <a:r>
              <a:rPr lang="ru-RU" dirty="0" err="1" smtClean="0"/>
              <a:t>несамохідних</a:t>
            </a:r>
            <a:r>
              <a:rPr lang="ru-RU" dirty="0" smtClean="0"/>
              <a:t> барж.</a:t>
            </a:r>
          </a:p>
          <a:p>
            <a:endParaRPr lang="ru-RU" dirty="0"/>
          </a:p>
        </p:txBody>
      </p:sp>
      <p:pic>
        <p:nvPicPr>
          <p:cNvPr id="4" name="Содержимое 9" descr="210713c7b28a0a5206932fd59a91da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3750" y="1590943"/>
            <a:ext cx="6028614" cy="44487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627797"/>
            <a:ext cx="10515600" cy="5549166"/>
          </a:xfrm>
        </p:spPr>
        <p:txBody>
          <a:bodyPr>
            <a:normAutofit/>
          </a:bodyPr>
          <a:lstStyle/>
          <a:p>
            <a:r>
              <a:rPr lang="ru-RU" dirty="0" err="1" smtClean="0"/>
              <a:t>Буксирні</a:t>
            </a:r>
            <a:r>
              <a:rPr lang="ru-RU" dirty="0" smtClean="0"/>
              <a:t> </a:t>
            </a:r>
            <a:r>
              <a:rPr lang="ru-RU" dirty="0" err="1" smtClean="0"/>
              <a:t>пристрої</a:t>
            </a:r>
            <a:r>
              <a:rPr lang="ru-RU" dirty="0" smtClean="0"/>
              <a:t> </a:t>
            </a:r>
            <a:r>
              <a:rPr lang="ru-RU" dirty="0" err="1" smtClean="0"/>
              <a:t>морських</a:t>
            </a:r>
            <a:r>
              <a:rPr lang="ru-RU" dirty="0" smtClean="0"/>
              <a:t> </a:t>
            </a:r>
            <a:r>
              <a:rPr lang="ru-RU" dirty="0" err="1" smtClean="0"/>
              <a:t>транспортних</a:t>
            </a:r>
            <a:r>
              <a:rPr lang="ru-RU" dirty="0" smtClean="0"/>
              <a:t> суден </a:t>
            </a:r>
            <a:r>
              <a:rPr lang="ru-RU" dirty="0" err="1" smtClean="0"/>
              <a:t>передбачають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буксировку в </a:t>
            </a:r>
            <a:r>
              <a:rPr lang="ru-RU" dirty="0" err="1" smtClean="0"/>
              <a:t>кільватер</a:t>
            </a:r>
            <a:r>
              <a:rPr lang="ru-RU" dirty="0" smtClean="0"/>
              <a:t>. Для </a:t>
            </a:r>
            <a:r>
              <a:rPr lang="ru-RU" dirty="0" err="1" smtClean="0"/>
              <a:t>цього</a:t>
            </a:r>
            <a:r>
              <a:rPr lang="ru-RU" dirty="0" smtClean="0"/>
              <a:t> в носу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кормі</a:t>
            </a:r>
            <a:r>
              <a:rPr lang="ru-RU" dirty="0" smtClean="0"/>
              <a:t> судна </a:t>
            </a:r>
            <a:r>
              <a:rPr lang="ru-RU" dirty="0" err="1" smtClean="0"/>
              <a:t>встановлені</a:t>
            </a:r>
            <a:r>
              <a:rPr lang="ru-RU" dirty="0" smtClean="0"/>
              <a:t> </a:t>
            </a:r>
            <a:r>
              <a:rPr lang="ru-RU" dirty="0" err="1" smtClean="0"/>
              <a:t>спеціально</a:t>
            </a:r>
            <a:r>
              <a:rPr lang="ru-RU" dirty="0" smtClean="0"/>
              <a:t> </a:t>
            </a:r>
            <a:r>
              <a:rPr lang="ru-RU" dirty="0" err="1" smtClean="0"/>
              <a:t>підсилені</a:t>
            </a:r>
            <a:r>
              <a:rPr lang="ru-RU" dirty="0" smtClean="0"/>
              <a:t> </a:t>
            </a:r>
            <a:r>
              <a:rPr lang="ru-RU" dirty="0" err="1" smtClean="0"/>
              <a:t>кнехти</a:t>
            </a:r>
            <a:r>
              <a:rPr lang="ru-RU" dirty="0" smtClean="0"/>
              <a:t>. Для </a:t>
            </a:r>
            <a:r>
              <a:rPr lang="ru-RU" dirty="0" err="1" smtClean="0"/>
              <a:t>проходження</a:t>
            </a:r>
            <a:r>
              <a:rPr lang="ru-RU" dirty="0" smtClean="0"/>
              <a:t> буксирного тросу в носу </a:t>
            </a:r>
            <a:r>
              <a:rPr lang="ru-RU" dirty="0" err="1" smtClean="0"/>
              <a:t>передбачений</a:t>
            </a:r>
            <a:r>
              <a:rPr lang="ru-RU" dirty="0" smtClean="0"/>
              <a:t> </a:t>
            </a:r>
            <a:r>
              <a:rPr lang="ru-RU" dirty="0" err="1" smtClean="0"/>
              <a:t>спеціальний</a:t>
            </a:r>
            <a:r>
              <a:rPr lang="ru-RU" dirty="0" smtClean="0"/>
              <a:t> </a:t>
            </a:r>
            <a:r>
              <a:rPr lang="ru-RU" dirty="0" err="1" smtClean="0"/>
              <a:t>буксирний</a:t>
            </a:r>
            <a:r>
              <a:rPr lang="ru-RU" dirty="0" smtClean="0"/>
              <a:t> клюз, в </a:t>
            </a:r>
            <a:r>
              <a:rPr lang="ru-RU" dirty="0" err="1" smtClean="0"/>
              <a:t>кормі</a:t>
            </a:r>
            <a:r>
              <a:rPr lang="ru-RU" dirty="0" smtClean="0"/>
              <a:t> </a:t>
            </a:r>
            <a:r>
              <a:rPr lang="ru-RU" dirty="0" err="1" smtClean="0"/>
              <a:t>зазвичай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</a:t>
            </a:r>
            <a:r>
              <a:rPr lang="ru-RU" dirty="0" err="1" smtClean="0"/>
              <a:t>клюзи</a:t>
            </a:r>
            <a:r>
              <a:rPr lang="ru-RU" dirty="0" smtClean="0"/>
              <a:t> швартовного пристрою.</a:t>
            </a:r>
          </a:p>
          <a:p>
            <a:r>
              <a:rPr lang="ru-RU" dirty="0" smtClean="0"/>
              <a:t>До складу </a:t>
            </a:r>
            <a:r>
              <a:rPr lang="ru-RU" b="1" dirty="0" err="1" smtClean="0"/>
              <a:t>буксирних</a:t>
            </a:r>
            <a:r>
              <a:rPr lang="ru-RU" b="1" dirty="0" smtClean="0"/>
              <a:t> </a:t>
            </a:r>
            <a:r>
              <a:rPr lang="ru-RU" b="1" dirty="0" err="1" smtClean="0"/>
              <a:t>пристроїв</a:t>
            </a:r>
            <a:r>
              <a:rPr lang="ru-RU" b="1" dirty="0" smtClean="0"/>
              <a:t> </a:t>
            </a:r>
            <a:r>
              <a:rPr lang="ru-RU" b="1" dirty="0" err="1" smtClean="0"/>
              <a:t>спеціальних</a:t>
            </a:r>
            <a:r>
              <a:rPr lang="ru-RU" b="1" dirty="0" smtClean="0"/>
              <a:t> </a:t>
            </a:r>
            <a:r>
              <a:rPr lang="ru-RU" b="1" dirty="0" err="1" smtClean="0"/>
              <a:t>буксирних</a:t>
            </a:r>
            <a:r>
              <a:rPr lang="ru-RU" b="1" dirty="0" smtClean="0"/>
              <a:t> суден (</a:t>
            </a:r>
            <a:r>
              <a:rPr lang="ru-RU" b="1" dirty="0" err="1" smtClean="0"/>
              <a:t>буксирів</a:t>
            </a:r>
            <a:r>
              <a:rPr lang="ru-RU" b="1" dirty="0" smtClean="0"/>
              <a:t>) </a:t>
            </a:r>
            <a:r>
              <a:rPr lang="ru-RU" dirty="0" err="1" smtClean="0"/>
              <a:t>додатково</a:t>
            </a:r>
            <a:r>
              <a:rPr lang="ru-RU" dirty="0" smtClean="0"/>
              <a:t> </a:t>
            </a:r>
            <a:r>
              <a:rPr lang="ru-RU" dirty="0" err="1" smtClean="0"/>
              <a:t>входять</a:t>
            </a:r>
            <a:r>
              <a:rPr lang="ru-RU" dirty="0" smtClean="0"/>
              <a:t> </a:t>
            </a:r>
            <a:r>
              <a:rPr lang="ru-RU" dirty="0" err="1" smtClean="0"/>
              <a:t>буксирні</a:t>
            </a:r>
            <a:r>
              <a:rPr lang="ru-RU" dirty="0" smtClean="0"/>
              <a:t> </a:t>
            </a:r>
            <a:r>
              <a:rPr lang="ru-RU" dirty="0" err="1" smtClean="0"/>
              <a:t>лебідки</a:t>
            </a:r>
            <a:r>
              <a:rPr lang="ru-RU" dirty="0" smtClean="0"/>
              <a:t>, гаки, </a:t>
            </a:r>
            <a:r>
              <a:rPr lang="ru-RU" dirty="0" err="1" smtClean="0"/>
              <a:t>буксирні</a:t>
            </a:r>
            <a:r>
              <a:rPr lang="ru-RU" dirty="0" smtClean="0"/>
              <a:t> дуги </a:t>
            </a:r>
            <a:r>
              <a:rPr lang="ru-RU" dirty="0" err="1" smtClean="0"/>
              <a:t>і</a:t>
            </a:r>
            <a:r>
              <a:rPr lang="ru-RU" dirty="0" smtClean="0"/>
              <a:t> арки, </a:t>
            </a:r>
            <a:r>
              <a:rPr lang="ru-RU" dirty="0" err="1" smtClean="0"/>
              <a:t>спеціальні</a:t>
            </a:r>
            <a:r>
              <a:rPr lang="ru-RU" dirty="0" smtClean="0"/>
              <a:t> </a:t>
            </a:r>
            <a:r>
              <a:rPr lang="ru-RU" dirty="0" err="1" smtClean="0"/>
              <a:t>захисні</a:t>
            </a:r>
            <a:r>
              <a:rPr lang="ru-RU" dirty="0" smtClean="0"/>
              <a:t> </a:t>
            </a:r>
            <a:r>
              <a:rPr lang="ru-RU" dirty="0" err="1" smtClean="0"/>
              <a:t>конструкції</a:t>
            </a:r>
            <a:r>
              <a:rPr lang="ru-RU" dirty="0" smtClean="0"/>
              <a:t> в </a:t>
            </a:r>
            <a:r>
              <a:rPr lang="ru-RU" dirty="0" err="1" smtClean="0"/>
              <a:t>разі</a:t>
            </a:r>
            <a:r>
              <a:rPr lang="ru-RU" dirty="0" smtClean="0"/>
              <a:t> </a:t>
            </a:r>
            <a:r>
              <a:rPr lang="ru-RU" dirty="0" err="1" smtClean="0"/>
              <a:t>обриву</a:t>
            </a:r>
            <a:r>
              <a:rPr lang="ru-RU" dirty="0" smtClean="0"/>
              <a:t> буксирного тросу, </a:t>
            </a:r>
            <a:r>
              <a:rPr lang="ru-RU" dirty="0" err="1" smtClean="0"/>
              <a:t>линеметальні</a:t>
            </a:r>
            <a:r>
              <a:rPr lang="ru-RU" dirty="0" smtClean="0"/>
              <a:t> </a:t>
            </a:r>
            <a:r>
              <a:rPr lang="ru-RU" dirty="0" err="1" smtClean="0"/>
              <a:t>апарати</a:t>
            </a:r>
            <a:r>
              <a:rPr lang="ru-RU" dirty="0" smtClean="0"/>
              <a:t> та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елементи</a:t>
            </a:r>
            <a:r>
              <a:rPr lang="ru-RU" dirty="0" smtClean="0"/>
              <a:t>. По периметру </a:t>
            </a:r>
            <a:r>
              <a:rPr lang="ru-RU" dirty="0" err="1" smtClean="0"/>
              <a:t>буксирів</a:t>
            </a:r>
            <a:r>
              <a:rPr lang="ru-RU" dirty="0" smtClean="0"/>
              <a:t> </a:t>
            </a:r>
            <a:r>
              <a:rPr lang="ru-RU" dirty="0" err="1" smtClean="0"/>
              <a:t>встановлені</a:t>
            </a:r>
            <a:r>
              <a:rPr lang="ru-RU" dirty="0" smtClean="0"/>
              <a:t> </a:t>
            </a:r>
            <a:r>
              <a:rPr lang="ru-RU" dirty="0" err="1" smtClean="0"/>
              <a:t>міцні</a:t>
            </a:r>
            <a:r>
              <a:rPr lang="ru-RU" dirty="0" smtClean="0"/>
              <a:t> </a:t>
            </a:r>
            <a:r>
              <a:rPr lang="ru-RU" dirty="0" err="1" smtClean="0"/>
              <a:t>привальні</a:t>
            </a:r>
            <a:r>
              <a:rPr lang="ru-RU" dirty="0" smtClean="0"/>
              <a:t> бруски </a:t>
            </a:r>
            <a:r>
              <a:rPr lang="ru-RU" dirty="0" smtClean="0"/>
              <a:t>та </a:t>
            </a:r>
            <a:r>
              <a:rPr lang="ru-RU" dirty="0" err="1" smtClean="0"/>
              <a:t>міцні</a:t>
            </a:r>
            <a:r>
              <a:rPr lang="ru-RU" dirty="0" smtClean="0"/>
              <a:t> </a:t>
            </a:r>
            <a:r>
              <a:rPr lang="ru-RU" b="1" dirty="0" err="1" smtClean="0"/>
              <a:t>кранці</a:t>
            </a:r>
            <a:r>
              <a:rPr lang="ru-RU" b="1" dirty="0" smtClean="0"/>
              <a:t> </a:t>
            </a:r>
            <a:r>
              <a:rPr lang="ru-RU" dirty="0" smtClean="0"/>
              <a:t>для </a:t>
            </a:r>
            <a:r>
              <a:rPr lang="ru-RU" dirty="0" err="1" smtClean="0"/>
              <a:t>запобіганню</a:t>
            </a:r>
            <a:r>
              <a:rPr lang="ru-RU" dirty="0" smtClean="0"/>
              <a:t> </a:t>
            </a:r>
            <a:r>
              <a:rPr lang="ru-RU" dirty="0" err="1" smtClean="0"/>
              <a:t>пошкодженням</a:t>
            </a:r>
            <a:r>
              <a:rPr lang="ru-RU" dirty="0" smtClean="0"/>
              <a:t> судна </a:t>
            </a:r>
            <a:r>
              <a:rPr lang="ru-RU" dirty="0" err="1" smtClean="0"/>
              <a:t>і</a:t>
            </a:r>
            <a:r>
              <a:rPr lang="ru-RU" dirty="0" smtClean="0"/>
              <a:t> буксира.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До зустрічі!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2" name="Содержимое 11" descr="images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79482" y="1569493"/>
            <a:ext cx="3503386" cy="4462901"/>
          </a:xfrm>
        </p:spPr>
      </p:pic>
      <p:pic>
        <p:nvPicPr>
          <p:cNvPr id="13" name="Содержимое 3" descr="unnamed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6286" y="1610375"/>
            <a:ext cx="5732059" cy="44333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3174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>
                <a:solidFill>
                  <a:srgbClr val="FF0000"/>
                </a:solidFill>
              </a:rPr>
              <a:t>Швартовий пристрій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282890"/>
            <a:ext cx="10515600" cy="489407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 </a:t>
            </a:r>
            <a:r>
              <a:rPr lang="ru-RU" b="1" dirty="0" err="1" smtClean="0"/>
              <a:t>Швартовний</a:t>
            </a:r>
            <a:r>
              <a:rPr lang="ru-RU" b="1" dirty="0" smtClean="0"/>
              <a:t> </a:t>
            </a:r>
            <a:r>
              <a:rPr lang="ru-RU" b="1" dirty="0" err="1" smtClean="0"/>
              <a:t>пристрій</a:t>
            </a:r>
            <a:r>
              <a:rPr lang="ru-RU" dirty="0" smtClean="0"/>
              <a:t> </a:t>
            </a:r>
            <a:r>
              <a:rPr lang="ru-RU" dirty="0" err="1" smtClean="0"/>
              <a:t>призначений</a:t>
            </a:r>
            <a:r>
              <a:rPr lang="ru-RU" dirty="0" smtClean="0"/>
              <a:t> для </a:t>
            </a:r>
            <a:r>
              <a:rPr lang="ru-RU" dirty="0" err="1" smtClean="0"/>
              <a:t>закріплення</a:t>
            </a:r>
            <a:r>
              <a:rPr lang="ru-RU" dirty="0" smtClean="0"/>
              <a:t> судна </a:t>
            </a:r>
            <a:r>
              <a:rPr lang="ru-RU" dirty="0" smtClean="0"/>
              <a:t>до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причалу, до борту </a:t>
            </a:r>
            <a:r>
              <a:rPr lang="ru-RU" dirty="0" err="1" smtClean="0"/>
              <a:t>іншого</a:t>
            </a:r>
            <a:r>
              <a:rPr lang="ru-RU" dirty="0" smtClean="0"/>
              <a:t> судна, до </a:t>
            </a:r>
            <a:r>
              <a:rPr lang="ru-RU" dirty="0" err="1" smtClean="0"/>
              <a:t>рейдової</a:t>
            </a:r>
            <a:r>
              <a:rPr lang="ru-RU" dirty="0" smtClean="0"/>
              <a:t> бочки </a:t>
            </a:r>
            <a:r>
              <a:rPr lang="ru-RU" dirty="0" err="1" smtClean="0"/>
              <a:t>і</a:t>
            </a:r>
            <a:r>
              <a:rPr lang="ru-RU" dirty="0" smtClean="0"/>
              <a:t> т. </a:t>
            </a:r>
            <a:r>
              <a:rPr lang="ru-RU" dirty="0" err="1" smtClean="0"/>
              <a:t>ін</a:t>
            </a:r>
            <a:r>
              <a:rPr lang="ru-RU" dirty="0" smtClean="0"/>
              <a:t>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розповсюджений</a:t>
            </a:r>
            <a:r>
              <a:rPr lang="ru-RU" dirty="0" smtClean="0"/>
              <a:t> </a:t>
            </a:r>
            <a:r>
              <a:rPr lang="ru-RU" dirty="0" err="1" smtClean="0"/>
              <a:t>спосіб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швартовки </a:t>
            </a:r>
            <a:r>
              <a:rPr lang="ru-RU" dirty="0" err="1" smtClean="0"/>
              <a:t>транспортних</a:t>
            </a:r>
            <a:r>
              <a:rPr lang="ru-RU" dirty="0" smtClean="0"/>
              <a:t> суден до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причалу </a:t>
            </a:r>
            <a:r>
              <a:rPr lang="ru-RU" dirty="0" smtClean="0"/>
              <a:t>– бортом. </a:t>
            </a:r>
            <a:r>
              <a:rPr lang="ru-RU" dirty="0" err="1" smtClean="0"/>
              <a:t>Якщо</a:t>
            </a:r>
            <a:r>
              <a:rPr lang="ru-RU" dirty="0" smtClean="0"/>
              <a:t> на </a:t>
            </a:r>
            <a:r>
              <a:rPr lang="ru-RU" dirty="0" err="1" smtClean="0"/>
              <a:t>судні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не </a:t>
            </a:r>
            <a:r>
              <a:rPr lang="ru-RU" dirty="0" err="1" smtClean="0"/>
              <a:t>проводяться</a:t>
            </a:r>
            <a:r>
              <a:rPr lang="ru-RU" dirty="0" smtClean="0"/>
              <a:t> </a:t>
            </a:r>
            <a:r>
              <a:rPr lang="ru-RU" dirty="0" err="1" smtClean="0"/>
              <a:t>вантажі</a:t>
            </a:r>
            <a:r>
              <a:rPr lang="ru-RU" dirty="0" smtClean="0"/>
              <a:t> </a:t>
            </a:r>
            <a:r>
              <a:rPr lang="ru-RU" dirty="0" err="1" smtClean="0"/>
              <a:t>операції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мало </a:t>
            </a:r>
            <a:r>
              <a:rPr lang="ru-RU" dirty="0" err="1" smtClean="0"/>
              <a:t>місця</a:t>
            </a:r>
            <a:r>
              <a:rPr lang="ru-RU" dirty="0" smtClean="0"/>
              <a:t> </a:t>
            </a:r>
            <a:r>
              <a:rPr lang="ru-RU" dirty="0" err="1" smtClean="0"/>
              <a:t>біля</a:t>
            </a:r>
            <a:r>
              <a:rPr lang="ru-RU" dirty="0" smtClean="0"/>
              <a:t> причалу, то судно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швартують</a:t>
            </a:r>
            <a:r>
              <a:rPr lang="ru-RU" dirty="0" smtClean="0"/>
              <a:t> </a:t>
            </a:r>
            <a:r>
              <a:rPr lang="ru-RU" dirty="0" smtClean="0"/>
              <a:t>до причалу кормою.</a:t>
            </a:r>
          </a:p>
          <a:p>
            <a:endParaRPr lang="ru-RU" dirty="0"/>
          </a:p>
        </p:txBody>
      </p:sp>
      <p:pic>
        <p:nvPicPr>
          <p:cNvPr id="5" name="Содержимое 3" descr="img_2881-2719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109" y="2456596"/>
            <a:ext cx="4694828" cy="3739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3174"/>
          </a:xfrm>
        </p:spPr>
        <p:txBody>
          <a:bodyPr>
            <a:normAutofit/>
          </a:bodyPr>
          <a:lstStyle/>
          <a:p>
            <a:pPr algn="ctr"/>
            <a:r>
              <a:rPr lang="uk-UA" sz="3200" dirty="0" err="1" smtClean="0">
                <a:solidFill>
                  <a:srgbClr val="FF0000"/>
                </a:solidFill>
              </a:rPr>
              <a:t>Швартовка</a:t>
            </a:r>
            <a:r>
              <a:rPr lang="uk-UA" sz="3200" dirty="0" smtClean="0">
                <a:solidFill>
                  <a:srgbClr val="FF0000"/>
                </a:solidFill>
              </a:rPr>
              <a:t> судна біля пірсу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38200" y="1269242"/>
            <a:ext cx="10515600" cy="515885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1 </a:t>
            </a:r>
            <a:r>
              <a:rPr lang="ru-RU" sz="2000" dirty="0" smtClean="0"/>
              <a:t>– </a:t>
            </a:r>
            <a:r>
              <a:rPr lang="ru-RU" sz="2000" dirty="0" err="1" smtClean="0"/>
              <a:t>брашпіль</a:t>
            </a:r>
            <a:r>
              <a:rPr lang="ru-RU" sz="2000" dirty="0" smtClean="0"/>
              <a:t> </a:t>
            </a:r>
            <a:r>
              <a:rPr lang="ru-RU" sz="2000" dirty="0" err="1" smtClean="0"/>
              <a:t>зі</a:t>
            </a:r>
            <a:r>
              <a:rPr lang="ru-RU" sz="2000" dirty="0" smtClean="0"/>
              <a:t> </a:t>
            </a:r>
            <a:r>
              <a:rPr lang="ru-RU" sz="2000" dirty="0" err="1" smtClean="0"/>
              <a:t>швартовними</a:t>
            </a:r>
            <a:r>
              <a:rPr lang="ru-RU" sz="2000" dirty="0" smtClean="0"/>
              <a:t> барабанами. 2 – кнехт, </a:t>
            </a:r>
            <a:r>
              <a:rPr lang="ru-RU" sz="2000" dirty="0" smtClean="0"/>
              <a:t>3 </a:t>
            </a:r>
            <a:r>
              <a:rPr lang="ru-RU" sz="2000" dirty="0" smtClean="0"/>
              <a:t>– </a:t>
            </a:r>
            <a:r>
              <a:rPr lang="ru-RU" sz="2000" dirty="0" err="1" smtClean="0"/>
              <a:t>швартовна</a:t>
            </a:r>
            <a:r>
              <a:rPr lang="ru-RU" sz="2000" dirty="0" smtClean="0"/>
              <a:t> </a:t>
            </a:r>
            <a:r>
              <a:rPr lang="ru-RU" sz="2000" dirty="0" err="1" smtClean="0"/>
              <a:t>лебідка</a:t>
            </a:r>
            <a:r>
              <a:rPr lang="ru-RU" sz="2000" dirty="0" smtClean="0"/>
              <a:t>,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4 </a:t>
            </a:r>
            <a:r>
              <a:rPr lang="ru-RU" sz="2000" dirty="0" smtClean="0"/>
              <a:t>– </a:t>
            </a:r>
            <a:r>
              <a:rPr lang="ru-RU" sz="2000" dirty="0" err="1" smtClean="0"/>
              <a:t>швартовний</a:t>
            </a:r>
            <a:r>
              <a:rPr lang="ru-RU" sz="2000" dirty="0" smtClean="0"/>
              <a:t> клюз, 5 – </a:t>
            </a:r>
            <a:r>
              <a:rPr lang="ru-RU" sz="2000" dirty="0" err="1" smtClean="0"/>
              <a:t>кіпова</a:t>
            </a:r>
            <a:r>
              <a:rPr lang="ru-RU" sz="2000" dirty="0" smtClean="0"/>
              <a:t> </a:t>
            </a:r>
            <a:r>
              <a:rPr lang="ru-RU" sz="2000" dirty="0" smtClean="0"/>
              <a:t>планка, 6 </a:t>
            </a:r>
            <a:r>
              <a:rPr lang="ru-RU" sz="2000" dirty="0" smtClean="0"/>
              <a:t>– </a:t>
            </a:r>
            <a:r>
              <a:rPr lang="ru-RU" sz="2000" dirty="0" err="1" smtClean="0"/>
              <a:t>швартовний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шпіль</a:t>
            </a:r>
            <a:r>
              <a:rPr lang="ru-RU" sz="2000" dirty="0" smtClean="0"/>
              <a:t>,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7 </a:t>
            </a:r>
            <a:r>
              <a:rPr lang="ru-RU" sz="2000" dirty="0" smtClean="0"/>
              <a:t>– </a:t>
            </a:r>
            <a:r>
              <a:rPr lang="ru-RU" sz="2000" dirty="0" err="1" smtClean="0"/>
              <a:t>кормовий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повздовжній</a:t>
            </a:r>
            <a:r>
              <a:rPr lang="ru-RU" sz="2000" dirty="0" smtClean="0"/>
              <a:t> швартов, </a:t>
            </a:r>
            <a:r>
              <a:rPr lang="ru-RU" sz="2000" dirty="0" smtClean="0"/>
              <a:t>8 </a:t>
            </a:r>
            <a:r>
              <a:rPr lang="ru-RU" sz="2000" dirty="0" smtClean="0"/>
              <a:t>– </a:t>
            </a:r>
            <a:r>
              <a:rPr lang="ru-RU" sz="2000" dirty="0" err="1" smtClean="0"/>
              <a:t>кормовий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притискуючий</a:t>
            </a:r>
            <a:r>
              <a:rPr lang="ru-RU" sz="2000" dirty="0" smtClean="0"/>
              <a:t> </a:t>
            </a:r>
            <a:r>
              <a:rPr lang="ru-RU" sz="2000" dirty="0" smtClean="0"/>
              <a:t>швартов, </a:t>
            </a:r>
          </a:p>
          <a:p>
            <a:pPr>
              <a:buNone/>
            </a:pPr>
            <a:r>
              <a:rPr lang="ru-RU" sz="2000" dirty="0" smtClean="0"/>
              <a:t>9 </a:t>
            </a:r>
            <a:r>
              <a:rPr lang="ru-RU" sz="2000" dirty="0" smtClean="0"/>
              <a:t>– </a:t>
            </a:r>
            <a:r>
              <a:rPr lang="ru-RU" sz="2000" dirty="0" err="1" smtClean="0"/>
              <a:t>кормовий</a:t>
            </a:r>
            <a:r>
              <a:rPr lang="ru-RU" sz="2000" dirty="0" smtClean="0"/>
              <a:t> </a:t>
            </a:r>
            <a:r>
              <a:rPr lang="ru-RU" sz="2000" dirty="0" err="1" smtClean="0"/>
              <a:t>шпринг</a:t>
            </a:r>
            <a:r>
              <a:rPr lang="ru-RU" sz="2000" dirty="0" smtClean="0"/>
              <a:t>, </a:t>
            </a:r>
            <a:r>
              <a:rPr lang="ru-RU" sz="2000" dirty="0" smtClean="0"/>
              <a:t>10 </a:t>
            </a:r>
            <a:r>
              <a:rPr lang="ru-RU" sz="2000" dirty="0" smtClean="0"/>
              <a:t>– </a:t>
            </a:r>
            <a:r>
              <a:rPr lang="ru-RU" sz="2000" dirty="0" err="1" smtClean="0"/>
              <a:t>носовий</a:t>
            </a:r>
            <a:r>
              <a:rPr lang="ru-RU" sz="2000" dirty="0" smtClean="0"/>
              <a:t> </a:t>
            </a:r>
            <a:r>
              <a:rPr lang="ru-RU" sz="2000" dirty="0" err="1" smtClean="0"/>
              <a:t>шпринг</a:t>
            </a:r>
            <a:r>
              <a:rPr lang="ru-RU" sz="2000" dirty="0" smtClean="0"/>
              <a:t>, 11 – </a:t>
            </a:r>
            <a:r>
              <a:rPr lang="ru-RU" sz="2000" dirty="0" err="1" smtClean="0"/>
              <a:t>носовий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притискуючий</a:t>
            </a:r>
            <a:r>
              <a:rPr lang="ru-RU" sz="2000" dirty="0" smtClean="0"/>
              <a:t> швартов, 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12 </a:t>
            </a:r>
            <a:r>
              <a:rPr lang="ru-RU" sz="2000" dirty="0" smtClean="0"/>
              <a:t>– </a:t>
            </a:r>
            <a:r>
              <a:rPr lang="ru-RU" sz="2000" dirty="0" err="1" smtClean="0"/>
              <a:t>носові</a:t>
            </a:r>
            <a:r>
              <a:rPr lang="ru-RU" sz="2000" dirty="0" smtClean="0"/>
              <a:t> </a:t>
            </a:r>
            <a:r>
              <a:rPr lang="ru-RU" sz="2000" dirty="0" err="1" smtClean="0"/>
              <a:t>повздовжні</a:t>
            </a:r>
            <a:r>
              <a:rPr lang="ru-RU" sz="2000" dirty="0" smtClean="0"/>
              <a:t> </a:t>
            </a:r>
            <a:r>
              <a:rPr lang="ru-RU" sz="2000" dirty="0" err="1" smtClean="0"/>
              <a:t>швартови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6" name="Содержимое 3" descr="img-o3TJ5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2953" y="1174074"/>
            <a:ext cx="8494630" cy="2824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38200" y="682388"/>
            <a:ext cx="10515600" cy="54945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До складу швартовного пристрою </a:t>
            </a:r>
            <a:r>
              <a:rPr lang="ru-RU" dirty="0" err="1" smtClean="0"/>
              <a:t>входять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- </a:t>
            </a:r>
            <a:r>
              <a:rPr lang="ru-RU" b="1" dirty="0" err="1" smtClean="0">
                <a:solidFill>
                  <a:srgbClr val="FF0000"/>
                </a:solidFill>
              </a:rPr>
              <a:t>швартови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– </a:t>
            </a:r>
            <a:r>
              <a:rPr lang="ru-RU" dirty="0" err="1" smtClean="0"/>
              <a:t>стальні</a:t>
            </a:r>
            <a:r>
              <a:rPr lang="ru-RU" dirty="0" smtClean="0"/>
              <a:t>,</a:t>
            </a:r>
            <a:r>
              <a:rPr lang="ru-RU" b="1" dirty="0" smtClean="0"/>
              <a:t> </a:t>
            </a:r>
            <a:r>
              <a:rPr lang="ru-RU" dirty="0" err="1" smtClean="0"/>
              <a:t>синтетичні</a:t>
            </a:r>
            <a:r>
              <a:rPr lang="ru-RU" b="1" dirty="0" smtClean="0"/>
              <a:t> 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рослинні</a:t>
            </a:r>
            <a:r>
              <a:rPr lang="ru-RU" dirty="0" smtClean="0"/>
              <a:t> </a:t>
            </a:r>
            <a:r>
              <a:rPr lang="ru-RU" dirty="0" err="1" smtClean="0"/>
              <a:t>троси</a:t>
            </a:r>
            <a:r>
              <a:rPr lang="ru-RU" dirty="0" smtClean="0"/>
              <a:t>,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судно </a:t>
            </a:r>
            <a:r>
              <a:rPr lang="ru-RU" dirty="0" err="1" smtClean="0"/>
              <a:t>закріплюється</a:t>
            </a:r>
            <a:r>
              <a:rPr lang="ru-RU" dirty="0" smtClean="0"/>
              <a:t> при </a:t>
            </a:r>
            <a:r>
              <a:rPr lang="ru-RU" dirty="0" err="1" smtClean="0"/>
              <a:t>швартовці</a:t>
            </a:r>
            <a:r>
              <a:rPr lang="ru-RU" dirty="0" smtClean="0"/>
              <a:t>;</a:t>
            </a:r>
          </a:p>
          <a:p>
            <a:pPr>
              <a:buFontTx/>
              <a:buChar char="-"/>
            </a:pPr>
            <a:r>
              <a:rPr lang="ru-RU" b="1" dirty="0" err="1" smtClean="0">
                <a:solidFill>
                  <a:srgbClr val="FF0000"/>
                </a:solidFill>
              </a:rPr>
              <a:t>легкості</a:t>
            </a:r>
            <a:r>
              <a:rPr lang="ru-RU" b="1" dirty="0" smtClean="0"/>
              <a:t> </a:t>
            </a:r>
            <a:r>
              <a:rPr lang="ru-RU" dirty="0" smtClean="0"/>
              <a:t>– </a:t>
            </a:r>
            <a:r>
              <a:rPr lang="ru-RU" dirty="0" err="1" smtClean="0"/>
              <a:t>тонкі</a:t>
            </a:r>
            <a:r>
              <a:rPr lang="ru-RU" dirty="0" smtClean="0"/>
              <a:t> </a:t>
            </a:r>
            <a:r>
              <a:rPr lang="ru-RU" dirty="0" err="1" smtClean="0"/>
              <a:t>троси</a:t>
            </a:r>
            <a:r>
              <a:rPr lang="ru-RU" dirty="0" smtClean="0"/>
              <a:t> для </a:t>
            </a:r>
            <a:r>
              <a:rPr lang="ru-RU" dirty="0" err="1" smtClean="0"/>
              <a:t>передачі</a:t>
            </a:r>
            <a:r>
              <a:rPr lang="ru-RU" dirty="0" smtClean="0"/>
              <a:t> </a:t>
            </a:r>
            <a:r>
              <a:rPr lang="ru-RU" dirty="0" err="1" smtClean="0"/>
              <a:t>важких</a:t>
            </a:r>
            <a:r>
              <a:rPr lang="ru-RU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тросів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судна на берег (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навпаки</a:t>
            </a:r>
            <a:r>
              <a:rPr lang="ru-RU" dirty="0" smtClean="0"/>
              <a:t>), 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підтягти</a:t>
            </a:r>
            <a:r>
              <a:rPr lang="ru-RU" dirty="0" smtClean="0"/>
              <a:t> судно до причалу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-</a:t>
            </a:r>
            <a:r>
              <a:rPr lang="ru-RU" dirty="0" smtClean="0">
                <a:solidFill>
                  <a:srgbClr val="FF0000"/>
                </a:solidFill>
              </a:rPr>
              <a:t> </a:t>
            </a:r>
            <a:r>
              <a:rPr lang="ru-RU" b="1" dirty="0" err="1" smtClean="0">
                <a:solidFill>
                  <a:srgbClr val="FF0000"/>
                </a:solidFill>
              </a:rPr>
              <a:t>кнехти</a:t>
            </a:r>
            <a:r>
              <a:rPr lang="ru-RU" b="1" dirty="0" smtClean="0"/>
              <a:t> </a:t>
            </a:r>
            <a:r>
              <a:rPr lang="ru-RU" dirty="0" smtClean="0"/>
              <a:t>– </a:t>
            </a:r>
            <a:r>
              <a:rPr lang="ru-RU" dirty="0" err="1" smtClean="0"/>
              <a:t>відлиті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зварені</a:t>
            </a:r>
            <a:r>
              <a:rPr lang="ru-RU" dirty="0" smtClean="0"/>
              <a:t> </a:t>
            </a:r>
            <a:r>
              <a:rPr lang="ru-RU" dirty="0" err="1" smtClean="0"/>
              <a:t>тумби</a:t>
            </a:r>
            <a:r>
              <a:rPr lang="ru-RU" dirty="0" smtClean="0"/>
              <a:t> для </a:t>
            </a:r>
            <a:r>
              <a:rPr lang="ru-RU" dirty="0" err="1" smtClean="0"/>
              <a:t>закріплення</a:t>
            </a:r>
            <a:r>
              <a:rPr lang="ru-RU" dirty="0" smtClean="0"/>
              <a:t> на них </a:t>
            </a:r>
            <a:r>
              <a:rPr lang="ru-RU" dirty="0" err="1" smtClean="0"/>
              <a:t>швартовних</a:t>
            </a:r>
            <a:r>
              <a:rPr lang="ru-RU" dirty="0" smtClean="0"/>
              <a:t> </a:t>
            </a:r>
            <a:r>
              <a:rPr lang="ru-RU" dirty="0" err="1" smtClean="0"/>
              <a:t>тросів</a:t>
            </a:r>
            <a:r>
              <a:rPr lang="ru-RU" dirty="0" smtClean="0"/>
              <a:t>;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Содержимое 3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06432" y="1740882"/>
            <a:ext cx="3548505" cy="1987163"/>
          </a:xfrm>
          <a:prstGeom prst="rect">
            <a:avLst/>
          </a:prstGeom>
        </p:spPr>
      </p:pic>
      <p:pic>
        <p:nvPicPr>
          <p:cNvPr id="7" name="Содержимое 5" descr="40840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56070" y="4229523"/>
            <a:ext cx="3693989" cy="18983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641445"/>
            <a:ext cx="10515600" cy="55355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- </a:t>
            </a:r>
            <a:r>
              <a:rPr lang="ru-RU" b="1" dirty="0" err="1" smtClean="0">
                <a:solidFill>
                  <a:srgbClr val="FF0000"/>
                </a:solidFill>
              </a:rPr>
              <a:t>кіпові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планки</a:t>
            </a:r>
            <a:r>
              <a:rPr lang="ru-RU" b="1" dirty="0" smtClean="0"/>
              <a:t> </a:t>
            </a:r>
            <a:r>
              <a:rPr lang="ru-RU" dirty="0" smtClean="0"/>
              <a:t>– </a:t>
            </a:r>
            <a:r>
              <a:rPr lang="ru-RU" dirty="0" err="1" smtClean="0"/>
              <a:t>спеціальні</a:t>
            </a:r>
            <a:r>
              <a:rPr lang="ru-RU" dirty="0" smtClean="0"/>
              <a:t> скоби </a:t>
            </a:r>
            <a:r>
              <a:rPr lang="ru-RU" dirty="0" err="1" smtClean="0"/>
              <a:t>з</a:t>
            </a:r>
            <a:r>
              <a:rPr lang="ru-RU" dirty="0" smtClean="0"/>
              <a:t> роликами (</a:t>
            </a:r>
            <a:r>
              <a:rPr lang="ru-RU" b="1" dirty="0" smtClean="0"/>
              <a:t>роульсами</a:t>
            </a:r>
            <a:r>
              <a:rPr lang="ru-RU" dirty="0" smtClean="0"/>
              <a:t>) </a:t>
            </a:r>
            <a:r>
              <a:rPr lang="ru-RU" dirty="0" err="1" smtClean="0"/>
              <a:t>або</a:t>
            </a:r>
            <a:r>
              <a:rPr lang="ru-RU" dirty="0" smtClean="0"/>
              <a:t> без них,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фіксують</a:t>
            </a:r>
            <a:r>
              <a:rPr lang="ru-RU" dirty="0" smtClean="0"/>
              <a:t> </a:t>
            </a:r>
            <a:r>
              <a:rPr lang="ru-RU" dirty="0" err="1" smtClean="0"/>
              <a:t>напрям</a:t>
            </a:r>
            <a:r>
              <a:rPr lang="ru-RU" dirty="0" smtClean="0"/>
              <a:t> </a:t>
            </a:r>
            <a:r>
              <a:rPr lang="ru-RU" dirty="0" err="1" smtClean="0"/>
              <a:t>проходження</a:t>
            </a:r>
            <a:r>
              <a:rPr lang="ru-RU" dirty="0" smtClean="0"/>
              <a:t> тросу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запобігають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перетиранню</a:t>
            </a:r>
            <a:r>
              <a:rPr lang="ru-RU" dirty="0" smtClean="0"/>
              <a:t> в </a:t>
            </a:r>
            <a:r>
              <a:rPr lang="ru-RU" dirty="0" err="1" smtClean="0"/>
              <a:t>місцях</a:t>
            </a:r>
            <a:r>
              <a:rPr lang="ru-RU" dirty="0" smtClean="0"/>
              <a:t>, де </a:t>
            </a:r>
            <a:r>
              <a:rPr lang="ru-RU" dirty="0" err="1" smtClean="0"/>
              <a:t>немає</a:t>
            </a:r>
            <a:r>
              <a:rPr lang="ru-RU" dirty="0" smtClean="0"/>
              <a:t> фальшборту</a:t>
            </a:r>
            <a:r>
              <a:rPr lang="ru-RU" dirty="0" smtClean="0"/>
              <a:t>;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-</a:t>
            </a:r>
            <a:r>
              <a:rPr lang="ru-RU" dirty="0" smtClean="0">
                <a:solidFill>
                  <a:srgbClr val="FF0000"/>
                </a:solidFill>
              </a:rPr>
              <a:t> </a:t>
            </a:r>
            <a:r>
              <a:rPr lang="ru-RU" b="1" dirty="0" err="1" smtClean="0">
                <a:solidFill>
                  <a:srgbClr val="FF0000"/>
                </a:solidFill>
              </a:rPr>
              <a:t>швартовні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клюзи</a:t>
            </a:r>
            <a:r>
              <a:rPr lang="ru-RU" dirty="0" smtClean="0"/>
              <a:t> – </a:t>
            </a:r>
            <a:r>
              <a:rPr lang="ru-RU" dirty="0" err="1" smtClean="0"/>
              <a:t>відлиті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зварені</a:t>
            </a:r>
            <a:r>
              <a:rPr lang="ru-RU" dirty="0" smtClean="0"/>
              <a:t> </a:t>
            </a:r>
            <a:r>
              <a:rPr lang="ru-RU" dirty="0" err="1" smtClean="0"/>
              <a:t>кільця</a:t>
            </a:r>
            <a:r>
              <a:rPr lang="ru-RU" dirty="0" smtClean="0"/>
              <a:t>, </a:t>
            </a:r>
            <a:r>
              <a:rPr lang="ru-RU" dirty="0" err="1" smtClean="0"/>
              <a:t>вварені</a:t>
            </a:r>
            <a:r>
              <a:rPr lang="ru-RU" dirty="0" smtClean="0"/>
              <a:t> в фальшборт, через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пропускається</a:t>
            </a:r>
            <a:r>
              <a:rPr lang="ru-RU" dirty="0" smtClean="0"/>
              <a:t> </a:t>
            </a:r>
            <a:r>
              <a:rPr lang="ru-RU" dirty="0" err="1" smtClean="0"/>
              <a:t>швартовний</a:t>
            </a:r>
            <a:r>
              <a:rPr lang="ru-RU" dirty="0" smtClean="0"/>
              <a:t> трос,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фіксувати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напрям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запобігти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перетиранню</a:t>
            </a:r>
            <a:r>
              <a:rPr lang="ru-RU" dirty="0" smtClean="0"/>
              <a:t>;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Содержимое 7" descr="unnamed.jpg"/>
          <p:cNvPicPr>
            <a:picLocks noChangeAspect="1"/>
          </p:cNvPicPr>
          <p:nvPr/>
        </p:nvPicPr>
        <p:blipFill>
          <a:blip r:embed="rId2" cstate="print"/>
          <a:srcRect r="-835" b="11609"/>
          <a:stretch>
            <a:fillRect/>
          </a:stretch>
        </p:blipFill>
        <p:spPr>
          <a:xfrm>
            <a:off x="3817110" y="1904018"/>
            <a:ext cx="4030354" cy="1495386"/>
          </a:xfrm>
          <a:prstGeom prst="rect">
            <a:avLst/>
          </a:prstGeom>
        </p:spPr>
      </p:pic>
      <p:pic>
        <p:nvPicPr>
          <p:cNvPr id="5" name="Содержимое 9" descr="скачанные файлы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3178" y="1996992"/>
            <a:ext cx="2085271" cy="1387653"/>
          </a:xfrm>
          <a:prstGeom prst="rect">
            <a:avLst/>
          </a:prstGeom>
        </p:spPr>
      </p:pic>
      <p:pic>
        <p:nvPicPr>
          <p:cNvPr id="6" name="Содержимое 11" descr="скачанные файлы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64810" y="1809762"/>
            <a:ext cx="2767297" cy="1497062"/>
          </a:xfrm>
          <a:prstGeom prst="rect">
            <a:avLst/>
          </a:prstGeom>
        </p:spPr>
      </p:pic>
      <p:pic>
        <p:nvPicPr>
          <p:cNvPr id="7" name="Содержимое 13" descr="220px-Klüse_Schlepper_Cuxhave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91524" y="4799214"/>
            <a:ext cx="2193119" cy="1425527"/>
          </a:xfrm>
          <a:prstGeom prst="rect">
            <a:avLst/>
          </a:prstGeom>
        </p:spPr>
      </p:pic>
      <p:pic>
        <p:nvPicPr>
          <p:cNvPr id="8" name="Содержимое 15" descr="220px-Ankerklüs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00472" y="4758328"/>
            <a:ext cx="1117600" cy="1488440"/>
          </a:xfrm>
          <a:prstGeom prst="rect">
            <a:avLst/>
          </a:prstGeom>
        </p:spPr>
      </p:pic>
      <p:pic>
        <p:nvPicPr>
          <p:cNvPr id="9" name="Содержимое 17" descr="скачанные файлы (3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069736" y="4723985"/>
            <a:ext cx="2889415" cy="1589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641445"/>
            <a:ext cx="10515600" cy="5535518"/>
          </a:xfrm>
        </p:spPr>
        <p:txBody>
          <a:bodyPr/>
          <a:lstStyle/>
          <a:p>
            <a:pPr>
              <a:buNone/>
            </a:pPr>
            <a:r>
              <a:rPr lang="ru-RU" b="1" dirty="0" err="1" smtClean="0">
                <a:solidFill>
                  <a:srgbClr val="FF0000"/>
                </a:solidFill>
              </a:rPr>
              <a:t>швартовні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механізми</a:t>
            </a:r>
            <a:r>
              <a:rPr lang="ru-RU" dirty="0" smtClean="0"/>
              <a:t> – </a:t>
            </a:r>
            <a:r>
              <a:rPr lang="ru-RU" dirty="0" err="1" smtClean="0"/>
              <a:t>пристрої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підтягують</a:t>
            </a:r>
            <a:r>
              <a:rPr lang="ru-RU" dirty="0" smtClean="0"/>
              <a:t> судно (брашпиль в </a:t>
            </a:r>
            <a:r>
              <a:rPr lang="ru-RU" dirty="0" err="1" smtClean="0"/>
              <a:t>носовій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судна, шпиль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швартовна</a:t>
            </a:r>
            <a:r>
              <a:rPr lang="ru-RU" dirty="0" smtClean="0"/>
              <a:t> </a:t>
            </a:r>
            <a:r>
              <a:rPr lang="ru-RU" dirty="0" err="1" smtClean="0"/>
              <a:t>лебідка</a:t>
            </a:r>
            <a:r>
              <a:rPr lang="ru-RU" dirty="0" smtClean="0"/>
              <a:t> в </a:t>
            </a:r>
            <a:r>
              <a:rPr lang="ru-RU" dirty="0" err="1" smtClean="0"/>
              <a:t>кормовій</a:t>
            </a:r>
            <a:r>
              <a:rPr lang="ru-RU" dirty="0" smtClean="0"/>
              <a:t>);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- </a:t>
            </a:r>
            <a:r>
              <a:rPr lang="ru-RU" b="1" dirty="0" err="1" smtClean="0">
                <a:solidFill>
                  <a:srgbClr val="FF0000"/>
                </a:solidFill>
              </a:rPr>
              <a:t>в’юшки</a:t>
            </a:r>
            <a:r>
              <a:rPr lang="ru-RU" dirty="0" smtClean="0"/>
              <a:t> – </a:t>
            </a:r>
            <a:r>
              <a:rPr lang="ru-RU" dirty="0" err="1" smtClean="0"/>
              <a:t>спеціальні</a:t>
            </a:r>
            <a:r>
              <a:rPr lang="ru-RU" dirty="0" smtClean="0"/>
              <a:t> </a:t>
            </a:r>
            <a:r>
              <a:rPr lang="ru-RU" dirty="0" err="1" smtClean="0"/>
              <a:t>барабани</a:t>
            </a:r>
            <a:r>
              <a:rPr lang="ru-RU" dirty="0" smtClean="0"/>
              <a:t>, на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намотані</a:t>
            </a:r>
            <a:r>
              <a:rPr lang="ru-RU" dirty="0" smtClean="0"/>
              <a:t> </a:t>
            </a:r>
            <a:r>
              <a:rPr lang="ru-RU" dirty="0" err="1" smtClean="0"/>
              <a:t>швартовні</a:t>
            </a:r>
            <a:r>
              <a:rPr lang="ru-RU" dirty="0" smtClean="0"/>
              <a:t> </a:t>
            </a:r>
            <a:r>
              <a:rPr lang="ru-RU" dirty="0" err="1" smtClean="0"/>
              <a:t>троси</a:t>
            </a:r>
            <a:r>
              <a:rPr lang="ru-RU" dirty="0" smtClean="0"/>
              <a:t>, коли вони не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Содержимое 19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5382" y="1579953"/>
            <a:ext cx="2724150" cy="1676400"/>
          </a:xfrm>
          <a:prstGeom prst="rect">
            <a:avLst/>
          </a:prstGeom>
        </p:spPr>
      </p:pic>
      <p:pic>
        <p:nvPicPr>
          <p:cNvPr id="5" name="Содержимое 21" descr="250px-thumbna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81734" y="1555845"/>
            <a:ext cx="2432714" cy="1722362"/>
          </a:xfrm>
          <a:prstGeom prst="rect">
            <a:avLst/>
          </a:prstGeom>
        </p:spPr>
      </p:pic>
      <p:pic>
        <p:nvPicPr>
          <p:cNvPr id="6" name="Содержимое 23" descr="image038.jpg"/>
          <p:cNvPicPr>
            <a:picLocks noChangeAspect="1"/>
          </p:cNvPicPr>
          <p:nvPr/>
        </p:nvPicPr>
        <p:blipFill>
          <a:blip r:embed="rId4" cstate="print"/>
          <a:srcRect r="911" b="11406"/>
          <a:stretch>
            <a:fillRect/>
          </a:stretch>
        </p:blipFill>
        <p:spPr>
          <a:xfrm>
            <a:off x="6651791" y="1433015"/>
            <a:ext cx="4908459" cy="1774209"/>
          </a:xfrm>
          <a:prstGeom prst="rect">
            <a:avLst/>
          </a:prstGeom>
        </p:spPr>
      </p:pic>
      <p:pic>
        <p:nvPicPr>
          <p:cNvPr id="7" name="Содержимое 25" descr="pr_viyshek-mi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75119" y="4528097"/>
            <a:ext cx="2674051" cy="1782701"/>
          </a:xfrm>
          <a:prstGeom prst="rect">
            <a:avLst/>
          </a:prstGeom>
        </p:spPr>
      </p:pic>
      <p:pic>
        <p:nvPicPr>
          <p:cNvPr id="8" name="Содержимое 27" descr="unnamed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19666" y="4529979"/>
            <a:ext cx="2797792" cy="1776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545910"/>
            <a:ext cx="10515600" cy="563105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наш час в </a:t>
            </a:r>
            <a:r>
              <a:rPr lang="ru-RU" dirty="0" err="1" smtClean="0"/>
              <a:t>більшості</a:t>
            </a:r>
            <a:r>
              <a:rPr lang="ru-RU" dirty="0" smtClean="0"/>
              <a:t> </a:t>
            </a:r>
            <a:r>
              <a:rPr lang="ru-RU" dirty="0" err="1" smtClean="0"/>
              <a:t>випадків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</a:t>
            </a:r>
            <a:r>
              <a:rPr lang="ru-RU" dirty="0" err="1" smtClean="0"/>
              <a:t>синтетичні</a:t>
            </a:r>
            <a:r>
              <a:rPr lang="ru-RU" dirty="0" smtClean="0"/>
              <a:t> </a:t>
            </a:r>
            <a:r>
              <a:rPr lang="ru-RU" dirty="0" err="1" smtClean="0"/>
              <a:t>швартови</a:t>
            </a:r>
            <a:r>
              <a:rPr lang="ru-RU" dirty="0" smtClean="0"/>
              <a:t>. Вони </a:t>
            </a:r>
            <a:r>
              <a:rPr lang="ru-RU" dirty="0" err="1" smtClean="0"/>
              <a:t>легкі</a:t>
            </a:r>
            <a:r>
              <a:rPr lang="ru-RU" dirty="0" smtClean="0"/>
              <a:t>, </a:t>
            </a:r>
            <a:r>
              <a:rPr lang="ru-RU" dirty="0" err="1" smtClean="0"/>
              <a:t>гнучкі</a:t>
            </a:r>
            <a:r>
              <a:rPr lang="ru-RU" dirty="0" smtClean="0"/>
              <a:t>, </a:t>
            </a:r>
            <a:r>
              <a:rPr lang="ru-RU" dirty="0" err="1" smtClean="0"/>
              <a:t>міцні</a:t>
            </a:r>
            <a:r>
              <a:rPr lang="ru-RU" dirty="0" smtClean="0"/>
              <a:t>, </a:t>
            </a:r>
            <a:r>
              <a:rPr lang="ru-RU" dirty="0" err="1" smtClean="0"/>
              <a:t>пружні</a:t>
            </a:r>
            <a:r>
              <a:rPr lang="ru-RU" dirty="0" smtClean="0"/>
              <a:t> (</a:t>
            </a:r>
            <a:r>
              <a:rPr lang="ru-RU" dirty="0" err="1" smtClean="0"/>
              <a:t>гасяться</a:t>
            </a:r>
            <a:r>
              <a:rPr lang="ru-RU" dirty="0" smtClean="0"/>
              <a:t> </a:t>
            </a:r>
            <a:r>
              <a:rPr lang="ru-RU" dirty="0" err="1" smtClean="0"/>
              <a:t>ривки</a:t>
            </a:r>
            <a:r>
              <a:rPr lang="ru-RU" dirty="0" smtClean="0"/>
              <a:t>). </a:t>
            </a:r>
            <a:r>
              <a:rPr lang="ru-RU" dirty="0" err="1" smtClean="0"/>
              <a:t>Недоліки</a:t>
            </a:r>
            <a:r>
              <a:rPr lang="ru-RU" dirty="0" smtClean="0"/>
              <a:t> </a:t>
            </a:r>
            <a:r>
              <a:rPr lang="ru-RU" dirty="0" err="1" smtClean="0"/>
              <a:t>синтетичних</a:t>
            </a:r>
            <a:r>
              <a:rPr lang="ru-RU" dirty="0" smtClean="0"/>
              <a:t> </a:t>
            </a:r>
            <a:r>
              <a:rPr lang="ru-RU" dirty="0" err="1" smtClean="0"/>
              <a:t>швартових</a:t>
            </a:r>
            <a:r>
              <a:rPr lang="ru-RU" dirty="0" smtClean="0"/>
              <a:t> – </a:t>
            </a:r>
            <a:r>
              <a:rPr lang="ru-RU" dirty="0" err="1" smtClean="0"/>
              <a:t>оплавляються</a:t>
            </a:r>
            <a:r>
              <a:rPr lang="ru-RU" dirty="0" smtClean="0"/>
              <a:t> при </a:t>
            </a:r>
            <a:r>
              <a:rPr lang="ru-RU" dirty="0" err="1" smtClean="0"/>
              <a:t>терті</a:t>
            </a:r>
            <a:r>
              <a:rPr lang="ru-RU" dirty="0" smtClean="0"/>
              <a:t>, </a:t>
            </a:r>
            <a:r>
              <a:rPr lang="ru-RU" dirty="0" err="1" smtClean="0"/>
              <a:t>руйнуються</a:t>
            </a:r>
            <a:r>
              <a:rPr lang="ru-RU" dirty="0" smtClean="0"/>
              <a:t> на </a:t>
            </a:r>
            <a:r>
              <a:rPr lang="ru-RU" dirty="0" err="1" smtClean="0"/>
              <a:t>сонці</a:t>
            </a:r>
            <a:r>
              <a:rPr lang="ru-RU" dirty="0" smtClean="0"/>
              <a:t>, при </a:t>
            </a:r>
            <a:r>
              <a:rPr lang="ru-RU" dirty="0" err="1" smtClean="0"/>
              <a:t>розриві</a:t>
            </a:r>
            <a:r>
              <a:rPr lang="ru-RU" dirty="0" smtClean="0"/>
              <a:t> </a:t>
            </a:r>
            <a:r>
              <a:rPr lang="ru-RU" dirty="0" err="1" smtClean="0"/>
              <a:t>виділяють</a:t>
            </a:r>
            <a:r>
              <a:rPr lang="ru-RU" dirty="0" smtClean="0"/>
              <a:t> </a:t>
            </a:r>
            <a:r>
              <a:rPr lang="ru-RU" dirty="0" err="1" smtClean="0"/>
              <a:t>колосальну</a:t>
            </a:r>
            <a:r>
              <a:rPr lang="ru-RU" dirty="0" smtClean="0"/>
              <a:t> </a:t>
            </a:r>
            <a:r>
              <a:rPr lang="ru-RU" dirty="0" err="1" smtClean="0"/>
              <a:t>кінетичну</a:t>
            </a:r>
            <a:r>
              <a:rPr lang="ru-RU" dirty="0" smtClean="0"/>
              <a:t> </a:t>
            </a:r>
            <a:r>
              <a:rPr lang="ru-RU" dirty="0" err="1" smtClean="0"/>
              <a:t>енергію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небезпечно</a:t>
            </a:r>
            <a:r>
              <a:rPr lang="ru-RU" dirty="0" smtClean="0"/>
              <a:t> для </a:t>
            </a:r>
            <a:r>
              <a:rPr lang="ru-RU" dirty="0" err="1" smtClean="0"/>
              <a:t>швартувальників</a:t>
            </a:r>
            <a:r>
              <a:rPr lang="ru-RU" dirty="0" smtClean="0"/>
              <a:t>. Для </a:t>
            </a:r>
            <a:r>
              <a:rPr lang="ru-RU" dirty="0" err="1" smtClean="0"/>
              <a:t>попередження</a:t>
            </a:r>
            <a:r>
              <a:rPr lang="ru-RU" dirty="0" smtClean="0"/>
              <a:t> </a:t>
            </a:r>
            <a:r>
              <a:rPr lang="ru-RU" dirty="0" err="1" smtClean="0"/>
              <a:t>іскроутворення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пропитують</a:t>
            </a:r>
            <a:r>
              <a:rPr lang="ru-RU" dirty="0" smtClean="0"/>
              <a:t> </a:t>
            </a:r>
            <a:r>
              <a:rPr lang="ru-RU" dirty="0" err="1" smtClean="0"/>
              <a:t>морською</a:t>
            </a:r>
            <a:r>
              <a:rPr lang="ru-RU" dirty="0" smtClean="0"/>
              <a:t> водою.</a:t>
            </a:r>
          </a:p>
          <a:p>
            <a:r>
              <a:rPr lang="ru-RU" dirty="0" err="1" smtClean="0"/>
              <a:t>Рослинні</a:t>
            </a:r>
            <a:r>
              <a:rPr lang="ru-RU" dirty="0" smtClean="0"/>
              <a:t> </a:t>
            </a:r>
            <a:r>
              <a:rPr lang="ru-RU" dirty="0" err="1" smtClean="0"/>
              <a:t>швартови</a:t>
            </a:r>
            <a:r>
              <a:rPr lang="ru-RU" dirty="0" smtClean="0"/>
              <a:t> зараз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зовсім</a:t>
            </a:r>
            <a:r>
              <a:rPr lang="ru-RU" dirty="0" smtClean="0"/>
              <a:t> не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Стальні</a:t>
            </a:r>
            <a:r>
              <a:rPr lang="ru-RU" dirty="0" smtClean="0"/>
              <a:t> </a:t>
            </a:r>
            <a:r>
              <a:rPr lang="ru-RU" dirty="0" err="1" smtClean="0"/>
              <a:t>швартови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важкі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жорсткі</a:t>
            </a:r>
            <a:r>
              <a:rPr lang="ru-RU" dirty="0" smtClean="0"/>
              <a:t>. Вони </a:t>
            </a:r>
            <a:r>
              <a:rPr lang="ru-RU" dirty="0" err="1" smtClean="0"/>
              <a:t>теж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</a:t>
            </a:r>
            <a:r>
              <a:rPr lang="ru-RU" dirty="0" err="1" smtClean="0"/>
              <a:t>вкрай</a:t>
            </a:r>
            <a:r>
              <a:rPr lang="ru-RU" dirty="0" smtClean="0"/>
              <a:t> </a:t>
            </a:r>
            <a:r>
              <a:rPr lang="ru-RU" dirty="0" err="1" smtClean="0"/>
              <a:t>рідко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Швартови</a:t>
            </a:r>
            <a:r>
              <a:rPr lang="ru-RU" dirty="0" smtClean="0"/>
              <a:t> на забортному </a:t>
            </a:r>
            <a:r>
              <a:rPr lang="ru-RU" dirty="0" err="1" smtClean="0"/>
              <a:t>кінці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петлю – </a:t>
            </a:r>
            <a:r>
              <a:rPr lang="ru-RU" b="1" dirty="0" err="1" smtClean="0"/>
              <a:t>огон</a:t>
            </a:r>
            <a:r>
              <a:rPr lang="ru-RU" b="1" dirty="0" smtClean="0"/>
              <a:t>, 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накидають</a:t>
            </a:r>
            <a:r>
              <a:rPr lang="ru-RU" dirty="0" smtClean="0"/>
              <a:t> на </a:t>
            </a:r>
            <a:r>
              <a:rPr lang="ru-RU" dirty="0" err="1" smtClean="0"/>
              <a:t>береговий</a:t>
            </a:r>
            <a:r>
              <a:rPr lang="ru-RU" dirty="0" smtClean="0"/>
              <a:t> </a:t>
            </a:r>
            <a:r>
              <a:rPr lang="ru-RU" b="1" dirty="0" smtClean="0"/>
              <a:t>пал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 </a:t>
            </a:r>
            <a:r>
              <a:rPr lang="ru-RU" dirty="0" err="1" smtClean="0"/>
              <a:t>похідному</a:t>
            </a:r>
            <a:r>
              <a:rPr lang="ru-RU" dirty="0" smtClean="0"/>
              <a:t> </a:t>
            </a:r>
            <a:r>
              <a:rPr lang="ru-RU" dirty="0" err="1" smtClean="0"/>
              <a:t>швартови</a:t>
            </a:r>
            <a:r>
              <a:rPr lang="ru-RU" dirty="0" smtClean="0"/>
              <a:t> </a:t>
            </a:r>
            <a:r>
              <a:rPr lang="ru-RU" dirty="0" err="1" smtClean="0"/>
              <a:t>зберігаються</a:t>
            </a:r>
            <a:r>
              <a:rPr lang="ru-RU" dirty="0" smtClean="0"/>
              <a:t> на </a:t>
            </a:r>
            <a:r>
              <a:rPr lang="ru-RU" dirty="0" err="1" smtClean="0"/>
              <a:t>вюшках</a:t>
            </a:r>
            <a:r>
              <a:rPr lang="ru-RU" dirty="0" smtClean="0"/>
              <a:t>, барабанах </a:t>
            </a:r>
            <a:r>
              <a:rPr lang="ru-RU" dirty="0" err="1" smtClean="0"/>
              <a:t>автоматичних</a:t>
            </a:r>
            <a:r>
              <a:rPr lang="ru-RU" dirty="0" smtClean="0"/>
              <a:t> </a:t>
            </a:r>
            <a:r>
              <a:rPr lang="ru-RU" dirty="0" err="1" smtClean="0"/>
              <a:t>швартовних</a:t>
            </a:r>
            <a:r>
              <a:rPr lang="ru-RU" dirty="0" smtClean="0"/>
              <a:t> </a:t>
            </a:r>
            <a:r>
              <a:rPr lang="ru-RU" dirty="0" err="1" smtClean="0"/>
              <a:t>лебідок</a:t>
            </a:r>
            <a:r>
              <a:rPr lang="ru-RU" dirty="0" smtClean="0"/>
              <a:t> та на </a:t>
            </a:r>
            <a:r>
              <a:rPr lang="ru-RU" dirty="0" err="1" smtClean="0"/>
              <a:t>банкетках</a:t>
            </a:r>
            <a:r>
              <a:rPr lang="ru-RU" dirty="0" smtClean="0"/>
              <a:t>. </a:t>
            </a:r>
            <a:r>
              <a:rPr lang="ru-RU" b="1" dirty="0" err="1" smtClean="0"/>
              <a:t>Банкетки</a:t>
            </a:r>
            <a:r>
              <a:rPr lang="ru-RU" dirty="0" smtClean="0"/>
              <a:t>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решітчасті</a:t>
            </a:r>
            <a:r>
              <a:rPr lang="ru-RU" dirty="0" smtClean="0"/>
              <a:t> </a:t>
            </a:r>
            <a:r>
              <a:rPr lang="ru-RU" dirty="0" err="1" smtClean="0"/>
              <a:t>дерев’яні</a:t>
            </a:r>
            <a:r>
              <a:rPr lang="ru-RU" dirty="0" smtClean="0"/>
              <a:t> площадки, на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зберігаються</a:t>
            </a:r>
            <a:r>
              <a:rPr lang="ru-RU" dirty="0" smtClean="0"/>
              <a:t> </a:t>
            </a:r>
            <a:r>
              <a:rPr lang="ru-RU" dirty="0" err="1" smtClean="0"/>
              <a:t>швартови</a:t>
            </a:r>
            <a:r>
              <a:rPr lang="ru-RU" dirty="0" smtClean="0"/>
              <a:t>, </a:t>
            </a:r>
            <a:r>
              <a:rPr lang="ru-RU" dirty="0" err="1" smtClean="0"/>
              <a:t>звернуті</a:t>
            </a:r>
            <a:r>
              <a:rPr lang="ru-RU" dirty="0" smtClean="0"/>
              <a:t> в бухти.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1411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</a:rPr>
              <a:t>Буксирний пристрій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351128"/>
            <a:ext cx="10515600" cy="4825835"/>
          </a:xfrm>
        </p:spPr>
        <p:txBody>
          <a:bodyPr>
            <a:normAutofit lnSpcReduction="10000"/>
          </a:bodyPr>
          <a:lstStyle/>
          <a:p>
            <a:r>
              <a:rPr lang="ru-RU" b="1" dirty="0" err="1" smtClean="0"/>
              <a:t>Буксирний</a:t>
            </a:r>
            <a:r>
              <a:rPr lang="ru-RU" b="1" dirty="0" smtClean="0"/>
              <a:t> </a:t>
            </a:r>
            <a:r>
              <a:rPr lang="ru-RU" b="1" dirty="0" err="1" smtClean="0"/>
              <a:t>пристрій</a:t>
            </a:r>
            <a:r>
              <a:rPr lang="ru-RU" dirty="0" smtClean="0"/>
              <a:t>– </a:t>
            </a:r>
            <a:r>
              <a:rPr lang="ru-RU" dirty="0" err="1" smtClean="0"/>
              <a:t>це</a:t>
            </a:r>
            <a:r>
              <a:rPr lang="ru-RU" dirty="0" smtClean="0"/>
              <a:t> комплекс деталей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механізмів</a:t>
            </a:r>
            <a:r>
              <a:rPr lang="ru-RU" dirty="0" smtClean="0"/>
              <a:t> 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дає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 судну </a:t>
            </a:r>
            <a:r>
              <a:rPr lang="ru-RU" dirty="0" err="1" smtClean="0"/>
              <a:t>буксирувати</a:t>
            </a:r>
            <a:r>
              <a:rPr lang="ru-RU" dirty="0" smtClean="0"/>
              <a:t> </a:t>
            </a:r>
            <a:r>
              <a:rPr lang="ru-RU" dirty="0" err="1" smtClean="0"/>
              <a:t>другі</a:t>
            </a:r>
            <a:r>
              <a:rPr lang="ru-RU" dirty="0" smtClean="0"/>
              <a:t> судна </a:t>
            </a:r>
            <a:r>
              <a:rPr lang="ru-RU" dirty="0" smtClean="0"/>
              <a:t>(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плавучі</a:t>
            </a:r>
            <a:r>
              <a:rPr lang="ru-RU" dirty="0" smtClean="0"/>
              <a:t> </a:t>
            </a:r>
            <a:r>
              <a:rPr lang="ru-RU" dirty="0" err="1" smtClean="0"/>
              <a:t>об’єкти</a:t>
            </a:r>
            <a:r>
              <a:rPr lang="ru-RU" dirty="0" smtClean="0"/>
              <a:t>)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йти</a:t>
            </a:r>
            <a:r>
              <a:rPr lang="ru-RU" dirty="0" smtClean="0"/>
              <a:t> на </a:t>
            </a:r>
            <a:r>
              <a:rPr lang="ru-RU" dirty="0" err="1" smtClean="0"/>
              <a:t>буксирі</a:t>
            </a:r>
            <a:r>
              <a:rPr lang="ru-RU" dirty="0" smtClean="0"/>
              <a:t> самому.</a:t>
            </a:r>
          </a:p>
          <a:p>
            <a:r>
              <a:rPr lang="ru-RU" dirty="0" smtClean="0"/>
              <a:t>До складу буксирного пристрою </a:t>
            </a:r>
            <a:r>
              <a:rPr lang="ru-RU" dirty="0" err="1" smtClean="0"/>
              <a:t>входять</a:t>
            </a:r>
            <a:r>
              <a:rPr lang="ru-RU" dirty="0" smtClean="0"/>
              <a:t>: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буксирні</a:t>
            </a:r>
            <a:r>
              <a:rPr lang="ru-RU" dirty="0" smtClean="0"/>
              <a:t> </a:t>
            </a:r>
            <a:r>
              <a:rPr lang="ru-RU" dirty="0" err="1" smtClean="0"/>
              <a:t>троси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буксирні</a:t>
            </a:r>
            <a:r>
              <a:rPr lang="ru-RU" dirty="0" smtClean="0"/>
              <a:t> </a:t>
            </a:r>
            <a:r>
              <a:rPr lang="ru-RU" dirty="0" err="1" smtClean="0"/>
              <a:t>кнехти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буксирні</a:t>
            </a:r>
            <a:r>
              <a:rPr lang="ru-RU" dirty="0" smtClean="0"/>
              <a:t> </a:t>
            </a:r>
            <a:r>
              <a:rPr lang="ru-RU" dirty="0" err="1" smtClean="0"/>
              <a:t>клози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-</a:t>
            </a:r>
            <a:r>
              <a:rPr lang="ru-RU" dirty="0" err="1" smtClean="0"/>
              <a:t>в’юшки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банкетки</a:t>
            </a:r>
            <a:r>
              <a:rPr lang="ru-RU" dirty="0" smtClean="0"/>
              <a:t> для </a:t>
            </a:r>
            <a:r>
              <a:rPr lang="ru-RU" dirty="0" err="1" smtClean="0"/>
              <a:t>зберігання</a:t>
            </a:r>
            <a:r>
              <a:rPr lang="ru-RU" dirty="0" smtClean="0"/>
              <a:t> </a:t>
            </a:r>
            <a:r>
              <a:rPr lang="ru-RU" dirty="0" err="1" smtClean="0"/>
              <a:t>буксирних</a:t>
            </a:r>
            <a:r>
              <a:rPr lang="ru-RU" dirty="0" smtClean="0"/>
              <a:t> </a:t>
            </a:r>
            <a:r>
              <a:rPr lang="ru-RU" dirty="0" err="1" smtClean="0"/>
              <a:t>тросів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Окрім</a:t>
            </a:r>
            <a:r>
              <a:rPr lang="ru-RU" dirty="0" smtClean="0"/>
              <a:t> </a:t>
            </a:r>
            <a:r>
              <a:rPr lang="ru-RU" dirty="0" err="1" smtClean="0"/>
              <a:t>перерахованого</a:t>
            </a:r>
            <a:r>
              <a:rPr lang="ru-RU" dirty="0" smtClean="0"/>
              <a:t> при </a:t>
            </a:r>
            <a:r>
              <a:rPr lang="ru-RU" dirty="0" err="1" smtClean="0"/>
              <a:t>буксируванні</a:t>
            </a:r>
            <a:r>
              <a:rPr lang="ru-RU" dirty="0" smtClean="0"/>
              <a:t> суден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</a:t>
            </a:r>
            <a:r>
              <a:rPr lang="ru-RU" dirty="0" err="1" smtClean="0"/>
              <a:t>єлементи</a:t>
            </a:r>
            <a:r>
              <a:rPr lang="ru-RU" dirty="0" smtClean="0"/>
              <a:t> </a:t>
            </a:r>
            <a:r>
              <a:rPr lang="ru-RU" dirty="0" err="1" smtClean="0"/>
              <a:t>якірного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швартовного </a:t>
            </a:r>
            <a:r>
              <a:rPr lang="ru-RU" dirty="0" err="1" smtClean="0"/>
              <a:t>пристоїв</a:t>
            </a:r>
            <a:r>
              <a:rPr lang="ru-RU" dirty="0" smtClean="0"/>
              <a:t> (</a:t>
            </a:r>
            <a:r>
              <a:rPr lang="ru-RU" dirty="0" err="1" smtClean="0"/>
              <a:t>шпілі</a:t>
            </a:r>
            <a:r>
              <a:rPr lang="ru-RU" dirty="0" smtClean="0"/>
              <a:t>, </a:t>
            </a:r>
            <a:r>
              <a:rPr lang="ru-RU" dirty="0" err="1" smtClean="0"/>
              <a:t>якорні</a:t>
            </a:r>
            <a:r>
              <a:rPr lang="ru-RU" dirty="0" smtClean="0"/>
              <a:t> </a:t>
            </a:r>
            <a:r>
              <a:rPr lang="ru-RU" dirty="0" err="1" smtClean="0"/>
              <a:t>ланцюги</a:t>
            </a:r>
            <a:r>
              <a:rPr lang="ru-RU" dirty="0" smtClean="0"/>
              <a:t>, </a:t>
            </a:r>
            <a:r>
              <a:rPr lang="ru-RU" dirty="0" err="1" smtClean="0"/>
              <a:t>кнехти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т.і</a:t>
            </a:r>
            <a:r>
              <a:rPr lang="ru-RU" dirty="0" smtClean="0"/>
              <a:t>.).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627797"/>
            <a:ext cx="10515600" cy="5549166"/>
          </a:xfrm>
        </p:spPr>
        <p:txBody>
          <a:bodyPr>
            <a:normAutofit/>
          </a:bodyPr>
          <a:lstStyle/>
          <a:p>
            <a:r>
              <a:rPr lang="ru-RU" dirty="0" smtClean="0"/>
              <a:t>Є три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способи</a:t>
            </a:r>
            <a:r>
              <a:rPr lang="ru-RU" dirty="0" smtClean="0"/>
              <a:t> буксировки: в </a:t>
            </a:r>
            <a:r>
              <a:rPr lang="ru-RU" dirty="0" err="1" smtClean="0"/>
              <a:t>кільватер</a:t>
            </a:r>
            <a:r>
              <a:rPr lang="ru-RU" dirty="0" smtClean="0"/>
              <a:t>, лагом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штовханням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Буксировка в </a:t>
            </a:r>
            <a:r>
              <a:rPr lang="ru-RU" b="1" dirty="0" err="1" smtClean="0"/>
              <a:t>кільватер</a:t>
            </a:r>
            <a:r>
              <a:rPr lang="ru-RU" b="1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здійснюватися</a:t>
            </a:r>
            <a:r>
              <a:rPr lang="ru-RU" dirty="0" smtClean="0"/>
              <a:t> на </a:t>
            </a:r>
            <a:r>
              <a:rPr lang="ru-RU" dirty="0" err="1" smtClean="0"/>
              <a:t>довгому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короткому канатах. Перший </a:t>
            </a:r>
            <a:r>
              <a:rPr lang="ru-RU" dirty="0" err="1" smtClean="0"/>
              <a:t>спосіб</a:t>
            </a:r>
            <a:r>
              <a:rPr lang="ru-RU" dirty="0" smtClean="0"/>
              <a:t> </a:t>
            </a:r>
            <a:r>
              <a:rPr lang="ru-RU" dirty="0" err="1" smtClean="0"/>
              <a:t>застосовують</a:t>
            </a:r>
            <a:r>
              <a:rPr lang="ru-RU" dirty="0" smtClean="0"/>
              <a:t> в </a:t>
            </a:r>
            <a:r>
              <a:rPr lang="ru-RU" dirty="0" err="1" smtClean="0"/>
              <a:t>морі</a:t>
            </a:r>
            <a:r>
              <a:rPr lang="ru-RU" dirty="0" smtClean="0"/>
              <a:t>, </a:t>
            </a:r>
            <a:r>
              <a:rPr lang="ru-RU" dirty="0" err="1" smtClean="0"/>
              <a:t>другий</a:t>
            </a:r>
            <a:r>
              <a:rPr lang="ru-RU" dirty="0" smtClean="0"/>
              <a:t> –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скрутних</a:t>
            </a:r>
            <a:r>
              <a:rPr lang="ru-RU" dirty="0" smtClean="0"/>
              <a:t> </a:t>
            </a:r>
            <a:r>
              <a:rPr lang="ru-RU" dirty="0" err="1" smtClean="0"/>
              <a:t>умовах</a:t>
            </a:r>
            <a:r>
              <a:rPr lang="ru-RU" dirty="0" smtClean="0"/>
              <a:t>. При </a:t>
            </a:r>
            <a:r>
              <a:rPr lang="ru-RU" dirty="0" err="1" smtClean="0"/>
              <a:t>проводці</a:t>
            </a:r>
            <a:r>
              <a:rPr lang="ru-RU" dirty="0" smtClean="0"/>
              <a:t> судна за </a:t>
            </a:r>
            <a:r>
              <a:rPr lang="ru-RU" dirty="0" err="1" smtClean="0"/>
              <a:t>криголамом</a:t>
            </a:r>
            <a:r>
              <a:rPr lang="ru-RU" dirty="0" smtClean="0"/>
              <a:t> в </a:t>
            </a:r>
            <a:r>
              <a:rPr lang="ru-RU" dirty="0" err="1" smtClean="0"/>
              <a:t>важких</a:t>
            </a:r>
            <a:r>
              <a:rPr lang="ru-RU" dirty="0" smtClean="0"/>
              <a:t> </a:t>
            </a:r>
            <a:r>
              <a:rPr lang="ru-RU" dirty="0" err="1" smtClean="0"/>
              <a:t>льодових</a:t>
            </a:r>
            <a:r>
              <a:rPr lang="ru-RU" dirty="0" smtClean="0"/>
              <a:t> </a:t>
            </a:r>
            <a:r>
              <a:rPr lang="ru-RU" dirty="0" err="1" smtClean="0"/>
              <a:t>умовах</a:t>
            </a:r>
            <a:r>
              <a:rPr lang="ru-RU" dirty="0" smtClean="0"/>
              <a:t> судно </a:t>
            </a:r>
            <a:r>
              <a:rPr lang="ru-RU" dirty="0" err="1" smtClean="0"/>
              <a:t>буксирують</a:t>
            </a:r>
            <a:r>
              <a:rPr lang="ru-RU" dirty="0" smtClean="0"/>
              <a:t> в </a:t>
            </a:r>
            <a:r>
              <a:rPr lang="ru-RU" dirty="0" err="1" smtClean="0"/>
              <a:t>кільватер</a:t>
            </a:r>
            <a:r>
              <a:rPr lang="ru-RU" dirty="0" smtClean="0"/>
              <a:t> </a:t>
            </a:r>
            <a:r>
              <a:rPr lang="ru-RU" dirty="0" err="1" smtClean="0"/>
              <a:t>впритул</a:t>
            </a:r>
            <a:r>
              <a:rPr lang="ru-RU" dirty="0" smtClean="0"/>
              <a:t>. Для </a:t>
            </a:r>
            <a:r>
              <a:rPr lang="ru-RU" dirty="0" err="1" smtClean="0"/>
              <a:t>цього</a:t>
            </a:r>
            <a:r>
              <a:rPr lang="ru-RU" dirty="0" smtClean="0"/>
              <a:t> в </a:t>
            </a:r>
            <a:r>
              <a:rPr lang="ru-RU" dirty="0" err="1" smtClean="0"/>
              <a:t>кормі</a:t>
            </a:r>
            <a:r>
              <a:rPr lang="ru-RU" dirty="0" smtClean="0"/>
              <a:t> </a:t>
            </a:r>
            <a:r>
              <a:rPr lang="ru-RU" dirty="0" err="1" smtClean="0"/>
              <a:t>криголама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спеціальне</a:t>
            </a:r>
            <a:r>
              <a:rPr lang="ru-RU" dirty="0" smtClean="0"/>
              <a:t> </a:t>
            </a:r>
            <a:r>
              <a:rPr lang="ru-RU" dirty="0" err="1" smtClean="0"/>
              <a:t>заглиблення</a:t>
            </a:r>
            <a:r>
              <a:rPr lang="ru-RU" dirty="0" smtClean="0"/>
              <a:t> для форштевня.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Содержимое 5" descr="wulf5_oceanic04a-595x39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31304" y="3780371"/>
            <a:ext cx="3466033" cy="2306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исная тема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369</Words>
  <Application>Microsoft Office PowerPoint</Application>
  <PresentationFormat>Произвольный</PresentationFormat>
  <Paragraphs>65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Офисная тема</vt:lpstr>
      <vt:lpstr>  судномодельний гурток НВК  презентує заняття основного рівня  </vt:lpstr>
      <vt:lpstr>Швартовий пристрій</vt:lpstr>
      <vt:lpstr>Швартовка судна біля пірсу</vt:lpstr>
      <vt:lpstr>Слайд 4</vt:lpstr>
      <vt:lpstr>Слайд 5</vt:lpstr>
      <vt:lpstr>Слайд 6</vt:lpstr>
      <vt:lpstr>Слайд 7</vt:lpstr>
      <vt:lpstr>Буксирний пристрій</vt:lpstr>
      <vt:lpstr>Слайд 9</vt:lpstr>
      <vt:lpstr>Слайд 10</vt:lpstr>
      <vt:lpstr>Слайд 11</vt:lpstr>
      <vt:lpstr>Слайд 12</vt:lpstr>
      <vt:lpstr>До зустрічі!</vt:lpstr>
    </vt:vector>
  </TitlesOfParts>
  <Company>Mobile Systems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19</cp:revision>
  <dcterms:created xsi:type="dcterms:W3CDTF">2020-04-22T13:01:29Z</dcterms:created>
  <dcterms:modified xsi:type="dcterms:W3CDTF">2020-07-28T13:51:09Z</dcterms:modified>
</cp:coreProperties>
</file>