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3" r:id="rId10"/>
    <p:sldId id="334" r:id="rId11"/>
    <p:sldId id="335" r:id="rId12"/>
    <p:sldId id="336" r:id="rId13"/>
    <p:sldId id="323" r:id="rId14"/>
    <p:sldId id="32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il.in.ua/uk/news/oleksandr-ohrymenko-prybuv-do-odesy/" TargetMode="External"/><Relationship Id="rId2" Type="http://schemas.openxmlformats.org/officeDocument/2006/relationships/hyperlink" Target="https://web.archive.org/web/20181024152608/https:/milnavigator.tv/ryatuvalne-sudno-oleksandr-ohrymenko-stane-vodolaznoyu-bazoyu-vms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6%D1%83%D1%80%D0%BD%D0%B0%D0%BB_%22%D0%A1%D1%83%D0%B4%D0%BD%D0%BE%D0%B1%D1%83%D0%B4%D1%83%D0%B2%D0%B0%D0%BD%D0%BD%D1%8F_%D1%82%D0%B0_%D1%81%D1%83%D0%B4%D0%BD%D0%BE%D1%80%D0%B5%D0%BC%D0%BE%D0%BD%D1%82%22" TargetMode="External"/><Relationship Id="rId5" Type="http://schemas.openxmlformats.org/officeDocument/2006/relationships/hyperlink" Target="https://uk.wikipedia.org/wiki/%D0%A3%D0%BA%D1%80%D0%B0%D1%97%D0%BD%D1%81%D1%8C%D0%BA%D0%B8%D0%B9_%D0%BC%D1%96%D0%BB%D1%96%D1%82%D0%B0%D1%80%D0%BD%D0%B8%D0%B9_%D0%BF%D0%BE%D1%80%D1%82%D0%B0%D0%BB" TargetMode="External"/><Relationship Id="rId4" Type="http://schemas.openxmlformats.org/officeDocument/2006/relationships/hyperlink" Target="https://mil.in.ua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1%96%D0%BD%D0%B3%D0%B0%D0%BF%D1%83%D1%80" TargetMode="External"/><Relationship Id="rId7" Type="http://schemas.openxmlformats.org/officeDocument/2006/relationships/hyperlink" Target="https://uk.wikipedia.org/wiki/%D0%9A.%D1%81." TargetMode="External"/><Relationship Id="rId2" Type="http://schemas.openxmlformats.org/officeDocument/2006/relationships/hyperlink" Target="https://uk.wikipedia.org/wiki/%D0%9A%D0%9F_%C2%AB%D0%9C%D0%BE%D1%80%D1%81%D1%8C%D0%BA%D0%B0_%D0%BF%D0%BE%D1%88%D1%83%D0%BA%D0%BE%D0%B2%D0%BE-%D1%80%D1%8F%D1%82%D1%83%D0%B2%D0%B0%D0%BB%D1%8C%D0%BD%D0%B0_%D1%81%D0%BB%D1%83%D0%B6%D0%B1%D0%B0%C2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C%D0%B5%D1%82%D1%80" TargetMode="External"/><Relationship Id="rId5" Type="http://schemas.openxmlformats.org/officeDocument/2006/relationships/hyperlink" Target="https://uk.wikipedia.org/wiki/%D0%A6%D0%B5%D1%80%D0%B5%D0%BC%D0%BE%D0%BD%D1%96%D1%8F_%D1%81%D0%BF%D1%83%D1%81%D0%BA%D1%83_%D1%81%D1%83%D0%B4%D0%BD%D0%B0_%D0%BD%D0%B0_%D0%B2%D0%BE%D0%B4%D1%83" TargetMode="External"/><Relationship Id="rId4" Type="http://schemas.openxmlformats.org/officeDocument/2006/relationships/hyperlink" Target="https://uk.wikipedia.org/w/index.php?title=Keppel_Fels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4%D0%BB%D0%BE%D1%82" TargetMode="External"/><Relationship Id="rId13" Type="http://schemas.openxmlformats.org/officeDocument/2006/relationships/hyperlink" Target="https://uk.wikipedia.org/wiki/%D0%A1%D1%83%D0%B2%D0%B5%D1%80%D0%B5%D0%BD%D1%96%D1%82%D0%B5%D1%82" TargetMode="External"/><Relationship Id="rId3" Type="http://schemas.openxmlformats.org/officeDocument/2006/relationships/hyperlink" Target="https://uk.wikipedia.org/wiki/%D0%92%D1%96%D0%B9%D1%81%D1%8C%D0%BA%D0%BE%D0%B2%D0%B8%D0%B9_%D0%BA%D0%BE%D1%80%D0%B0%D0%B1%D0%B5%D0%BB%D1%8C" TargetMode="External"/><Relationship Id="rId7" Type="http://schemas.openxmlformats.org/officeDocument/2006/relationships/hyperlink" Target="https://uk.wikipedia.org/wiki/%D0%A2%D0%B8%D0%BB" TargetMode="External"/><Relationship Id="rId12" Type="http://schemas.openxmlformats.org/officeDocument/2006/relationships/hyperlink" Target="https://uk.wikipedia.org/wiki/%D0%9A%D0%B0%D0%BF%D1%96%D1%82%D0%B0%D0%BD_%D1%81%D1%83%D0%B4%D0%BD%D0%B0" TargetMode="External"/><Relationship Id="rId2" Type="http://schemas.openxmlformats.org/officeDocument/2006/relationships/hyperlink" Target="https://uk.wikipedia.org/wiki/%D0%A1%D1%83%D0%B4%D0%BD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1%D0%BE%D0%B9%D0%BE%D0%B2%D0%B5_%D0%B7%D0%B0%D0%B2%D0%B4%D0%B0%D0%BD%D0%BD%D1%8F" TargetMode="External"/><Relationship Id="rId11" Type="http://schemas.openxmlformats.org/officeDocument/2006/relationships/hyperlink" Target="https://uk.wikipedia.org/wiki/%D0%9E%D1%84%D1%96%D1%86%D0%B5%D1%80" TargetMode="External"/><Relationship Id="rId5" Type="http://schemas.openxmlformats.org/officeDocument/2006/relationships/hyperlink" Target="https://uk.wikipedia.org/wiki/%D0%94%D0%B5%D1%80%D0%B6%D0%B0%D0%B2%D0%BD%D1%96_%D1%81%D0%B8%D0%BC%D0%B2%D0%BE%D0%BB%D0%B8" TargetMode="External"/><Relationship Id="rId10" Type="http://schemas.openxmlformats.org/officeDocument/2006/relationships/hyperlink" Target="https://uk.wikipedia.org/wiki/%D0%95%D0%BA%D1%96%D0%BF%D0%B0%D0%B6" TargetMode="External"/><Relationship Id="rId4" Type="http://schemas.openxmlformats.org/officeDocument/2006/relationships/hyperlink" Target="https://uk.wikipedia.org/wiki/%D0%97%D0%B1%D1%80%D0%BE%D0%B9%D0%BD%D1%96_%D1%81%D0%B8%D0%BB%D0%B8" TargetMode="External"/><Relationship Id="rId9" Type="http://schemas.openxmlformats.org/officeDocument/2006/relationships/hyperlink" Target="https://uk.wikipedia.org/wiki/%D0%A0%D0%B5%D0%B9%D0%B4_(%D0%BC%D0%BE%D1%80%D1%81%D1%8C%D0%BA%D0%B8%D0%B9)" TargetMode="External"/><Relationship Id="rId14" Type="http://schemas.openxmlformats.org/officeDocument/2006/relationships/hyperlink" Target="https://uk.wikipedia.org/wiki/%D0%94%D0%B5%D1%80%D0%B6%D0%B0%D0%B2%D0%B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627797" y="2019423"/>
            <a:ext cx="11095280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италий\Desktop\15c5f47fba161bb5b4102e7d1ea794497d5ed7c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8955" y="1002665"/>
            <a:ext cx="7735712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13954"/>
            <a:ext cx="10515600" cy="5563009"/>
          </a:xfrm>
        </p:spPr>
        <p:txBody>
          <a:bodyPr/>
          <a:lstStyle/>
          <a:p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тактично-спеціальні</a:t>
            </a:r>
            <a:r>
              <a:rPr lang="ru-RU" dirty="0" smtClean="0"/>
              <a:t> </a:t>
            </a:r>
            <a:r>
              <a:rPr lang="ru-RU" dirty="0" smtClean="0"/>
              <a:t>характеристики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пошуково-рятувальні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морі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гадавати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 </a:t>
            </a:r>
            <a:r>
              <a:rPr lang="ru-RU" dirty="0" err="1" smtClean="0"/>
              <a:t>аварийним</a:t>
            </a:r>
            <a:r>
              <a:rPr lang="ru-RU" dirty="0" smtClean="0"/>
              <a:t> </a:t>
            </a:r>
            <a:r>
              <a:rPr lang="ru-RU" dirty="0" err="1" smtClean="0"/>
              <a:t>надводним</a:t>
            </a:r>
            <a:r>
              <a:rPr lang="ru-RU" dirty="0" smtClean="0"/>
              <a:t> </a:t>
            </a:r>
            <a:r>
              <a:rPr lang="ru-RU" dirty="0" smtClean="0"/>
              <a:t>кораблям, </a:t>
            </a:r>
            <a:r>
              <a:rPr lang="ru-RU" dirty="0" err="1" smtClean="0"/>
              <a:t>подводним</a:t>
            </a:r>
            <a:r>
              <a:rPr lang="ru-RU" dirty="0" smtClean="0"/>
              <a:t> </a:t>
            </a:r>
            <a:r>
              <a:rPr lang="ru-RU" dirty="0" err="1" smtClean="0"/>
              <a:t>човнам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літальним</a:t>
            </a:r>
            <a:r>
              <a:rPr lang="ru-RU" dirty="0" smtClean="0"/>
              <a:t> </a:t>
            </a:r>
            <a:r>
              <a:rPr lang="ru-RU" dirty="0" err="1" smtClean="0"/>
              <a:t>апаратам</a:t>
            </a:r>
            <a:r>
              <a:rPr lang="ru-RU" dirty="0" smtClean="0"/>
              <a:t>, </a:t>
            </a:r>
            <a:r>
              <a:rPr lang="ru-RU" dirty="0" err="1" smtClean="0"/>
              <a:t>рятувати</a:t>
            </a:r>
            <a:r>
              <a:rPr lang="ru-RU" dirty="0" smtClean="0"/>
              <a:t> </a:t>
            </a:r>
            <a:r>
              <a:rPr lang="ru-RU" dirty="0" err="1" smtClean="0"/>
              <a:t>екіпажі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буксирувать</a:t>
            </a:r>
            <a:r>
              <a:rPr lang="ru-RU" dirty="0" smtClean="0"/>
              <a:t> </a:t>
            </a:r>
            <a:r>
              <a:rPr lang="ru-RU" dirty="0" err="1" smtClean="0"/>
              <a:t>пошкоджені</a:t>
            </a:r>
            <a:r>
              <a:rPr lang="ru-RU" dirty="0" smtClean="0"/>
              <a:t> </a:t>
            </a:r>
            <a:r>
              <a:rPr lang="ru-RU" dirty="0" err="1" smtClean="0"/>
              <a:t>обєкти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Виталий\Desktop\96036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7831" y="2580186"/>
            <a:ext cx="5349609" cy="3637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италий\Desktop\0f422931e0fb2be33ef71908f28ad6e7d3727d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344" y="1573259"/>
            <a:ext cx="5745962" cy="3232104"/>
          </a:xfrm>
          <a:prstGeom prst="rect">
            <a:avLst/>
          </a:prstGeom>
          <a:noFill/>
        </p:spPr>
      </p:pic>
      <p:pic>
        <p:nvPicPr>
          <p:cNvPr id="8195" name="Picture 3" descr="C:\Users\Виталий\Desktop\26e5e828a01ce5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1389" y="875211"/>
            <a:ext cx="5627406" cy="4920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27909"/>
            <a:ext cx="10515600" cy="4949054"/>
          </a:xfrm>
        </p:spPr>
        <p:txBody>
          <a:bodyPr>
            <a:normAutofit/>
          </a:bodyPr>
          <a:lstStyle/>
          <a:p>
            <a:r>
              <a:rPr lang="ru-RU" dirty="0" err="1" smtClean="0">
                <a:hlinkClick r:id="rId2"/>
              </a:rPr>
              <a:t>Рятувальне</a:t>
            </a:r>
            <a:r>
              <a:rPr lang="ru-RU" dirty="0" smtClean="0">
                <a:hlinkClick r:id="rId2"/>
              </a:rPr>
              <a:t> судно «</a:t>
            </a:r>
            <a:r>
              <a:rPr lang="ru-RU" dirty="0" err="1" smtClean="0">
                <a:hlinkClick r:id="rId2"/>
              </a:rPr>
              <a:t>Олександр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Охрименко</a:t>
            </a:r>
            <a:r>
              <a:rPr lang="ru-RU" dirty="0" smtClean="0">
                <a:hlinkClick r:id="rId2"/>
              </a:rPr>
              <a:t>» стане водолазною базою ВМСУ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«</a:t>
            </a:r>
            <a:r>
              <a:rPr lang="ru-RU" dirty="0" err="1" smtClean="0">
                <a:hlinkClick r:id="rId3"/>
              </a:rPr>
              <a:t>Олександр</a:t>
            </a:r>
            <a:r>
              <a:rPr lang="ru-RU" dirty="0" smtClean="0">
                <a:hlinkClick r:id="rId3"/>
              </a:rPr>
              <a:t> </a:t>
            </a:r>
            <a:r>
              <a:rPr lang="ru-RU" dirty="0" err="1" smtClean="0">
                <a:hlinkClick r:id="rId3"/>
              </a:rPr>
              <a:t>Охрименко</a:t>
            </a:r>
            <a:r>
              <a:rPr lang="ru-RU" dirty="0" smtClean="0">
                <a:hlinkClick r:id="rId3"/>
              </a:rPr>
              <a:t>» </a:t>
            </a:r>
            <a:r>
              <a:rPr lang="ru-RU" dirty="0" err="1" smtClean="0">
                <a:hlinkClick r:id="rId3"/>
              </a:rPr>
              <a:t>прибув</a:t>
            </a:r>
            <a:r>
              <a:rPr lang="ru-RU" dirty="0" smtClean="0">
                <a:hlinkClick r:id="rId3"/>
              </a:rPr>
              <a:t> до </a:t>
            </a:r>
            <a:r>
              <a:rPr lang="ru-RU" dirty="0" err="1" smtClean="0">
                <a:hlinkClick r:id="rId3"/>
              </a:rPr>
              <a:t>Одеси</a:t>
            </a:r>
            <a:r>
              <a:rPr lang="ru-RU" dirty="0" smtClean="0"/>
              <a:t>. </a:t>
            </a:r>
            <a:r>
              <a:rPr lang="ru-RU" i="1" dirty="0" smtClean="0">
                <a:hlinkClick r:id="rId4"/>
              </a:rPr>
              <a:t>https://mil.in.ua/</a:t>
            </a:r>
            <a:r>
              <a:rPr lang="ru-RU" dirty="0" smtClean="0"/>
              <a:t>. </a:t>
            </a:r>
            <a:r>
              <a:rPr lang="ru-RU" dirty="0" err="1" smtClean="0">
                <a:hlinkClick r:id="rId5" tooltip="Український мілітарний портал"/>
              </a:rPr>
              <a:t>Український</a:t>
            </a:r>
            <a:r>
              <a:rPr lang="ru-RU" dirty="0" smtClean="0">
                <a:hlinkClick r:id="rId5" tooltip="Український мілітарний портал"/>
              </a:rPr>
              <a:t> </a:t>
            </a:r>
            <a:r>
              <a:rPr lang="ru-RU" dirty="0" err="1" smtClean="0">
                <a:hlinkClick r:id="rId5" tooltip="Український мілітарний портал"/>
              </a:rPr>
              <a:t>мілітарний</a:t>
            </a:r>
            <a:r>
              <a:rPr lang="ru-RU" dirty="0" smtClean="0">
                <a:hlinkClick r:id="rId5" tooltip="Український мілітарний портал"/>
              </a:rPr>
              <a:t> портал</a:t>
            </a:r>
            <a:r>
              <a:rPr lang="ru-RU" dirty="0" smtClean="0"/>
              <a:t>. 2019-09-30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. «</a:t>
            </a:r>
            <a:r>
              <a:rPr lang="ru-RU" dirty="0" err="1" smtClean="0"/>
              <a:t>Олександр</a:t>
            </a:r>
            <a:r>
              <a:rPr lang="ru-RU" dirty="0" smtClean="0"/>
              <a:t> </a:t>
            </a:r>
            <a:r>
              <a:rPr lang="ru-RU" dirty="0" err="1" smtClean="0"/>
              <a:t>Охрименко</a:t>
            </a:r>
            <a:r>
              <a:rPr lang="ru-RU" dirty="0" smtClean="0"/>
              <a:t>» </a:t>
            </a:r>
            <a:r>
              <a:rPr lang="ru-RU" dirty="0" err="1" smtClean="0"/>
              <a:t>дообладнають</a:t>
            </a:r>
            <a:r>
              <a:rPr lang="ru-RU" dirty="0" smtClean="0"/>
              <a:t> для </a:t>
            </a:r>
            <a:r>
              <a:rPr lang="ru-RU" dirty="0" err="1" smtClean="0"/>
              <a:t>протимінної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endParaRPr lang="ru-RU" dirty="0" smtClean="0"/>
          </a:p>
          <a:p>
            <a:pPr>
              <a:buNone/>
            </a:pPr>
            <a:endParaRPr lang="ru-RU" dirty="0" smtClean="0">
              <a:hlinkClick r:id="rId6" tooltip="Журнал &quot;Суднобудування та судноремонт&quot;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199914" cy="87584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До нових зустрічей!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Виталий\Desktop\3b9c90cc0194fbf3552512f96bde5ed4ae3b8a8f-660x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155" y="1214845"/>
            <a:ext cx="10245045" cy="5122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70263"/>
            <a:ext cx="10515600" cy="5706700"/>
          </a:xfrm>
        </p:spPr>
        <p:txBody>
          <a:bodyPr/>
          <a:lstStyle/>
          <a:p>
            <a:pPr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Рятувальний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корабель</a:t>
            </a:r>
            <a:r>
              <a:rPr lang="ru-RU" sz="3600" b="1" dirty="0" smtClean="0">
                <a:solidFill>
                  <a:srgbClr val="FF0000"/>
                </a:solidFill>
              </a:rPr>
              <a:t> «</a:t>
            </a:r>
            <a:r>
              <a:rPr lang="ru-RU" sz="3600" b="1" dirty="0" err="1" smtClean="0">
                <a:solidFill>
                  <a:srgbClr val="FF0000"/>
                </a:solidFill>
              </a:rPr>
              <a:t>Олександр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Охрименко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 — </a:t>
            </a:r>
            <a:r>
              <a:rPr lang="ru-RU" dirty="0" err="1" smtClean="0"/>
              <a:t>багатоцільовий</a:t>
            </a:r>
            <a:r>
              <a:rPr lang="ru-RU" dirty="0" smtClean="0"/>
              <a:t> </a:t>
            </a:r>
            <a:r>
              <a:rPr lang="ru-RU" dirty="0" err="1" smtClean="0"/>
              <a:t>аварійно-рятувальний</a:t>
            </a:r>
            <a:r>
              <a:rPr lang="ru-RU" dirty="0" smtClean="0"/>
              <a:t> </a:t>
            </a:r>
            <a:r>
              <a:rPr lang="ru-RU" dirty="0" err="1" smtClean="0"/>
              <a:t>корабель</a:t>
            </a:r>
            <a:r>
              <a:rPr lang="ru-RU" dirty="0" smtClean="0"/>
              <a:t> ВМС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Picture 2" descr="C:\Users\Виталий\Desktop\800px-Oleksandr_Okhrimenko_Ukrainian_Na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7978" y="1825625"/>
            <a:ext cx="5716043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522514"/>
            <a:ext cx="10515600" cy="56544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Власник</a:t>
            </a:r>
            <a:r>
              <a:rPr lang="ru-RU" dirty="0" smtClean="0"/>
              <a:t>: </a:t>
            </a:r>
            <a:r>
              <a:rPr lang="ru-RU" dirty="0" smtClean="0">
                <a:hlinkClick r:id="rId2" tooltip="КП «Морська пошуково-рятувальна служба»"/>
              </a:rPr>
              <a:t>КП «</a:t>
            </a:r>
            <a:r>
              <a:rPr lang="ru-RU" dirty="0" err="1" smtClean="0">
                <a:hlinkClick r:id="rId2" tooltip="КП «Морська пошуково-рятувальна служба»"/>
              </a:rPr>
              <a:t>Морська</a:t>
            </a:r>
            <a:r>
              <a:rPr lang="ru-RU" dirty="0" smtClean="0">
                <a:hlinkClick r:id="rId2" tooltip="КП «Морська пошуково-рятувальна служба»"/>
              </a:rPr>
              <a:t> </a:t>
            </a:r>
            <a:r>
              <a:rPr lang="ru-RU" dirty="0" err="1" smtClean="0">
                <a:hlinkClick r:id="rId2" tooltip="КП «Морська пошуково-рятувальна служба»"/>
              </a:rPr>
              <a:t>пошуково-рятувальна</a:t>
            </a:r>
            <a:r>
              <a:rPr lang="ru-RU" dirty="0" smtClean="0">
                <a:hlinkClick r:id="rId2" tooltip="КП «Морська пошуково-рятувальна служба»"/>
              </a:rPr>
              <a:t> служба</a:t>
            </a:r>
            <a:r>
              <a:rPr lang="ru-RU" dirty="0" smtClean="0">
                <a:hlinkClick r:id="rId2" tooltip="КП «Морська пошуково-рятувальна служба»"/>
              </a:rPr>
              <a:t>»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Будівник</a:t>
            </a:r>
            <a:r>
              <a:rPr lang="ru-RU" dirty="0" smtClean="0"/>
              <a:t>:  </a:t>
            </a:r>
            <a:r>
              <a:rPr lang="ru-RU" dirty="0" err="1" smtClean="0">
                <a:hlinkClick r:id="rId3" tooltip="Сінгапур"/>
              </a:rPr>
              <a:t>Сінгапур</a:t>
            </a:r>
            <a:r>
              <a:rPr lang="ru-RU" dirty="0" smtClean="0"/>
              <a:t>, </a:t>
            </a:r>
            <a:r>
              <a:rPr lang="ru-RU" dirty="0" err="1" smtClean="0">
                <a:hlinkClick r:id="rId4" tooltip="Keppel Fels (ще не написана)"/>
              </a:rPr>
              <a:t>Keppel</a:t>
            </a:r>
            <a:r>
              <a:rPr lang="ru-RU" dirty="0" smtClean="0">
                <a:hlinkClick r:id="rId4" tooltip="Keppel Fels (ще не написана)"/>
              </a:rPr>
              <a:t> </a:t>
            </a:r>
            <a:r>
              <a:rPr lang="ru-RU" dirty="0" err="1" smtClean="0">
                <a:hlinkClick r:id="rId4" tooltip="Keppel Fels (ще не написана)"/>
              </a:rPr>
              <a:t>Fels</a:t>
            </a:r>
            <a:r>
              <a:rPr lang="ru-RU" dirty="0" err="1" smtClean="0">
                <a:hlinkClick r:id="rId5" tooltip="Церемонія спуску судна на воду"/>
              </a:rPr>
              <a:t>Спуск</a:t>
            </a:r>
            <a:r>
              <a:rPr lang="ru-RU" dirty="0" smtClean="0">
                <a:hlinkClick r:id="rId5" tooltip="Церемонія спуску судна на воду"/>
              </a:rPr>
              <a:t> на воду:</a:t>
            </a:r>
            <a:r>
              <a:rPr lang="ru-RU" dirty="0" smtClean="0"/>
              <a:t> 1987 року</a:t>
            </a:r>
          </a:p>
          <a:p>
            <a:pPr>
              <a:buNone/>
            </a:pPr>
            <a:r>
              <a:rPr lang="ru-RU" dirty="0" err="1" smtClean="0"/>
              <a:t>Клас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тип: проект 2262, тип </a:t>
            </a:r>
            <a:r>
              <a:rPr lang="ru-RU" dirty="0" err="1" smtClean="0"/>
              <a:t>Свєтломор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багатоцільовий</a:t>
            </a:r>
            <a:r>
              <a:rPr lang="ru-RU" dirty="0" smtClean="0"/>
              <a:t> </a:t>
            </a:r>
            <a:r>
              <a:rPr lang="ru-RU" dirty="0" err="1" smtClean="0"/>
              <a:t>аварійно-рятувальний</a:t>
            </a:r>
            <a:r>
              <a:rPr lang="ru-RU" dirty="0" smtClean="0"/>
              <a:t> </a:t>
            </a:r>
            <a:r>
              <a:rPr lang="ru-RU" dirty="0" err="1" smtClean="0"/>
              <a:t>корабель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Водотоннажність</a:t>
            </a:r>
            <a:r>
              <a:rPr lang="ru-RU" dirty="0" smtClean="0"/>
              <a:t>: </a:t>
            </a:r>
            <a:r>
              <a:rPr lang="ru-RU" dirty="0" err="1" smtClean="0"/>
              <a:t>повна</a:t>
            </a:r>
            <a:r>
              <a:rPr lang="ru-RU" dirty="0" smtClean="0"/>
              <a:t> — 2258 т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Довжина</a:t>
            </a:r>
            <a:r>
              <a:rPr lang="ru-RU" dirty="0" smtClean="0"/>
              <a:t>: 61 </a:t>
            </a:r>
            <a:r>
              <a:rPr lang="ru-RU" dirty="0" smtClean="0">
                <a:hlinkClick r:id="rId6" tooltip="Метр"/>
              </a:rPr>
              <a:t>м</a:t>
            </a:r>
            <a:r>
              <a:rPr lang="ru-RU" dirty="0" smtClean="0"/>
              <a:t> Ширина</a:t>
            </a:r>
            <a:r>
              <a:rPr lang="ru-RU" dirty="0" smtClean="0"/>
              <a:t>: 14 </a:t>
            </a:r>
            <a:r>
              <a:rPr lang="ru-RU" dirty="0" smtClean="0">
                <a:hlinkClick r:id="rId6" tooltip="Метр"/>
              </a:rPr>
              <a:t>м</a:t>
            </a:r>
            <a:r>
              <a:rPr lang="ru-RU" dirty="0" smtClean="0"/>
              <a:t> </a:t>
            </a:r>
            <a:r>
              <a:rPr lang="ru-RU" dirty="0" err="1" smtClean="0"/>
              <a:t>Висота</a:t>
            </a:r>
            <a:r>
              <a:rPr lang="ru-RU" dirty="0" smtClean="0"/>
              <a:t>: 6 </a:t>
            </a:r>
            <a:r>
              <a:rPr lang="ru-RU" dirty="0" smtClean="0">
                <a:hlinkClick r:id="rId6" tooltip="Метр"/>
              </a:rPr>
              <a:t>м</a:t>
            </a:r>
            <a:r>
              <a:rPr lang="ru-RU" dirty="0" smtClean="0"/>
              <a:t> Осадка</a:t>
            </a:r>
            <a:r>
              <a:rPr lang="ru-RU" dirty="0" smtClean="0"/>
              <a:t>: 4,5 </a:t>
            </a:r>
            <a:r>
              <a:rPr lang="ru-RU" dirty="0" smtClean="0">
                <a:hlinkClick r:id="rId6" tooltip="Метр"/>
              </a:rPr>
              <a:t>м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Двигуни</a:t>
            </a:r>
            <a:r>
              <a:rPr lang="ru-RU" dirty="0" smtClean="0"/>
              <a:t>: дизель </a:t>
            </a:r>
            <a:r>
              <a:rPr lang="en-US" dirty="0" err="1" smtClean="0"/>
              <a:t>Wartsila</a:t>
            </a:r>
            <a:r>
              <a:rPr lang="en-US" dirty="0" smtClean="0"/>
              <a:t> </a:t>
            </a:r>
            <a:r>
              <a:rPr lang="en-US" dirty="0" smtClean="0"/>
              <a:t>8R22HFD</a:t>
            </a:r>
            <a:r>
              <a:rPr lang="uk-UA" dirty="0" smtClean="0"/>
              <a:t> </a:t>
            </a:r>
            <a:r>
              <a:rPr lang="en-US" dirty="0" smtClean="0"/>
              <a:t>2</a:t>
            </a:r>
            <a:r>
              <a:rPr lang="ru-RU" dirty="0" smtClean="0"/>
              <a:t>х1300 кВт </a:t>
            </a:r>
            <a:r>
              <a:rPr lang="ru-RU" dirty="0" smtClean="0">
                <a:hlinkClick r:id="rId7" tooltip="К.с."/>
              </a:rPr>
              <a:t>к.с.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Швидкість</a:t>
            </a:r>
            <a:r>
              <a:rPr lang="ru-RU" dirty="0" smtClean="0"/>
              <a:t>: </a:t>
            </a:r>
            <a:r>
              <a:rPr lang="ru-RU" dirty="0" err="1" smtClean="0"/>
              <a:t>повний</a:t>
            </a:r>
            <a:r>
              <a:rPr lang="ru-RU" dirty="0" smtClean="0"/>
              <a:t> </a:t>
            </a:r>
            <a:r>
              <a:rPr lang="ru-RU" dirty="0" err="1" smtClean="0"/>
              <a:t>хід</a:t>
            </a:r>
            <a:r>
              <a:rPr lang="ru-RU" dirty="0" smtClean="0"/>
              <a:t> 12 </a:t>
            </a:r>
            <a:r>
              <a:rPr lang="ru-RU" dirty="0" err="1" smtClean="0"/>
              <a:t>вузлів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Дальність</a:t>
            </a:r>
            <a:r>
              <a:rPr lang="ru-RU" dirty="0" smtClean="0"/>
              <a:t> </a:t>
            </a:r>
            <a:r>
              <a:rPr lang="ru-RU" dirty="0" err="1" smtClean="0"/>
              <a:t>плавання</a:t>
            </a:r>
            <a:r>
              <a:rPr lang="ru-RU" dirty="0" smtClean="0"/>
              <a:t>: 5800 </a:t>
            </a:r>
            <a:r>
              <a:rPr lang="ru-RU" dirty="0" smtClean="0"/>
              <a:t>миль </a:t>
            </a:r>
            <a:r>
              <a:rPr lang="ru-RU" dirty="0" err="1" smtClean="0"/>
              <a:t>Автономність</a:t>
            </a:r>
            <a:r>
              <a:rPr lang="ru-RU" dirty="0" smtClean="0"/>
              <a:t>: 30 </a:t>
            </a:r>
            <a:r>
              <a:rPr lang="ru-RU" dirty="0" err="1" smtClean="0"/>
              <a:t>діб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Екіпаж</a:t>
            </a:r>
            <a:r>
              <a:rPr lang="ru-RU" dirty="0" smtClean="0"/>
              <a:t>: 26 </a:t>
            </a:r>
            <a:r>
              <a:rPr lang="ru-RU" dirty="0" err="1" smtClean="0"/>
              <a:t>осіб</a:t>
            </a:r>
            <a:r>
              <a:rPr lang="ru-RU" dirty="0" smtClean="0"/>
              <a:t> (</a:t>
            </a:r>
            <a:r>
              <a:rPr lang="ru-RU" dirty="0" err="1" smtClean="0"/>
              <a:t>проєктна</a:t>
            </a:r>
            <a:r>
              <a:rPr lang="ru-RU" dirty="0" smtClean="0"/>
              <a:t>), 37 максимальна (по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в каютах)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18011"/>
            <a:ext cx="10515600" cy="57589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dirty="0" smtClean="0"/>
              <a:t>С</a:t>
            </a:r>
            <a:r>
              <a:rPr lang="vi-VN" b="1" dirty="0" smtClean="0"/>
              <a:t>у́дно </a:t>
            </a:r>
            <a:r>
              <a:rPr lang="vi-VN" b="1" dirty="0" smtClean="0"/>
              <a:t>забезпе́чення допоміжно́го фло́ту</a:t>
            </a:r>
            <a:r>
              <a:rPr lang="vi-VN" dirty="0" smtClean="0"/>
              <a:t> — </a:t>
            </a:r>
            <a:r>
              <a:rPr lang="vi-VN" dirty="0" smtClean="0">
                <a:hlinkClick r:id="rId2" tooltip="Судно"/>
              </a:rPr>
              <a:t>судно</a:t>
            </a:r>
            <a:r>
              <a:rPr lang="vi-VN" dirty="0" smtClean="0"/>
              <a:t>, яке не є </a:t>
            </a:r>
            <a:r>
              <a:rPr lang="vi-VN" dirty="0" smtClean="0">
                <a:hlinkClick r:id="rId3" tooltip="Військовий корабель"/>
              </a:rPr>
              <a:t>військовим кораблем</a:t>
            </a:r>
            <a:r>
              <a:rPr lang="vi-VN" dirty="0" smtClean="0"/>
              <a:t>, але належить </a:t>
            </a:r>
            <a:r>
              <a:rPr lang="vi-VN" dirty="0" smtClean="0">
                <a:hlinkClick r:id="rId4"/>
              </a:rPr>
              <a:t>збройним силам</a:t>
            </a:r>
            <a:r>
              <a:rPr lang="vi-VN" dirty="0" smtClean="0"/>
              <a:t> або знаходиться під їх виключним контролем і має зовнішні розпізнавальні знаки </a:t>
            </a:r>
            <a:r>
              <a:rPr lang="vi-VN" dirty="0" smtClean="0">
                <a:hlinkClick r:id="rId5" tooltip="Державні символи"/>
              </a:rPr>
              <a:t>державної </a:t>
            </a:r>
            <a:r>
              <a:rPr lang="vi-VN" dirty="0" smtClean="0">
                <a:hlinkClick r:id="rId5" tooltip="Державні символи"/>
              </a:rPr>
              <a:t>належності</a:t>
            </a:r>
            <a:r>
              <a:rPr lang="vi-VN" dirty="0" smtClean="0"/>
              <a:t>. </a:t>
            </a:r>
            <a:endParaRPr lang="vi-VN" dirty="0" smtClean="0"/>
          </a:p>
          <a:p>
            <a:r>
              <a:rPr lang="vi-VN" dirty="0" smtClean="0"/>
              <a:t>Допоміжні військові судна не призначені для виконання </a:t>
            </a:r>
            <a:r>
              <a:rPr lang="vi-VN" dirty="0" smtClean="0">
                <a:hlinkClick r:id="rId6" tooltip="Бойове завдання"/>
              </a:rPr>
              <a:t>бойових завдань</a:t>
            </a:r>
            <a:r>
              <a:rPr lang="vi-VN" dirty="0" smtClean="0"/>
              <a:t>. Основним їх призначенням є бойове або </a:t>
            </a:r>
            <a:r>
              <a:rPr lang="vi-VN" dirty="0" smtClean="0">
                <a:hlinkClick r:id="rId7" tooltip="Тил"/>
              </a:rPr>
              <a:t>тилове</a:t>
            </a:r>
            <a:r>
              <a:rPr lang="vi-VN" dirty="0" smtClean="0"/>
              <a:t> забезпечення дій </a:t>
            </a:r>
            <a:r>
              <a:rPr lang="vi-VN" dirty="0" smtClean="0">
                <a:hlinkClick r:id="rId8" tooltip="Флот"/>
              </a:rPr>
              <a:t>флоту</a:t>
            </a:r>
            <a:r>
              <a:rPr lang="vi-VN" dirty="0" smtClean="0"/>
              <a:t> в морі і на </a:t>
            </a:r>
            <a:r>
              <a:rPr lang="vi-VN" dirty="0" smtClean="0">
                <a:hlinkClick r:id="rId9" tooltip="Рейд (морський)"/>
              </a:rPr>
              <a:t>рейдах</a:t>
            </a:r>
            <a:r>
              <a:rPr lang="vi-VN" dirty="0" smtClean="0"/>
              <a:t>. Військові судна забезпечення можуть комплектуватися як військовим </a:t>
            </a:r>
            <a:r>
              <a:rPr lang="vi-VN" dirty="0" smtClean="0">
                <a:hlinkClick r:id="rId10" tooltip="Екіпаж"/>
              </a:rPr>
              <a:t>екіпажем</a:t>
            </a:r>
            <a:r>
              <a:rPr lang="vi-VN" dirty="0" smtClean="0"/>
              <a:t> так і цивільним персоналом (командою). Допоміжні судна є військовими, незалежно від того, хто керує судном командир (</a:t>
            </a:r>
            <a:r>
              <a:rPr lang="vi-VN" dirty="0" smtClean="0">
                <a:hlinkClick r:id="rId11" tooltip="Офіцер"/>
              </a:rPr>
              <a:t>офіцер</a:t>
            </a:r>
            <a:r>
              <a:rPr lang="vi-VN" dirty="0" smtClean="0"/>
              <a:t>) чи </a:t>
            </a:r>
            <a:r>
              <a:rPr lang="vi-VN" dirty="0" smtClean="0">
                <a:hlinkClick r:id="rId12" tooltip="Капітан судна"/>
              </a:rPr>
              <a:t>капітан</a:t>
            </a:r>
            <a:r>
              <a:rPr lang="vi-VN" dirty="0" smtClean="0"/>
              <a:t> (цивільна особа). </a:t>
            </a:r>
          </a:p>
          <a:p>
            <a:r>
              <a:rPr lang="vi-VN" dirty="0" smtClean="0"/>
              <a:t>Допоміжні військові судна мають такий же </a:t>
            </a:r>
            <a:r>
              <a:rPr lang="vi-VN" dirty="0" smtClean="0">
                <a:hlinkClick r:id="rId13" tooltip="Суверенітет"/>
              </a:rPr>
              <a:t>суверенний імунітет</a:t>
            </a:r>
            <a:r>
              <a:rPr lang="vi-VN" dirty="0" smtClean="0"/>
              <a:t>, як і військові кораблі у зв'язку з тим, що вони належать </a:t>
            </a:r>
            <a:r>
              <a:rPr lang="vi-VN" dirty="0" smtClean="0">
                <a:hlinkClick r:id="rId14" tooltip="Держава"/>
              </a:rPr>
              <a:t>державі</a:t>
            </a:r>
            <a:r>
              <a:rPr lang="vi-VN" dirty="0" smtClean="0"/>
              <a:t> або використовуються тимчасово на державній некомерційній службі. Як і військові кораблі, допоміжні судна мають виключний суверенітет над діями екіпажу (суднової команди) і пасажирів, що знаходяться на їх борту. </a:t>
            </a:r>
            <a:endParaRPr lang="vi-V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00891"/>
            <a:ext cx="10515600" cy="5576072"/>
          </a:xfrm>
        </p:spPr>
        <p:txBody>
          <a:bodyPr/>
          <a:lstStyle/>
          <a:p>
            <a:r>
              <a:rPr lang="ru-RU" dirty="0" err="1" smtClean="0"/>
              <a:t>Пошуково-рятувальне</a:t>
            </a:r>
            <a:r>
              <a:rPr lang="ru-RU" dirty="0" smtClean="0"/>
              <a:t> судно «</a:t>
            </a:r>
            <a:r>
              <a:rPr lang="ru-RU" dirty="0" err="1" smtClean="0"/>
              <a:t>Олександр</a:t>
            </a:r>
            <a:r>
              <a:rPr lang="ru-RU" dirty="0" smtClean="0"/>
              <a:t> </a:t>
            </a:r>
            <a:r>
              <a:rPr lang="ru-RU" dirty="0" err="1" smtClean="0"/>
              <a:t>Охрименко</a:t>
            </a:r>
            <a:r>
              <a:rPr lang="ru-RU" dirty="0" smtClean="0"/>
              <a:t>» </a:t>
            </a:r>
            <a:r>
              <a:rPr lang="ru-RU" dirty="0" err="1" smtClean="0"/>
              <a:t>дообладнають</a:t>
            </a:r>
            <a:r>
              <a:rPr lang="ru-RU" dirty="0" smtClean="0"/>
              <a:t> для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протимінної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. Для </a:t>
            </a:r>
            <a:r>
              <a:rPr lang="ru-RU" dirty="0" err="1" smtClean="0"/>
              <a:t>цієї</a:t>
            </a:r>
            <a:r>
              <a:rPr lang="ru-RU" dirty="0" smtClean="0"/>
              <a:t> мети судно </a:t>
            </a:r>
            <a:r>
              <a:rPr lang="ru-RU" dirty="0" err="1" smtClean="0"/>
              <a:t>отримає</a:t>
            </a:r>
            <a:r>
              <a:rPr lang="ru-RU" dirty="0" smtClean="0"/>
              <a:t>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, </a:t>
            </a:r>
            <a:r>
              <a:rPr lang="ru-RU" dirty="0" err="1" smtClean="0"/>
              <a:t>ідентифікації</a:t>
            </a:r>
            <a:r>
              <a:rPr lang="ru-RU" dirty="0" smtClean="0"/>
              <a:t> та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вибухонебезпечних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. </a:t>
            </a:r>
            <a:r>
              <a:rPr lang="ru-RU" dirty="0" err="1" smtClean="0"/>
              <a:t>Вже</a:t>
            </a:r>
            <a:r>
              <a:rPr lang="ru-RU" dirty="0" smtClean="0"/>
              <a:t> зараз на борту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водолазна</a:t>
            </a:r>
            <a:r>
              <a:rPr lang="ru-RU" dirty="0" smtClean="0"/>
              <a:t> </a:t>
            </a:r>
            <a:r>
              <a:rPr lang="ru-RU" dirty="0" err="1" smtClean="0"/>
              <a:t>станція</a:t>
            </a:r>
            <a:r>
              <a:rPr lang="ru-RU" dirty="0" smtClean="0"/>
              <a:t>, барокамера та </a:t>
            </a:r>
            <a:r>
              <a:rPr lang="ru-RU" dirty="0" err="1" smtClean="0"/>
              <a:t>інше</a:t>
            </a:r>
            <a:r>
              <a:rPr lang="ru-RU" dirty="0" smtClean="0"/>
              <a:t> </a:t>
            </a:r>
            <a:r>
              <a:rPr lang="ru-RU" dirty="0" err="1" smtClean="0"/>
              <a:t>необхідне</a:t>
            </a:r>
            <a:r>
              <a:rPr lang="ru-RU" dirty="0" smtClean="0"/>
              <a:t> </a:t>
            </a:r>
            <a:r>
              <a:rPr lang="ru-RU" dirty="0" err="1" smtClean="0"/>
              <a:t>водолазне</a:t>
            </a:r>
            <a:r>
              <a:rPr lang="ru-RU" dirty="0" smtClean="0"/>
              <a:t> </a:t>
            </a:r>
            <a:r>
              <a:rPr lang="ru-RU" dirty="0" err="1" smtClean="0"/>
              <a:t>майно</a:t>
            </a:r>
            <a:r>
              <a:rPr lang="ru-RU" dirty="0" smtClean="0"/>
              <a:t>.</a:t>
            </a:r>
          </a:p>
          <a:p>
            <a:endParaRPr lang="uk-UA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Виталий\Desktop\Mobilna-vodolazna-stants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4613" y="2713900"/>
            <a:ext cx="5949205" cy="3346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535577"/>
            <a:ext cx="10515600" cy="5641386"/>
          </a:xfrm>
        </p:spPr>
        <p:txBody>
          <a:bodyPr/>
          <a:lstStyle/>
          <a:p>
            <a:r>
              <a:rPr lang="ru-RU" dirty="0" err="1" smtClean="0"/>
              <a:t>Додатково</a:t>
            </a:r>
            <a:r>
              <a:rPr lang="ru-RU" dirty="0" smtClean="0"/>
              <a:t> буде </a:t>
            </a:r>
            <a:r>
              <a:rPr lang="ru-RU" dirty="0" err="1" smtClean="0"/>
              <a:t>придбано</a:t>
            </a:r>
            <a:r>
              <a:rPr lang="ru-RU" dirty="0" smtClean="0"/>
              <a:t> </a:t>
            </a:r>
            <a:r>
              <a:rPr lang="ru-RU" dirty="0" err="1" smtClean="0"/>
              <a:t>водолазне</a:t>
            </a:r>
            <a:r>
              <a:rPr lang="ru-RU" dirty="0" smtClean="0"/>
              <a:t> </a:t>
            </a:r>
            <a:r>
              <a:rPr lang="ru-RU" dirty="0" err="1" smtClean="0"/>
              <a:t>спорядження</a:t>
            </a:r>
            <a:r>
              <a:rPr lang="ru-RU" dirty="0" smtClean="0"/>
              <a:t> та </a:t>
            </a:r>
            <a:r>
              <a:rPr lang="ru-RU" dirty="0" err="1" smtClean="0"/>
              <a:t>обладнання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водолазних</a:t>
            </a:r>
            <a:r>
              <a:rPr lang="ru-RU" dirty="0" smtClean="0"/>
              <a:t>, </a:t>
            </a:r>
            <a:r>
              <a:rPr lang="ru-RU" dirty="0" err="1" smtClean="0"/>
              <a:t>підводно-технічних</a:t>
            </a:r>
            <a:r>
              <a:rPr lang="ru-RU" dirty="0" smtClean="0"/>
              <a:t> та </a:t>
            </a:r>
            <a:r>
              <a:rPr lang="ru-RU" dirty="0" err="1" smtClean="0"/>
              <a:t>суднопідіймальних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в </a:t>
            </a:r>
            <a:r>
              <a:rPr lang="ru-RU" dirty="0" err="1" smtClean="0"/>
              <a:t>морі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сучасне</a:t>
            </a:r>
            <a:r>
              <a:rPr lang="ru-RU" dirty="0" smtClean="0"/>
              <a:t> </a:t>
            </a:r>
            <a:r>
              <a:rPr lang="ru-RU" dirty="0" err="1" smtClean="0"/>
              <a:t>аварійно-рятувальне</a:t>
            </a:r>
            <a:r>
              <a:rPr lang="ru-RU" dirty="0" smtClean="0"/>
              <a:t> </a:t>
            </a:r>
            <a:r>
              <a:rPr lang="ru-RU" dirty="0" err="1" smtClean="0"/>
              <a:t>майно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 descr="C:\Users\Виталий\Desktop\861163d8e5c754acc427e512a27b37f898dcfbb6-1024x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6711" y="2622959"/>
            <a:ext cx="5183278" cy="3675224"/>
          </a:xfrm>
          <a:prstGeom prst="rect">
            <a:avLst/>
          </a:prstGeom>
          <a:noFill/>
        </p:spPr>
      </p:pic>
      <p:pic>
        <p:nvPicPr>
          <p:cNvPr id="2052" name="Picture 4" descr="C:\Users\Виталий\Desktop\1200px-Training_with_a_Atmospheric_Dive_Su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4092" y="1993497"/>
            <a:ext cx="3008811" cy="4526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На </a:t>
            </a:r>
            <a:r>
              <a:rPr lang="ru-RU" dirty="0" err="1" smtClean="0"/>
              <a:t>судні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автоматизовані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протимінної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локатори</a:t>
            </a:r>
            <a:r>
              <a:rPr lang="ru-RU" dirty="0" smtClean="0"/>
              <a:t> бокового </a:t>
            </a:r>
            <a:r>
              <a:rPr lang="ru-RU" dirty="0" err="1" smtClean="0"/>
              <a:t>огляду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інше</a:t>
            </a:r>
            <a:r>
              <a:rPr lang="ru-RU" dirty="0" smtClean="0"/>
              <a:t> </a:t>
            </a:r>
            <a:r>
              <a:rPr lang="ru-RU" dirty="0" err="1" smtClean="0"/>
              <a:t>сучасне</a:t>
            </a:r>
            <a:r>
              <a:rPr lang="ru-RU" dirty="0" smtClean="0"/>
              <a:t> </a:t>
            </a:r>
            <a:r>
              <a:rPr lang="ru-RU" dirty="0" err="1" smtClean="0"/>
              <a:t>водолазне</a:t>
            </a:r>
            <a:r>
              <a:rPr lang="ru-RU" dirty="0" smtClean="0"/>
              <a:t> </a:t>
            </a:r>
            <a:r>
              <a:rPr lang="ru-RU" dirty="0" err="1" smtClean="0"/>
              <a:t>спорядження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C:\Users\Виталий\Desktop\4941.97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286" y="2218577"/>
            <a:ext cx="3860800" cy="3513328"/>
          </a:xfrm>
          <a:prstGeom prst="rect">
            <a:avLst/>
          </a:prstGeom>
          <a:noFill/>
        </p:spPr>
      </p:pic>
      <p:pic>
        <p:nvPicPr>
          <p:cNvPr id="3075" name="Picture 3" descr="C:\Users\Виталий\Desktop\1606486941_img_0905-sca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694" y="1881051"/>
            <a:ext cx="5332911" cy="3555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522514"/>
            <a:ext cx="10515600" cy="5654449"/>
          </a:xfrm>
        </p:spPr>
        <p:txBody>
          <a:bodyPr>
            <a:normAutofit/>
          </a:bodyPr>
          <a:lstStyle/>
          <a:p>
            <a:r>
              <a:rPr lang="ru-RU" dirty="0" err="1" smtClean="0"/>
              <a:t>Аварійно-рятувальне</a:t>
            </a:r>
            <a:r>
              <a:rPr lang="ru-RU" dirty="0" smtClean="0"/>
              <a:t> судно «</a:t>
            </a:r>
            <a:r>
              <a:rPr lang="ru-RU" dirty="0" err="1" smtClean="0"/>
              <a:t>Олександр</a:t>
            </a:r>
            <a:r>
              <a:rPr lang="ru-RU" dirty="0" smtClean="0"/>
              <a:t> </a:t>
            </a:r>
            <a:r>
              <a:rPr lang="ru-RU" dirty="0" err="1" smtClean="0"/>
              <a:t>Охрименко</a:t>
            </a:r>
            <a:r>
              <a:rPr lang="ru-RU" dirty="0" smtClean="0"/>
              <a:t>» </a:t>
            </a:r>
            <a:r>
              <a:rPr lang="ru-RU" dirty="0" err="1" smtClean="0"/>
              <a:t>призначений</a:t>
            </a:r>
            <a:r>
              <a:rPr lang="ru-RU" dirty="0" smtClean="0"/>
              <a:t> для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спектру </a:t>
            </a:r>
            <a:r>
              <a:rPr lang="ru-RU" dirty="0" err="1" smtClean="0"/>
              <a:t>водолазних</a:t>
            </a:r>
            <a:r>
              <a:rPr lang="ru-RU" dirty="0" smtClean="0"/>
              <a:t>, </a:t>
            </a:r>
            <a:r>
              <a:rPr lang="ru-RU" dirty="0" err="1" smtClean="0"/>
              <a:t>суднопідйомних</a:t>
            </a:r>
            <a:r>
              <a:rPr lang="ru-RU" dirty="0" smtClean="0"/>
              <a:t>, </a:t>
            </a:r>
            <a:r>
              <a:rPr lang="ru-RU" dirty="0" err="1" smtClean="0"/>
              <a:t>підводно-технічних</a:t>
            </a:r>
            <a:r>
              <a:rPr lang="ru-RU" dirty="0" smtClean="0"/>
              <a:t>, </a:t>
            </a:r>
            <a:r>
              <a:rPr lang="ru-RU" dirty="0" err="1" smtClean="0"/>
              <a:t>гідрографічних</a:t>
            </a:r>
            <a:r>
              <a:rPr lang="ru-RU" dirty="0" smtClean="0"/>
              <a:t>, </a:t>
            </a:r>
            <a:r>
              <a:rPr lang="ru-RU" dirty="0" err="1" smtClean="0"/>
              <a:t>науково-дослідницьких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,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забезпечувати</a:t>
            </a:r>
            <a:r>
              <a:rPr lang="ru-RU" dirty="0" smtClean="0"/>
              <a:t> </a:t>
            </a:r>
            <a:r>
              <a:rPr lang="ru-RU" dirty="0" err="1" smtClean="0"/>
              <a:t>гасіння</a:t>
            </a:r>
            <a:r>
              <a:rPr lang="ru-RU" dirty="0" smtClean="0"/>
              <a:t> </a:t>
            </a:r>
            <a:r>
              <a:rPr lang="ru-RU" dirty="0" err="1" smtClean="0"/>
              <a:t>об’єктів</a:t>
            </a:r>
            <a:r>
              <a:rPr lang="ru-RU" dirty="0" smtClean="0"/>
              <a:t> як в порту, так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морі</a:t>
            </a:r>
            <a:r>
              <a:rPr lang="ru-RU" dirty="0" smtClean="0"/>
              <a:t>. </a:t>
            </a:r>
            <a:r>
              <a:rPr lang="ru-RU" dirty="0" smtClean="0"/>
              <a:t>На </a:t>
            </a:r>
            <a:r>
              <a:rPr lang="ru-RU" dirty="0" err="1" smtClean="0"/>
              <a:t>кораблі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3 </a:t>
            </a:r>
            <a:r>
              <a:rPr lang="ru-RU" dirty="0" err="1" smtClean="0"/>
              <a:t>пожежні</a:t>
            </a:r>
            <a:r>
              <a:rPr lang="ru-RU" dirty="0" smtClean="0"/>
              <a:t> </a:t>
            </a:r>
            <a:r>
              <a:rPr lang="ru-RU" dirty="0" err="1" smtClean="0"/>
              <a:t>лафети</a:t>
            </a:r>
            <a:r>
              <a:rPr lang="ru-RU" dirty="0" smtClean="0"/>
              <a:t>,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подається</a:t>
            </a:r>
            <a:r>
              <a:rPr lang="ru-RU" dirty="0" smtClean="0"/>
              <a:t> </a:t>
            </a:r>
            <a:r>
              <a:rPr lang="ru-RU" dirty="0" err="1" smtClean="0"/>
              <a:t>струмінь</a:t>
            </a:r>
            <a:r>
              <a:rPr lang="ru-RU" dirty="0" smtClean="0"/>
              <a:t> води до 30 </a:t>
            </a:r>
            <a:r>
              <a:rPr lang="ru-RU" dirty="0" err="1" smtClean="0"/>
              <a:t>метрів</a:t>
            </a:r>
            <a:r>
              <a:rPr lang="ru-RU" dirty="0" smtClean="0"/>
              <a:t>. В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 та </a:t>
            </a:r>
            <a:r>
              <a:rPr lang="ru-RU" dirty="0" err="1" smtClean="0"/>
              <a:t>кваліфікації</a:t>
            </a:r>
            <a:r>
              <a:rPr lang="ru-RU" dirty="0" smtClean="0"/>
              <a:t> </a:t>
            </a:r>
            <a:r>
              <a:rPr lang="ru-RU" dirty="0" err="1" smtClean="0"/>
              <a:t>пожежі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подаватися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повітряна</a:t>
            </a:r>
            <a:r>
              <a:rPr lang="ru-RU" dirty="0" smtClean="0"/>
              <a:t> </a:t>
            </a:r>
            <a:r>
              <a:rPr lang="ru-RU" dirty="0" err="1" smtClean="0"/>
              <a:t>піна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099" name="Picture 3" descr="C:\Users\Виталий\Desktop\40005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4" y="3422467"/>
            <a:ext cx="4297320" cy="3148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9268" y="4639381"/>
            <a:ext cx="109074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Також</a:t>
            </a:r>
            <a:r>
              <a:rPr lang="ru-RU" sz="3200" dirty="0" smtClean="0"/>
              <a:t> </a:t>
            </a:r>
            <a:r>
              <a:rPr lang="ru-RU" sz="3200" dirty="0" err="1" smtClean="0"/>
              <a:t>аварійно-рятувальне</a:t>
            </a:r>
            <a:r>
              <a:rPr lang="ru-RU" sz="3200" dirty="0" smtClean="0"/>
              <a:t> судно «</a:t>
            </a:r>
            <a:r>
              <a:rPr lang="ru-RU" sz="3200" dirty="0" err="1" smtClean="0"/>
              <a:t>Олександр</a:t>
            </a:r>
            <a:r>
              <a:rPr lang="ru-RU" sz="3200" dirty="0" smtClean="0"/>
              <a:t> </a:t>
            </a:r>
            <a:r>
              <a:rPr lang="ru-RU" sz="3200" dirty="0" err="1" smtClean="0"/>
              <a:t>Охрименко</a:t>
            </a:r>
            <a:r>
              <a:rPr lang="ru-RU" sz="3200" dirty="0" smtClean="0"/>
              <a:t>» </a:t>
            </a:r>
            <a:r>
              <a:rPr lang="ru-RU" sz="3200" dirty="0" err="1" smtClean="0"/>
              <a:t>може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проводити</a:t>
            </a:r>
            <a:r>
              <a:rPr lang="ru-RU" sz="3200" dirty="0" smtClean="0"/>
              <a:t> </a:t>
            </a:r>
            <a:r>
              <a:rPr lang="ru-RU" sz="3200" dirty="0" err="1" smtClean="0"/>
              <a:t>роботи</a:t>
            </a:r>
            <a:r>
              <a:rPr lang="ru-RU" sz="3200" dirty="0" smtClean="0"/>
              <a:t> </a:t>
            </a:r>
            <a:r>
              <a:rPr lang="ru-RU" sz="3200" dirty="0" err="1" smtClean="0"/>
              <a:t>зі</a:t>
            </a:r>
            <a:r>
              <a:rPr lang="ru-RU" sz="3200" dirty="0" smtClean="0"/>
              <a:t> </a:t>
            </a:r>
            <a:r>
              <a:rPr lang="ru-RU" sz="3200" dirty="0" err="1" smtClean="0"/>
              <a:t>збору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розлитих</a:t>
            </a:r>
            <a:r>
              <a:rPr lang="ru-RU" sz="3200" dirty="0" smtClean="0"/>
              <a:t> </a:t>
            </a:r>
            <a:r>
              <a:rPr lang="ru-RU" sz="3200" dirty="0" err="1" smtClean="0"/>
              <a:t>нафтопродуктів</a:t>
            </a:r>
            <a:r>
              <a:rPr lang="ru-RU" sz="3200" dirty="0" smtClean="0"/>
              <a:t>, </a:t>
            </a:r>
            <a:r>
              <a:rPr lang="ru-RU" sz="3200" dirty="0" err="1" smtClean="0"/>
              <a:t>адже</a:t>
            </a:r>
            <a:r>
              <a:rPr lang="ru-RU" sz="3200" dirty="0" smtClean="0"/>
              <a:t> </a:t>
            </a:r>
            <a:r>
              <a:rPr lang="ru-RU" sz="3200" dirty="0" err="1" smtClean="0"/>
              <a:t>має</a:t>
            </a:r>
            <a:r>
              <a:rPr lang="ru-RU" sz="3200" dirty="0" smtClean="0"/>
              <a:t> на борту </a:t>
            </a:r>
            <a:r>
              <a:rPr lang="ru-RU" sz="3200" dirty="0" err="1" smtClean="0"/>
              <a:t>відповідне</a:t>
            </a:r>
            <a:r>
              <a:rPr lang="ru-RU" sz="3200" dirty="0" smtClean="0"/>
              <a:t> </a:t>
            </a:r>
            <a:r>
              <a:rPr lang="ru-RU" sz="3200" dirty="0" err="1" smtClean="0"/>
              <a:t>устаткування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122" name="Picture 2" descr="C:\Users\Виталий\Desktop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3638" y="554975"/>
            <a:ext cx="5899105" cy="3925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279</Words>
  <Application>Microsoft Office PowerPoint</Application>
  <PresentationFormat>Произвольный</PresentationFormat>
  <Paragraphs>33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Офисная тема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Джерела:</vt:lpstr>
      <vt:lpstr>До нових зустрічей!</vt:lpstr>
    </vt:vector>
  </TitlesOfParts>
  <Company>Mobile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Виталий</cp:lastModifiedBy>
  <cp:revision>87</cp:revision>
  <dcterms:created xsi:type="dcterms:W3CDTF">2020-05-07T09:46:48Z</dcterms:created>
  <dcterms:modified xsi:type="dcterms:W3CDTF">2021-03-24T09:22:34Z</dcterms:modified>
</cp:coreProperties>
</file>