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250D1-F24F-4353-85CE-BC72A8324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D83B1D-9493-4015-AA14-87EC3DFDF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757D6E-AD7C-4FF8-93BE-2178727C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8EB1D6-F159-4642-A06F-27BC99E56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7A68A-9373-426E-A582-EEF5C075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92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5A59A-8874-42AE-B710-827B82B4B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2D8E08-6829-4B05-965C-CC36F3381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D6E368-4CAF-45E4-9A6A-A16304DB5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CC2B3-8EFB-400D-8422-F17DE2E8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33069-20E1-4F82-870C-922F2EFC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170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49499E-0C26-49F7-88EF-7FFAEC694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6D3412-DADB-453E-9283-813E6B1EE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FE316-8DF6-4246-8CD1-E55FD4288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4D1694-26A9-4FE8-81AF-ED27F6318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E085BD-98BD-47FF-9D6F-AD9B4D23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47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43DA1-E95F-42D5-8DE9-E3D8CC437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5968CE-ACA7-41D8-AD7E-280BABF53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B4A3AF-49D4-405E-B3BE-26FC7E973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BB9478-9E1B-4B31-98D7-952AF2A3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E1AD77-5134-4BA5-8836-47407842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618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C1CA9-D50F-46F1-A717-64A7E8C19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6B99F8-1249-41D8-AE8D-EF1EBD7A1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621512-A1F2-4463-8301-110AB3A8D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794080-06DE-4055-AA51-9E2D5AF0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3F7AD9-306B-45C7-B137-3D81C497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45847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CB459-FB7F-4897-88CE-80FE4378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6F4BE-3BAF-4A03-B09C-26BF649DB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3F4380-576D-47B6-BDB8-E2D2E9C71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574E3-9AC9-489D-8BEF-5230B7381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3218B3-E87D-4A6E-8E89-3C2C28AC4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D466D2-3DB7-41AE-8B07-7E831EAB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43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64A9E-D158-4311-8124-DEBFD925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FD6D46-1981-44AD-AAFD-1A6A1C1C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1785C1-3783-43B2-8070-71127F3CD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CBFA48-B2A1-4BA1-98CF-519CF4CFB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C81CBD-0EF0-4BB5-8F4B-8863135CB1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D89F93-0B96-4C78-944F-5203E3465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4DD89-599F-4C5A-A70C-C0C8CCC17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931F49-6A87-49BB-9294-F8381828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733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C86C3-819A-4781-B280-5985D0B8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CA2972-BB9F-41BF-988B-6B94EE53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8C7092-7D4E-4B31-B8B2-C47F59A06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107D13-5B25-4F0C-8DA9-5B4E9274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1227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47944A-313D-4F83-81C2-769DF95C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583C5B-AE8C-4EB7-B078-6B977BEC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5D2DDC-0ACF-42D7-891A-31DDBB15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61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D9BC5-96AA-4337-8108-D5BF39A2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07AA24-5442-45EA-9886-D10FA6A2C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C1EAEE-46E7-4717-8A89-25398984F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0D8AE3-5760-432B-A553-5AC23936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9F5795-2CE6-4706-85FA-AE88FC61B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D9762C-15BF-4EA6-A9D0-2B2AAB11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360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5B06E-44F4-4EE3-A33C-D3E7359A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8287E-CB8B-4C04-A0ED-CBD46FC6D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D2EB04-8535-4B55-A2F7-968226229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B5EEDF-F16A-42DB-A483-A3103295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CDBEF9-31DA-43F3-A77A-20892FCC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429B24-68A7-4772-BC28-E58DD4A4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1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5F6FC-B681-449D-B619-C9FDD46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C36A8C-0607-4B4E-B3ED-7F5828B1B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6A15F9-AA8B-4FCF-8D31-4C8AF2646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E6E59E-C394-443C-82A6-CC72B4C9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032F82-3940-4C83-B488-1B95209D1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047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924AF-3654-4549-8B8B-323CDDB42E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Гурток «Образотворче мистецтво»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2C8993-51F7-4BC5-BFBD-88FE9BE5B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84035"/>
            <a:ext cx="9144000" cy="951601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C00000"/>
                </a:solidFill>
              </a:rPr>
              <a:t>Дистанційне навчання 2021</a:t>
            </a:r>
            <a:endParaRPr lang="ru-UA" sz="3600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FD8F7A9-ED06-4904-90F4-2517ED0AFEB5}"/>
              </a:ext>
            </a:extLst>
          </p:cNvPr>
          <p:cNvSpPr txBox="1">
            <a:spLocks/>
          </p:cNvSpPr>
          <p:nvPr/>
        </p:nvSpPr>
        <p:spPr>
          <a:xfrm>
            <a:off x="1676400" y="3754438"/>
            <a:ext cx="9144000" cy="66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Викладач Стоцька Тетяна Іванівна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886555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399EF8-2DFE-4F60-A5B0-72F0B2E5A6D8}"/>
              </a:ext>
            </a:extLst>
          </p:cNvPr>
          <p:cNvSpPr txBox="1"/>
          <p:nvPr/>
        </p:nvSpPr>
        <p:spPr>
          <a:xfrm>
            <a:off x="257175" y="203538"/>
            <a:ext cx="540067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3200" dirty="0"/>
              <a:t>У декоративно-прикладному мистецтві України існує багато способів виготовлення писанок. На курячі, рідше гусячі яйця за допомогою писачка наносять орнамент та символи. Кожен  символ на писан</a:t>
            </a:r>
            <a:r>
              <a:rPr lang="uk-UA" sz="3200" dirty="0"/>
              <a:t>ц</a:t>
            </a:r>
            <a:r>
              <a:rPr lang="LID4096" sz="3200" dirty="0"/>
              <a:t>і  має своє особливе значення. Символи поділяються на</a:t>
            </a:r>
            <a:r>
              <a:rPr lang="uk-UA" sz="3200" dirty="0"/>
              <a:t> </a:t>
            </a:r>
            <a:r>
              <a:rPr lang="LID4096" sz="3200" dirty="0"/>
              <a:t>геометричні, рослинні, тваринні, космічні, природні, християнські.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CF3536-16A8-4118-AD71-96CE7E95E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558" y="528637"/>
            <a:ext cx="6030643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14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3D88E9-236D-4778-9F70-45C40656D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50" y="595312"/>
            <a:ext cx="5786726" cy="56673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1EDFF1-7515-4F21-98F2-B1E5A3AB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25" y="476250"/>
            <a:ext cx="5876925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34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439DDD-5527-4B31-8A02-DF213609F7B2}"/>
              </a:ext>
            </a:extLst>
          </p:cNvPr>
          <p:cNvSpPr txBox="1"/>
          <p:nvPr/>
        </p:nvSpPr>
        <p:spPr>
          <a:xfrm>
            <a:off x="180974" y="238810"/>
            <a:ext cx="118014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3200" dirty="0"/>
              <a:t>ОРНАМЕНТ - це узор або візерунок, заснований на повторенні та чергуванні елементів, що його складають.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0F1D11-14F2-4A60-B749-D6EA15A10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31" y="1705187"/>
            <a:ext cx="3295238" cy="40380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B8C356-6616-4C96-A7A0-D7B61FD3D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389" y="1409950"/>
            <a:ext cx="3428571" cy="45714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62F681-527E-4DB6-9D8F-AB5C40865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680" y="1409950"/>
            <a:ext cx="3466667" cy="4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93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666C01-F75F-4B8F-A7AE-2834BBDD2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41" y="1119476"/>
            <a:ext cx="3466667" cy="46190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0D275E-1F51-4AD9-A63D-F8FF41E24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143" y="1209952"/>
            <a:ext cx="3485714" cy="44380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FD6AC5-4E2E-4E8E-8171-2E54C4739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892" y="1390904"/>
            <a:ext cx="3314286" cy="4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8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C3BA52-0F90-496B-B29C-38F0FEED5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90" y="1133762"/>
            <a:ext cx="3447619" cy="45904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B8EB2C-1208-4D6C-ACEF-2A560D434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095" y="1076619"/>
            <a:ext cx="3523809" cy="47047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6558B4-B037-48B1-B39B-66DF31753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006" y="1076619"/>
            <a:ext cx="3495238" cy="4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88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7B7C13-92AA-4C6A-BCEA-17A3CF580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27" y="1138524"/>
            <a:ext cx="3438095" cy="45809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5F79D4-CB57-42C3-AAFA-9D22C2683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165" y="995666"/>
            <a:ext cx="3447619" cy="4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6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3F7734-B736-4521-BB58-815613D09401}"/>
              </a:ext>
            </a:extLst>
          </p:cNvPr>
          <p:cNvSpPr txBox="1"/>
          <p:nvPr/>
        </p:nvSpPr>
        <p:spPr>
          <a:xfrm>
            <a:off x="657224" y="205859"/>
            <a:ext cx="10906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3200" dirty="0"/>
              <a:t>Композиції писанок  складаються за схемами.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B841D4-2118-4ED2-AEF8-294A82586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602" y="661346"/>
            <a:ext cx="5480795" cy="619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88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B4CE2A-D751-4A95-B761-F9DB14B2C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0"/>
            <a:ext cx="51435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0F98C0-48EC-4B33-AF9D-DCA0E20B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745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40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7CAF02-0C36-47FB-9E5C-929E43D5A37D}"/>
              </a:ext>
            </a:extLst>
          </p:cNvPr>
          <p:cNvSpPr txBox="1"/>
          <p:nvPr/>
        </p:nvSpPr>
        <p:spPr>
          <a:xfrm>
            <a:off x="123824" y="137636"/>
            <a:ext cx="1195387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ID4096" sz="3200" dirty="0"/>
              <a:t>При розфарбов</a:t>
            </a:r>
            <a:r>
              <a:rPr lang="uk-UA" sz="3200" dirty="0" err="1"/>
              <a:t>ув</a:t>
            </a:r>
            <a:r>
              <a:rPr lang="LID4096" sz="3200" dirty="0"/>
              <a:t>а</a:t>
            </a:r>
            <a:r>
              <a:rPr lang="uk-UA" sz="3200" dirty="0"/>
              <a:t>н</a:t>
            </a:r>
            <a:r>
              <a:rPr lang="LID4096" sz="3200" dirty="0"/>
              <a:t>ні та оздоблен</a:t>
            </a:r>
            <a:r>
              <a:rPr lang="uk-UA" sz="3200" dirty="0"/>
              <a:t>н</a:t>
            </a:r>
            <a:r>
              <a:rPr lang="LID4096" sz="3200" dirty="0"/>
              <a:t>і писанок використовується кольоровий контраст. Наприклад: світлі та темні, теплі та холодні </a:t>
            </a:r>
          </a:p>
          <a:p>
            <a:pPr algn="just"/>
            <a:r>
              <a:rPr lang="LID4096" sz="3200" dirty="0"/>
              <a:t> кольори, контрас</a:t>
            </a:r>
            <a:r>
              <a:rPr lang="uk-UA" sz="3200" dirty="0"/>
              <a:t>т</a:t>
            </a:r>
            <a:r>
              <a:rPr lang="LID4096" sz="3200" dirty="0"/>
              <a:t>ні кольори (синій-оранжевий, фіолетовий-жовтий, зелений-ч</a:t>
            </a:r>
            <a:r>
              <a:rPr lang="uk-UA" sz="3200" dirty="0"/>
              <a:t>е</a:t>
            </a:r>
            <a:r>
              <a:rPr lang="LID4096" sz="3200" dirty="0"/>
              <a:t>рвоний).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3A549F-80E9-4559-99CE-A1A365175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79" y="2199739"/>
            <a:ext cx="7443442" cy="444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26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625EB2-1BD2-4072-BB83-411A7999C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8" y="95667"/>
            <a:ext cx="2561905" cy="33333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246698-0874-4402-A504-4F3FBC33F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936" y="62333"/>
            <a:ext cx="2400000" cy="340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7AB991-5866-4F9D-B547-4BBD7A31F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209" y="167095"/>
            <a:ext cx="2476190" cy="32952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FFB3B9-C5BF-4EAA-9186-4066468B3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672" y="167095"/>
            <a:ext cx="2504762" cy="33428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A7C5CF-D428-4157-B862-622A96BC6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758" y="3429000"/>
            <a:ext cx="2590476" cy="34476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5ED785-AA3C-46A7-B2B4-FE5027FC3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2936" y="3452810"/>
            <a:ext cx="2561905" cy="33428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593DFE4-F070-4D58-B9CC-5A277B5679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875" y="3429000"/>
            <a:ext cx="2504762" cy="33428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BDB4F8-8C71-495F-897B-9554DCC08B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4285" y="3343286"/>
            <a:ext cx="2638095" cy="3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99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69261-C96D-4FAE-85FF-D59CECDCE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408" y="1135180"/>
            <a:ext cx="8733183" cy="927652"/>
          </a:xfrm>
        </p:spPr>
        <p:txBody>
          <a:bodyPr>
            <a:normAutofit fontScale="90000"/>
          </a:bodyPr>
          <a:lstStyle/>
          <a:p>
            <a:r>
              <a:rPr lang="ru-RU" dirty="0"/>
              <a:t>Урок </a:t>
            </a:r>
            <a:r>
              <a:rPr lang="en-US"/>
              <a:t>21. </a:t>
            </a:r>
            <a:r>
              <a:rPr lang="uk-UA" dirty="0"/>
              <a:t>Композиція. "Великодні писанки ".</a:t>
            </a:r>
            <a:endParaRPr lang="ru-UA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A6D0EDA-6D94-4244-B299-46D8E8C2C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799" y="2336593"/>
            <a:ext cx="4753801" cy="1911557"/>
          </a:xfrm>
        </p:spPr>
        <p:txBody>
          <a:bodyPr>
            <a:noAutofit/>
          </a:bodyPr>
          <a:lstStyle/>
          <a:p>
            <a:pPr algn="l"/>
            <a:r>
              <a:rPr lang="ru-RU" sz="2800" dirty="0"/>
              <a:t>Мета уроку: </a:t>
            </a:r>
          </a:p>
          <a:p>
            <a:pPr algn="l"/>
            <a:r>
              <a:rPr lang="ru-RU" sz="2800" dirty="0"/>
              <a:t>-</a:t>
            </a:r>
            <a:r>
              <a:rPr lang="en-US" sz="2800" dirty="0"/>
              <a:t> </a:t>
            </a:r>
            <a:r>
              <a:rPr lang="ru-RU" sz="2800" dirty="0" err="1"/>
              <a:t>ознайомити</a:t>
            </a:r>
            <a:r>
              <a:rPr lang="ru-RU" sz="2800" dirty="0"/>
              <a:t> </a:t>
            </a:r>
            <a:r>
              <a:rPr lang="ru-RU" sz="2800" dirty="0" err="1"/>
              <a:t>учнів</a:t>
            </a:r>
            <a:r>
              <a:rPr lang="ru-RU" sz="2800" dirty="0"/>
              <a:t> з </a:t>
            </a:r>
            <a:r>
              <a:rPr lang="ru-RU" sz="2800" dirty="0" err="1"/>
              <a:t>символікою</a:t>
            </a:r>
            <a:r>
              <a:rPr lang="ru-RU" sz="2800" dirty="0"/>
              <a:t> писанок.</a:t>
            </a:r>
          </a:p>
          <a:p>
            <a:pPr algn="l"/>
            <a:r>
              <a:rPr lang="ru-RU" sz="2800" dirty="0"/>
              <a:t>-</a:t>
            </a:r>
            <a:r>
              <a:rPr lang="en-US" sz="2800" dirty="0"/>
              <a:t> </a:t>
            </a:r>
            <a:r>
              <a:rPr lang="ru-RU" sz="2800" dirty="0" err="1"/>
              <a:t>навчити</a:t>
            </a:r>
            <a:r>
              <a:rPr lang="ru-RU" sz="2800" dirty="0"/>
              <a:t> </a:t>
            </a:r>
            <a:r>
              <a:rPr lang="ru-RU" sz="2800" dirty="0" err="1"/>
              <a:t>створювати</a:t>
            </a:r>
            <a:r>
              <a:rPr lang="ru-RU" sz="2800" dirty="0"/>
              <a:t> </a:t>
            </a:r>
            <a:r>
              <a:rPr lang="ru-RU" sz="2800" dirty="0" err="1"/>
              <a:t>орнаменти</a:t>
            </a:r>
            <a:r>
              <a:rPr lang="ru-RU" sz="2800" dirty="0"/>
              <a:t> за мотивами писанок.</a:t>
            </a:r>
            <a:endParaRPr lang="en-US" sz="2800" dirty="0"/>
          </a:p>
          <a:p>
            <a:pPr algn="l"/>
            <a:r>
              <a:rPr lang="ru-RU" sz="2800" dirty="0" err="1"/>
              <a:t>Обладнання</a:t>
            </a:r>
            <a:r>
              <a:rPr lang="ru-RU" sz="2800" dirty="0"/>
              <a:t> уроку: </a:t>
            </a:r>
            <a:r>
              <a:rPr lang="ru-RU" sz="2800" dirty="0" err="1"/>
              <a:t>наочність</a:t>
            </a:r>
            <a:r>
              <a:rPr lang="ru-RU" sz="2800" dirty="0"/>
              <a:t>; </a:t>
            </a:r>
            <a:r>
              <a:rPr lang="ru-RU" sz="2800" dirty="0" err="1"/>
              <a:t>папір</a:t>
            </a:r>
            <a:r>
              <a:rPr lang="ru-RU" sz="2800" dirty="0"/>
              <a:t> формат А4, </a:t>
            </a:r>
            <a:r>
              <a:rPr lang="ru-RU" sz="2800" dirty="0" err="1"/>
              <a:t>кольор</a:t>
            </a:r>
            <a:r>
              <a:rPr lang="uk-UA" sz="2800" dirty="0" err="1"/>
              <a:t>ові</a:t>
            </a:r>
            <a:r>
              <a:rPr lang="ru-RU" sz="2800" dirty="0"/>
              <a:t> </a:t>
            </a:r>
            <a:r>
              <a:rPr lang="ru-RU" sz="2800" dirty="0" err="1"/>
              <a:t>олівці</a:t>
            </a:r>
            <a:r>
              <a:rPr lang="ru-RU" sz="2800" dirty="0"/>
              <a:t>, </a:t>
            </a:r>
            <a:r>
              <a:rPr lang="ru-RU" sz="2800" dirty="0" err="1"/>
              <a:t>фломастери</a:t>
            </a:r>
            <a:r>
              <a:rPr lang="ru-RU" sz="2800" dirty="0"/>
              <a:t>.</a:t>
            </a:r>
            <a:endParaRPr lang="uk-UA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2F279-A9C9-4195-809A-C3D5924C9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400" y="2228850"/>
            <a:ext cx="6587977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9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6C4039-00DF-46F5-9CDE-D387A6EA5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850" y="860076"/>
            <a:ext cx="3657450" cy="51378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B8FD8B-68D7-4E5E-A7EE-F1EFDD096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21" y="860076"/>
            <a:ext cx="3900329" cy="52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4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0BC736-8EFD-4407-AE87-E3C53549B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348" y="743183"/>
            <a:ext cx="9783304" cy="564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79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2EA9C7-4E4F-4EB2-B2DF-78B84ED3C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54" y="958485"/>
            <a:ext cx="6349918" cy="49410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D6423F-A48A-4A74-9B1B-50C0E79BE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397" y="605209"/>
            <a:ext cx="4761905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76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400F0F-0865-41AD-BB06-FB7944136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66" y="0"/>
            <a:ext cx="10103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13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566BC6-7966-4B4B-85CF-66FC32353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96" y="571856"/>
            <a:ext cx="5714286" cy="57142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B6206C-5F6A-4A74-977D-60FC14D68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419" y="1362333"/>
            <a:ext cx="5952381" cy="4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9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32638A-9DF2-4629-8E60-86E7C5260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86" y="0"/>
            <a:ext cx="9151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13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E8A928-CE6D-4739-8AE9-6C392195B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03" y="252412"/>
            <a:ext cx="6722937" cy="63531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4D1514-E531-45F2-834B-D4753C4EF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972" y="319087"/>
            <a:ext cx="3714558" cy="31765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E21412-9EDD-4987-B1C3-B929240C5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098" y="3586509"/>
            <a:ext cx="3079895" cy="309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69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1BD90A-84F1-49D3-991A-15D8F9E20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2" y="1106114"/>
            <a:ext cx="5390416" cy="45098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AF390A-BA0B-45B2-8B0F-CC64458EA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768" y="588757"/>
            <a:ext cx="6246582" cy="56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14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C25AAF-55A9-4A15-B4A8-56CB190D8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3" y="896756"/>
            <a:ext cx="4304814" cy="50644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4F02B1-D241-475A-AA1B-2A26119DC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925" y="762150"/>
            <a:ext cx="7556075" cy="53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43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745345-18E7-4E31-991B-39FC3112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46" y="349410"/>
            <a:ext cx="4718858" cy="31905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BAB043-A022-4FE3-BCBE-D4B8BF05C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46" y="3728878"/>
            <a:ext cx="4867437" cy="26575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6C99FC-AB12-444E-A67F-899A3C4F4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520" y="349410"/>
            <a:ext cx="4967080" cy="30795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0F8204-7E85-4EA3-8F70-C6068A069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520" y="3495675"/>
            <a:ext cx="5001134" cy="312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58E6D6-3C9F-4248-8596-14135EDACC26}"/>
              </a:ext>
            </a:extLst>
          </p:cNvPr>
          <p:cNvSpPr txBox="1"/>
          <p:nvPr/>
        </p:nvSpPr>
        <p:spPr>
          <a:xfrm>
            <a:off x="380999" y="920621"/>
            <a:ext cx="1161097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3200" dirty="0"/>
              <a:t>Хід уроку:</a:t>
            </a:r>
          </a:p>
          <a:p>
            <a:pPr algn="ctr"/>
            <a:r>
              <a:rPr lang="LID4096" sz="3200" dirty="0"/>
              <a:t>Пояснення нового матеріалу.</a:t>
            </a:r>
            <a:endParaRPr lang="uk-UA" sz="3200" dirty="0"/>
          </a:p>
          <a:p>
            <a:pPr algn="ctr"/>
            <a:endParaRPr lang="uk-UA" sz="3200" dirty="0"/>
          </a:p>
          <a:p>
            <a:pPr algn="just"/>
            <a:r>
              <a:rPr lang="ru-RU" sz="3200" dirty="0"/>
              <a:t>У </a:t>
            </a:r>
            <a:r>
              <a:rPr lang="ru-RU" sz="3200" dirty="0" err="1"/>
              <a:t>народних</a:t>
            </a:r>
            <a:r>
              <a:rPr lang="ru-RU" sz="3200" dirty="0"/>
              <a:t> </a:t>
            </a:r>
            <a:r>
              <a:rPr lang="ru-RU" sz="3200" dirty="0" err="1"/>
              <a:t>віруваннях</a:t>
            </a:r>
            <a:r>
              <a:rPr lang="ru-RU" sz="3200" dirty="0"/>
              <a:t> образ </a:t>
            </a:r>
            <a:r>
              <a:rPr lang="ru-RU" sz="3200" dirty="0" err="1"/>
              <a:t>розписаного</a:t>
            </a:r>
            <a:r>
              <a:rPr lang="ru-RU" sz="3200" dirty="0"/>
              <a:t> </a:t>
            </a:r>
            <a:r>
              <a:rPr lang="ru-RU" sz="3200" dirty="0" err="1"/>
              <a:t>чи</a:t>
            </a:r>
            <a:r>
              <a:rPr lang="ru-RU" sz="3200" dirty="0"/>
              <a:t> </a:t>
            </a:r>
            <a:r>
              <a:rPr lang="ru-RU" sz="3200" dirty="0" err="1"/>
              <a:t>пофарбованого</a:t>
            </a:r>
            <a:r>
              <a:rPr lang="ru-RU" sz="3200" dirty="0"/>
              <a:t> й </a:t>
            </a:r>
            <a:r>
              <a:rPr lang="ru-RU" sz="3200" dirty="0" err="1"/>
              <a:t>освяченого</a:t>
            </a:r>
            <a:r>
              <a:rPr lang="ru-RU" sz="3200" dirty="0"/>
              <a:t> </a:t>
            </a:r>
            <a:r>
              <a:rPr lang="ru-RU" sz="3200" dirty="0" err="1"/>
              <a:t>яйця</a:t>
            </a:r>
            <a:r>
              <a:rPr lang="ru-RU" sz="3200" dirty="0"/>
              <a:t> мав </a:t>
            </a:r>
            <a:r>
              <a:rPr lang="ru-RU" sz="3200" dirty="0" err="1"/>
              <a:t>надзвичайну</a:t>
            </a:r>
            <a:r>
              <a:rPr lang="ru-RU" sz="3200" dirty="0"/>
              <a:t> </a:t>
            </a:r>
            <a:r>
              <a:rPr lang="ru-RU" sz="3200" dirty="0" err="1"/>
              <a:t>здатність</a:t>
            </a:r>
            <a:r>
              <a:rPr lang="ru-RU" sz="3200" dirty="0"/>
              <a:t> </a:t>
            </a:r>
            <a:r>
              <a:rPr lang="ru-RU" sz="3200" dirty="0" err="1"/>
              <a:t>оберігати</a:t>
            </a:r>
            <a:r>
              <a:rPr lang="ru-RU" sz="3200" dirty="0"/>
              <a:t> </a:t>
            </a:r>
            <a:r>
              <a:rPr lang="ru-RU" sz="3200" dirty="0" err="1"/>
              <a:t>від</a:t>
            </a:r>
            <a:r>
              <a:rPr lang="ru-RU" sz="3200" dirty="0"/>
              <a:t> </a:t>
            </a:r>
            <a:r>
              <a:rPr lang="ru-RU" sz="3200" dirty="0" err="1"/>
              <a:t>злих</a:t>
            </a:r>
            <a:r>
              <a:rPr lang="ru-RU" sz="3200" dirty="0"/>
              <a:t> сил, </a:t>
            </a:r>
            <a:r>
              <a:rPr lang="ru-RU" sz="3200" dirty="0" err="1"/>
              <a:t>сприяти</a:t>
            </a:r>
            <a:r>
              <a:rPr lang="ru-RU" sz="3200" dirty="0"/>
              <a:t> </a:t>
            </a:r>
            <a:r>
              <a:rPr lang="ru-RU" sz="3200" dirty="0" err="1"/>
              <a:t>любові</a:t>
            </a:r>
            <a:r>
              <a:rPr lang="ru-RU" sz="3200" dirty="0"/>
              <a:t>, </a:t>
            </a:r>
            <a:r>
              <a:rPr lang="ru-RU" sz="3200" dirty="0" err="1"/>
              <a:t>здоров'ю</a:t>
            </a:r>
            <a:r>
              <a:rPr lang="ru-RU" sz="3200" dirty="0"/>
              <a:t>, </a:t>
            </a:r>
            <a:r>
              <a:rPr lang="ru-RU" sz="3200" dirty="0" err="1"/>
              <a:t>охороняти</a:t>
            </a:r>
            <a:r>
              <a:rPr lang="ru-RU" sz="3200" dirty="0"/>
              <a:t> </a:t>
            </a:r>
            <a:r>
              <a:rPr lang="ru-RU" sz="3200" dirty="0" err="1"/>
              <a:t>від</a:t>
            </a:r>
            <a:r>
              <a:rPr lang="ru-RU" sz="3200" dirty="0"/>
              <a:t> </a:t>
            </a:r>
            <a:r>
              <a:rPr lang="ru-RU" sz="3200" dirty="0" err="1"/>
              <a:t>пожежі</a:t>
            </a:r>
            <a:r>
              <a:rPr lang="ru-RU" sz="3200" dirty="0"/>
              <a:t>, </a:t>
            </a:r>
            <a:r>
              <a:rPr lang="ru-RU" sz="3200" dirty="0" err="1"/>
              <a:t>сприяти</a:t>
            </a:r>
            <a:r>
              <a:rPr lang="ru-RU" sz="3200" dirty="0"/>
              <a:t> росту </a:t>
            </a:r>
            <a:r>
              <a:rPr lang="ru-RU" sz="3200" dirty="0" err="1"/>
              <a:t>рослинності</a:t>
            </a:r>
            <a:r>
              <a:rPr lang="ru-RU" sz="3200" dirty="0"/>
              <a:t>. </a:t>
            </a: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був</a:t>
            </a:r>
            <a:r>
              <a:rPr lang="ru-RU" sz="3200" dirty="0"/>
              <a:t> символ </a:t>
            </a:r>
            <a:r>
              <a:rPr lang="ru-RU" sz="3200" dirty="0" err="1"/>
              <a:t>життя</a:t>
            </a:r>
            <a:r>
              <a:rPr lang="ru-RU" sz="3200" dirty="0"/>
              <a:t>.</a:t>
            </a:r>
          </a:p>
          <a:p>
            <a:pPr algn="just"/>
            <a:endParaRPr lang="uk-UA" sz="3200" dirty="0"/>
          </a:p>
          <a:p>
            <a:pPr algn="just"/>
            <a:r>
              <a:rPr lang="ru-RU" sz="3200" dirty="0"/>
              <a:t>Писанки за </a:t>
            </a:r>
            <a:r>
              <a:rPr lang="ru-RU" sz="3200" dirty="0" err="1"/>
              <a:t>технікою</a:t>
            </a:r>
            <a:r>
              <a:rPr lang="ru-RU" sz="3200" dirty="0"/>
              <a:t> </a:t>
            </a:r>
            <a:r>
              <a:rPr lang="ru-RU" sz="3200" dirty="0" err="1"/>
              <a:t>виконання</a:t>
            </a:r>
            <a:r>
              <a:rPr lang="ru-RU" sz="3200" dirty="0"/>
              <a:t> є </a:t>
            </a:r>
            <a:r>
              <a:rPr lang="ru-RU" sz="3200" dirty="0" err="1"/>
              <a:t>кількох</a:t>
            </a:r>
            <a:r>
              <a:rPr lang="ru-RU" sz="3200" dirty="0"/>
              <a:t> </a:t>
            </a:r>
            <a:r>
              <a:rPr lang="ru-RU" sz="3200" dirty="0" err="1"/>
              <a:t>видів</a:t>
            </a:r>
            <a:r>
              <a:rPr lang="ru-RU" sz="3200" dirty="0"/>
              <a:t>: </a:t>
            </a:r>
            <a:r>
              <a:rPr lang="ru-RU" sz="3200" dirty="0" err="1"/>
              <a:t>крашанки</a:t>
            </a:r>
            <a:r>
              <a:rPr lang="ru-RU" sz="3200" dirty="0"/>
              <a:t>, </a:t>
            </a:r>
            <a:r>
              <a:rPr lang="ru-RU" sz="3200" dirty="0" err="1"/>
              <a:t>крапанки</a:t>
            </a:r>
            <a:r>
              <a:rPr lang="ru-RU" sz="3200" dirty="0"/>
              <a:t>, </a:t>
            </a:r>
            <a:r>
              <a:rPr lang="ru-RU" sz="3200" dirty="0" err="1"/>
              <a:t>дряпанки</a:t>
            </a:r>
            <a:r>
              <a:rPr lang="ru-RU" sz="3200" dirty="0"/>
              <a:t>, </a:t>
            </a:r>
            <a:r>
              <a:rPr lang="ru-RU" sz="3200" dirty="0" err="1"/>
              <a:t>мальованки</a:t>
            </a:r>
            <a:r>
              <a:rPr lang="ru-RU" sz="3200" dirty="0"/>
              <a:t>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2250179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26754-D3E2-46A9-9943-156228DDC372}"/>
              </a:ext>
            </a:extLst>
          </p:cNvPr>
          <p:cNvSpPr txBox="1"/>
          <p:nvPr/>
        </p:nvSpPr>
        <p:spPr>
          <a:xfrm>
            <a:off x="333375" y="263009"/>
            <a:ext cx="11391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3200" dirty="0"/>
              <a:t>Практична робота</a:t>
            </a:r>
            <a:endParaRPr lang="uk-UA" sz="3200" dirty="0"/>
          </a:p>
          <a:p>
            <a:pPr algn="ctr"/>
            <a:r>
              <a:rPr lang="ru-RU" sz="3200" dirty="0" err="1"/>
              <a:t>Виконання</a:t>
            </a:r>
            <a:r>
              <a:rPr lang="ru-RU" sz="3200" dirty="0"/>
              <a:t> </a:t>
            </a:r>
            <a:r>
              <a:rPr lang="ru-RU" sz="3200" dirty="0" err="1"/>
              <a:t>вправ</a:t>
            </a:r>
            <a:r>
              <a:rPr lang="ru-RU" sz="3200" dirty="0"/>
              <a:t> на </a:t>
            </a:r>
            <a:r>
              <a:rPr lang="ru-RU" sz="3200" dirty="0" err="1"/>
              <a:t>копіювання</a:t>
            </a:r>
            <a:r>
              <a:rPr lang="ru-RU" sz="3200" dirty="0"/>
              <a:t> </a:t>
            </a:r>
            <a:r>
              <a:rPr lang="ru-RU" sz="3200" dirty="0" err="1"/>
              <a:t>символів</a:t>
            </a:r>
            <a:r>
              <a:rPr lang="ru-RU" sz="3200" dirty="0"/>
              <a:t>.</a:t>
            </a:r>
            <a:endParaRPr lang="LID4096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CE2865-48B1-43A9-AC7F-9CFE0E105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252" y="1221338"/>
            <a:ext cx="4985495" cy="563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27B3AD-A77B-47E4-8416-45F91AA9D928}"/>
              </a:ext>
            </a:extLst>
          </p:cNvPr>
          <p:cNvSpPr txBox="1"/>
          <p:nvPr/>
        </p:nvSpPr>
        <p:spPr>
          <a:xfrm>
            <a:off x="333375" y="129659"/>
            <a:ext cx="11572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3200" dirty="0"/>
              <a:t>Копіювання писанок.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374679-0F75-4967-9B5A-27B7EEBB4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27" y="714434"/>
            <a:ext cx="4784815" cy="60139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EA8725-9799-4110-95B2-BBF2F40B4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522" y="714434"/>
            <a:ext cx="5838744" cy="60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27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2136F1-E128-4DA7-BFDB-544EE1934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141" y="0"/>
            <a:ext cx="4531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44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161C74-FE00-44AF-AD4C-48EB69899B0D}"/>
              </a:ext>
            </a:extLst>
          </p:cNvPr>
          <p:cNvSpPr txBox="1"/>
          <p:nvPr/>
        </p:nvSpPr>
        <p:spPr>
          <a:xfrm>
            <a:off x="180974" y="186809"/>
            <a:ext cx="11763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3200" dirty="0"/>
              <a:t>Схематичний поділ поверхні писанки.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7F668D-4DF8-4486-B79C-A88330EC4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653" y="943178"/>
            <a:ext cx="4614694" cy="557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47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C63D4E-FDA3-41EC-99F4-CB2028EB63C0}"/>
              </a:ext>
            </a:extLst>
          </p:cNvPr>
          <p:cNvSpPr txBox="1"/>
          <p:nvPr/>
        </p:nvSpPr>
        <p:spPr>
          <a:xfrm>
            <a:off x="428624" y="186809"/>
            <a:ext cx="11401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3200" dirty="0"/>
              <a:t>Поетапні малюнки писанок.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521CBC-FD8C-48D1-8C8A-9A73E327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87" y="876359"/>
            <a:ext cx="36290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83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532593-4367-4D24-AEFE-278F9284A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667" y="1933762"/>
            <a:ext cx="6733333" cy="29904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370640-E4F6-4A91-9001-E239294D2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92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339D3C-1593-4A4C-846F-7590CFCE05F7}"/>
              </a:ext>
            </a:extLst>
          </p:cNvPr>
          <p:cNvSpPr txBox="1"/>
          <p:nvPr/>
        </p:nvSpPr>
        <p:spPr>
          <a:xfrm>
            <a:off x="247650" y="295960"/>
            <a:ext cx="1127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3200" dirty="0"/>
              <a:t>КРАШАНКА</a:t>
            </a:r>
            <a:r>
              <a:rPr lang="uk-UA" sz="3200" dirty="0"/>
              <a:t> </a:t>
            </a:r>
            <a:r>
              <a:rPr lang="ru-RU" sz="3200" dirty="0"/>
              <a:t>–</a:t>
            </a:r>
            <a:r>
              <a:rPr lang="uk-UA" sz="3200" dirty="0"/>
              <a:t> </a:t>
            </a:r>
            <a:r>
              <a:rPr lang="LID4096" sz="3200" dirty="0"/>
              <a:t>яйце</a:t>
            </a:r>
            <a:r>
              <a:rPr lang="uk-UA" sz="3200" dirty="0"/>
              <a:t>,</a:t>
            </a:r>
            <a:r>
              <a:rPr lang="LID4096" sz="3200" dirty="0"/>
              <a:t> пофарбоване в один колір. Крашанка завжди була варена або печена.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FC21F9-C6A3-4BC6-AC9D-273F741C1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176" y="1373178"/>
            <a:ext cx="5019048" cy="5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00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3B4124-6F9D-49F5-9053-641AD7E4C967}"/>
              </a:ext>
            </a:extLst>
          </p:cNvPr>
          <p:cNvSpPr txBox="1"/>
          <p:nvPr/>
        </p:nvSpPr>
        <p:spPr>
          <a:xfrm>
            <a:off x="809625" y="276910"/>
            <a:ext cx="1057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3200" dirty="0"/>
              <a:t>КРАПАНКА</a:t>
            </a:r>
            <a:r>
              <a:rPr lang="uk-UA" sz="3200" dirty="0"/>
              <a:t> </a:t>
            </a:r>
            <a:r>
              <a:rPr lang="ru-RU" sz="3200" dirty="0"/>
              <a:t>–</a:t>
            </a:r>
            <a:r>
              <a:rPr lang="uk-UA" sz="3200" dirty="0"/>
              <a:t> </a:t>
            </a:r>
            <a:r>
              <a:rPr lang="LID4096" sz="3200" dirty="0"/>
              <a:t>яйце</a:t>
            </a:r>
            <a:r>
              <a:rPr lang="uk-UA" sz="3200" dirty="0"/>
              <a:t>,</a:t>
            </a:r>
            <a:r>
              <a:rPr lang="LID4096" sz="3200" dirty="0"/>
              <a:t> забарвлене в один колір, розфарбоване крапками іншого кольору.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F40351-C0A1-48AE-937C-D030B3CB2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494" y="1590919"/>
            <a:ext cx="7485011" cy="47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24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52695A-9B98-4CB8-A044-6BF5AA6C6321}"/>
              </a:ext>
            </a:extLst>
          </p:cNvPr>
          <p:cNvSpPr txBox="1"/>
          <p:nvPr/>
        </p:nvSpPr>
        <p:spPr>
          <a:xfrm>
            <a:off x="438150" y="362635"/>
            <a:ext cx="114871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3200" dirty="0"/>
              <a:t>Дряпанка</a:t>
            </a:r>
            <a:r>
              <a:rPr lang="uk-UA" sz="3200" dirty="0"/>
              <a:t> </a:t>
            </a:r>
            <a:r>
              <a:rPr lang="ru-RU" sz="3200" dirty="0"/>
              <a:t>–</a:t>
            </a:r>
            <a:r>
              <a:rPr lang="uk-UA" sz="3200" dirty="0"/>
              <a:t> </a:t>
            </a:r>
            <a:r>
              <a:rPr lang="LID4096" sz="3200" dirty="0"/>
              <a:t>яйце</a:t>
            </a:r>
            <a:r>
              <a:rPr lang="uk-UA" sz="3200" dirty="0"/>
              <a:t>,</a:t>
            </a:r>
            <a:r>
              <a:rPr lang="LID4096" sz="3200" dirty="0"/>
              <a:t> пофарбоване в один колір, малюнок на  якому видряпаний металевим вістрям.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962649-6183-4C70-9010-CDBEE2D4A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04" y="1562343"/>
            <a:ext cx="7918991" cy="500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42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9BF683-CBFD-4C18-94AD-5C856B6B141C}"/>
              </a:ext>
            </a:extLst>
          </p:cNvPr>
          <p:cNvSpPr txBox="1"/>
          <p:nvPr/>
        </p:nvSpPr>
        <p:spPr>
          <a:xfrm>
            <a:off x="190500" y="218986"/>
            <a:ext cx="11753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3200" dirty="0"/>
              <a:t>МАЛЬОВАНКА</a:t>
            </a:r>
            <a:r>
              <a:rPr lang="uk-UA" sz="3200" dirty="0"/>
              <a:t> </a:t>
            </a:r>
            <a:r>
              <a:rPr lang="LID4096" sz="3200" dirty="0"/>
              <a:t>-</a:t>
            </a:r>
            <a:r>
              <a:rPr lang="uk-UA" sz="3200" dirty="0"/>
              <a:t> </a:t>
            </a:r>
            <a:r>
              <a:rPr lang="LID4096" sz="3200" dirty="0"/>
              <a:t>яйце з візерунком, який не несе символічного значення, розписане фарбою, а не воском. На мальованці часто малюють пейзажі, рослинні візерунки та сюжетні картинки.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C98D0A-6AF9-4914-8173-4886739C1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38" y="1828999"/>
            <a:ext cx="4790123" cy="50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6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441548-6B66-4DE6-8F65-08F5599A9359}"/>
              </a:ext>
            </a:extLst>
          </p:cNvPr>
          <p:cNvSpPr txBox="1"/>
          <p:nvPr/>
        </p:nvSpPr>
        <p:spPr>
          <a:xfrm>
            <a:off x="219075" y="162610"/>
            <a:ext cx="11772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3200" dirty="0"/>
              <a:t>ПИСАНКА</a:t>
            </a:r>
            <a:r>
              <a:rPr lang="uk-UA" sz="3200" dirty="0"/>
              <a:t> </a:t>
            </a:r>
            <a:r>
              <a:rPr lang="LID4096" sz="3200" dirty="0"/>
              <a:t>-</a:t>
            </a:r>
            <a:r>
              <a:rPr lang="uk-UA" sz="3200" dirty="0"/>
              <a:t> </a:t>
            </a:r>
            <a:r>
              <a:rPr lang="LID4096" sz="3200" dirty="0"/>
              <a:t>це декороване яйце з традиційними символами, які пишуться за допомогою воску та спеціальних фарб.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8484DA-1482-4290-9213-BF5DD3FCE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555" y="1239828"/>
            <a:ext cx="7721939" cy="53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65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AEE4BD-7766-4BBF-9287-1D82E1E0E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184" y="1007371"/>
            <a:ext cx="9363631" cy="48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711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342</Words>
  <Application>Microsoft Office PowerPoint</Application>
  <PresentationFormat>Широкоэкранный</PresentationFormat>
  <Paragraphs>29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Тема Office</vt:lpstr>
      <vt:lpstr>Гурток «Образотворче мистецтво»</vt:lpstr>
      <vt:lpstr>Урок 21. Композиція. "Великодні писанки ".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4. Живопис. Техніка акварель</dc:title>
  <dc:creator>user</dc:creator>
  <cp:lastModifiedBy>user</cp:lastModifiedBy>
  <cp:revision>43</cp:revision>
  <dcterms:created xsi:type="dcterms:W3CDTF">2020-05-03T07:56:36Z</dcterms:created>
  <dcterms:modified xsi:type="dcterms:W3CDTF">2021-04-17T16:33:21Z</dcterms:modified>
</cp:coreProperties>
</file>