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60" r:id="rId2"/>
    <p:sldId id="256" r:id="rId3"/>
    <p:sldId id="257" r:id="rId4"/>
    <p:sldId id="258" r:id="rId5"/>
    <p:sldId id="259"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2ECF007-7942-4DAD-B2EC-A2F27F8C7E7C}" type="datetimeFigureOut">
              <a:rPr lang="ru-RU" smtClean="0"/>
              <a:t>31.03.2021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71E6B9-18CF-48B8-A496-52270DD84D10}" type="slidenum">
              <a:rPr lang="ru-RU" smtClean="0"/>
              <a:t>‹#›</a:t>
            </a:fld>
            <a:endParaRPr lang="ru-RU"/>
          </a:p>
        </p:txBody>
      </p:sp>
    </p:spTree>
    <p:extLst>
      <p:ext uri="{BB962C8B-B14F-4D97-AF65-F5344CB8AC3E}">
        <p14:creationId xmlns:p14="http://schemas.microsoft.com/office/powerpoint/2010/main" val="1471088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2ECF007-7942-4DAD-B2EC-A2F27F8C7E7C}" type="datetimeFigureOut">
              <a:rPr lang="ru-RU" smtClean="0"/>
              <a:t>31.03.2021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71E6B9-18CF-48B8-A496-52270DD84D10}" type="slidenum">
              <a:rPr lang="ru-RU" smtClean="0"/>
              <a:t>‹#›</a:t>
            </a:fld>
            <a:endParaRPr lang="ru-RU"/>
          </a:p>
        </p:txBody>
      </p:sp>
    </p:spTree>
    <p:extLst>
      <p:ext uri="{BB962C8B-B14F-4D97-AF65-F5344CB8AC3E}">
        <p14:creationId xmlns:p14="http://schemas.microsoft.com/office/powerpoint/2010/main" val="139625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2ECF007-7942-4DAD-B2EC-A2F27F8C7E7C}" type="datetimeFigureOut">
              <a:rPr lang="ru-RU" smtClean="0"/>
              <a:t>31.03.2021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71E6B9-18CF-48B8-A496-52270DD84D10}"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2263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2ECF007-7942-4DAD-B2EC-A2F27F8C7E7C}" type="datetimeFigureOut">
              <a:rPr lang="ru-RU" smtClean="0"/>
              <a:t>31.03.2021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71E6B9-18CF-48B8-A496-52270DD84D10}" type="slidenum">
              <a:rPr lang="ru-RU" smtClean="0"/>
              <a:t>‹#›</a:t>
            </a:fld>
            <a:endParaRPr lang="ru-RU"/>
          </a:p>
        </p:txBody>
      </p:sp>
    </p:spTree>
    <p:extLst>
      <p:ext uri="{BB962C8B-B14F-4D97-AF65-F5344CB8AC3E}">
        <p14:creationId xmlns:p14="http://schemas.microsoft.com/office/powerpoint/2010/main" val="351271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2ECF007-7942-4DAD-B2EC-A2F27F8C7E7C}" type="datetimeFigureOut">
              <a:rPr lang="ru-RU" smtClean="0"/>
              <a:t>31.03.2021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71E6B9-18CF-48B8-A496-52270DD84D10}"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11530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2ECF007-7942-4DAD-B2EC-A2F27F8C7E7C}" type="datetimeFigureOut">
              <a:rPr lang="ru-RU" smtClean="0"/>
              <a:t>31.03.2021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71E6B9-18CF-48B8-A496-52270DD84D10}" type="slidenum">
              <a:rPr lang="ru-RU" smtClean="0"/>
              <a:t>‹#›</a:t>
            </a:fld>
            <a:endParaRPr lang="ru-RU"/>
          </a:p>
        </p:txBody>
      </p:sp>
    </p:spTree>
    <p:extLst>
      <p:ext uri="{BB962C8B-B14F-4D97-AF65-F5344CB8AC3E}">
        <p14:creationId xmlns:p14="http://schemas.microsoft.com/office/powerpoint/2010/main" val="570499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2ECF007-7942-4DAD-B2EC-A2F27F8C7E7C}" type="datetimeFigureOut">
              <a:rPr lang="ru-RU" smtClean="0"/>
              <a:t>31.03.2021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71E6B9-18CF-48B8-A496-52270DD84D10}" type="slidenum">
              <a:rPr lang="ru-RU" smtClean="0"/>
              <a:t>‹#›</a:t>
            </a:fld>
            <a:endParaRPr lang="ru-RU"/>
          </a:p>
        </p:txBody>
      </p:sp>
    </p:spTree>
    <p:extLst>
      <p:ext uri="{BB962C8B-B14F-4D97-AF65-F5344CB8AC3E}">
        <p14:creationId xmlns:p14="http://schemas.microsoft.com/office/powerpoint/2010/main" val="19464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2ECF007-7942-4DAD-B2EC-A2F27F8C7E7C}" type="datetimeFigureOut">
              <a:rPr lang="ru-RU" smtClean="0"/>
              <a:t>31.03.2021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71E6B9-18CF-48B8-A496-52270DD84D10}" type="slidenum">
              <a:rPr lang="ru-RU" smtClean="0"/>
              <a:t>‹#›</a:t>
            </a:fld>
            <a:endParaRPr lang="ru-RU"/>
          </a:p>
        </p:txBody>
      </p:sp>
    </p:spTree>
    <p:extLst>
      <p:ext uri="{BB962C8B-B14F-4D97-AF65-F5344CB8AC3E}">
        <p14:creationId xmlns:p14="http://schemas.microsoft.com/office/powerpoint/2010/main" val="102295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2ECF007-7942-4DAD-B2EC-A2F27F8C7E7C}" type="datetimeFigureOut">
              <a:rPr lang="ru-RU" smtClean="0"/>
              <a:t>31.03.2021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71E6B9-18CF-48B8-A496-52270DD84D10}" type="slidenum">
              <a:rPr lang="ru-RU" smtClean="0"/>
              <a:t>‹#›</a:t>
            </a:fld>
            <a:endParaRPr lang="ru-RU"/>
          </a:p>
        </p:txBody>
      </p:sp>
    </p:spTree>
    <p:extLst>
      <p:ext uri="{BB962C8B-B14F-4D97-AF65-F5344CB8AC3E}">
        <p14:creationId xmlns:p14="http://schemas.microsoft.com/office/powerpoint/2010/main" val="2236315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2ECF007-7942-4DAD-B2EC-A2F27F8C7E7C}" type="datetimeFigureOut">
              <a:rPr lang="ru-RU" smtClean="0"/>
              <a:t>31.03.2021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71E6B9-18CF-48B8-A496-52270DD84D10}" type="slidenum">
              <a:rPr lang="ru-RU" smtClean="0"/>
              <a:t>‹#›</a:t>
            </a:fld>
            <a:endParaRPr lang="ru-RU"/>
          </a:p>
        </p:txBody>
      </p:sp>
    </p:spTree>
    <p:extLst>
      <p:ext uri="{BB962C8B-B14F-4D97-AF65-F5344CB8AC3E}">
        <p14:creationId xmlns:p14="http://schemas.microsoft.com/office/powerpoint/2010/main" val="59905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2ECF007-7942-4DAD-B2EC-A2F27F8C7E7C}" type="datetimeFigureOut">
              <a:rPr lang="ru-RU" smtClean="0"/>
              <a:t>31.03.2021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71E6B9-18CF-48B8-A496-52270DD84D10}" type="slidenum">
              <a:rPr lang="ru-RU" smtClean="0"/>
              <a:t>‹#›</a:t>
            </a:fld>
            <a:endParaRPr lang="ru-RU"/>
          </a:p>
        </p:txBody>
      </p:sp>
    </p:spTree>
    <p:extLst>
      <p:ext uri="{BB962C8B-B14F-4D97-AF65-F5344CB8AC3E}">
        <p14:creationId xmlns:p14="http://schemas.microsoft.com/office/powerpoint/2010/main" val="296377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2ECF007-7942-4DAD-B2EC-A2F27F8C7E7C}" type="datetimeFigureOut">
              <a:rPr lang="ru-RU" smtClean="0"/>
              <a:t>31.03.2021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471E6B9-18CF-48B8-A496-52270DD84D10}" type="slidenum">
              <a:rPr lang="ru-RU" smtClean="0"/>
              <a:t>‹#›</a:t>
            </a:fld>
            <a:endParaRPr lang="ru-RU"/>
          </a:p>
        </p:txBody>
      </p:sp>
    </p:spTree>
    <p:extLst>
      <p:ext uri="{BB962C8B-B14F-4D97-AF65-F5344CB8AC3E}">
        <p14:creationId xmlns:p14="http://schemas.microsoft.com/office/powerpoint/2010/main" val="4198615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2ECF007-7942-4DAD-B2EC-A2F27F8C7E7C}" type="datetimeFigureOut">
              <a:rPr lang="ru-RU" smtClean="0"/>
              <a:t>31.03.2021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471E6B9-18CF-48B8-A496-52270DD84D10}" type="slidenum">
              <a:rPr lang="ru-RU" smtClean="0"/>
              <a:t>‹#›</a:t>
            </a:fld>
            <a:endParaRPr lang="ru-RU"/>
          </a:p>
        </p:txBody>
      </p:sp>
    </p:spTree>
    <p:extLst>
      <p:ext uri="{BB962C8B-B14F-4D97-AF65-F5344CB8AC3E}">
        <p14:creationId xmlns:p14="http://schemas.microsoft.com/office/powerpoint/2010/main" val="371463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ECF007-7942-4DAD-B2EC-A2F27F8C7E7C}" type="datetimeFigureOut">
              <a:rPr lang="ru-RU" smtClean="0"/>
              <a:t>31.03.2021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471E6B9-18CF-48B8-A496-52270DD84D10}" type="slidenum">
              <a:rPr lang="ru-RU" smtClean="0"/>
              <a:t>‹#›</a:t>
            </a:fld>
            <a:endParaRPr lang="ru-RU"/>
          </a:p>
        </p:txBody>
      </p:sp>
    </p:spTree>
    <p:extLst>
      <p:ext uri="{BB962C8B-B14F-4D97-AF65-F5344CB8AC3E}">
        <p14:creationId xmlns:p14="http://schemas.microsoft.com/office/powerpoint/2010/main" val="191455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2ECF007-7942-4DAD-B2EC-A2F27F8C7E7C}" type="datetimeFigureOut">
              <a:rPr lang="ru-RU" smtClean="0"/>
              <a:t>31.03.2021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71E6B9-18CF-48B8-A496-52270DD84D10}" type="slidenum">
              <a:rPr lang="ru-RU" smtClean="0"/>
              <a:t>‹#›</a:t>
            </a:fld>
            <a:endParaRPr lang="ru-RU"/>
          </a:p>
        </p:txBody>
      </p:sp>
    </p:spTree>
    <p:extLst>
      <p:ext uri="{BB962C8B-B14F-4D97-AF65-F5344CB8AC3E}">
        <p14:creationId xmlns:p14="http://schemas.microsoft.com/office/powerpoint/2010/main" val="2239107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71E6B9-18CF-48B8-A496-52270DD84D10}" type="slidenum">
              <a:rPr lang="ru-RU" smtClean="0"/>
              <a:t>‹#›</a:t>
            </a:fld>
            <a:endParaRPr lang="ru-RU"/>
          </a:p>
        </p:txBody>
      </p:sp>
      <p:sp>
        <p:nvSpPr>
          <p:cNvPr id="5" name="Date Placeholder 4"/>
          <p:cNvSpPr>
            <a:spLocks noGrp="1"/>
          </p:cNvSpPr>
          <p:nvPr>
            <p:ph type="dt" sz="half" idx="10"/>
          </p:nvPr>
        </p:nvSpPr>
        <p:spPr/>
        <p:txBody>
          <a:bodyPr/>
          <a:lstStyle/>
          <a:p>
            <a:fld id="{22ECF007-7942-4DAD-B2EC-A2F27F8C7E7C}" type="datetimeFigureOut">
              <a:rPr lang="ru-RU" smtClean="0"/>
              <a:t>31.03.2021</a:t>
            </a:fld>
            <a:endParaRPr lang="ru-RU"/>
          </a:p>
        </p:txBody>
      </p:sp>
    </p:spTree>
    <p:extLst>
      <p:ext uri="{BB962C8B-B14F-4D97-AF65-F5344CB8AC3E}">
        <p14:creationId xmlns:p14="http://schemas.microsoft.com/office/powerpoint/2010/main" val="3549690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ECF007-7942-4DAD-B2EC-A2F27F8C7E7C}" type="datetimeFigureOut">
              <a:rPr lang="ru-RU" smtClean="0"/>
              <a:t>31.03.2021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471E6B9-18CF-48B8-A496-52270DD84D10}" type="slidenum">
              <a:rPr lang="ru-RU" smtClean="0"/>
              <a:t>‹#›</a:t>
            </a:fld>
            <a:endParaRPr lang="ru-RU"/>
          </a:p>
        </p:txBody>
      </p:sp>
    </p:spTree>
    <p:extLst>
      <p:ext uri="{BB962C8B-B14F-4D97-AF65-F5344CB8AC3E}">
        <p14:creationId xmlns:p14="http://schemas.microsoft.com/office/powerpoint/2010/main" val="194758685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B981F6-7FD8-4169-8C93-A38A5AF83071}"/>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3F3674CE-88CE-4E88-84EB-C5D5A6A5FA1D}"/>
              </a:ext>
            </a:extLst>
          </p:cNvPr>
          <p:cNvPicPr>
            <a:picLocks noGrp="1" noChangeAspect="1"/>
          </p:cNvPicPr>
          <p:nvPr>
            <p:ph idx="1"/>
          </p:nvPr>
        </p:nvPicPr>
        <p:blipFill>
          <a:blip r:embed="rId2"/>
          <a:stretch>
            <a:fillRect/>
          </a:stretch>
        </p:blipFill>
        <p:spPr>
          <a:xfrm>
            <a:off x="1737552" y="0"/>
            <a:ext cx="8716895" cy="6856654"/>
          </a:xfrm>
          <a:prstGeom prst="rect">
            <a:avLst/>
          </a:prstGeom>
        </p:spPr>
      </p:pic>
    </p:spTree>
    <p:extLst>
      <p:ext uri="{BB962C8B-B14F-4D97-AF65-F5344CB8AC3E}">
        <p14:creationId xmlns:p14="http://schemas.microsoft.com/office/powerpoint/2010/main" val="1086456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CFA973-0586-4AB9-A007-0733A9B3BEBC}"/>
              </a:ext>
            </a:extLst>
          </p:cNvPr>
          <p:cNvSpPr>
            <a:spLocks noGrp="1"/>
          </p:cNvSpPr>
          <p:nvPr>
            <p:ph type="title"/>
          </p:nvPr>
        </p:nvSpPr>
        <p:spPr/>
        <p:txBody>
          <a:bodyPr>
            <a:normAutofit fontScale="90000"/>
          </a:bodyPr>
          <a:lstStyle/>
          <a:p>
            <a:r>
              <a:rPr lang="ru-RU" b="1" u="sng" dirty="0" err="1"/>
              <a:t>Хвіст</a:t>
            </a:r>
            <a:r>
              <a:rPr lang="ru-RU" dirty="0"/>
              <a:t> </a:t>
            </a:r>
            <a:r>
              <a:rPr lang="ru-RU" dirty="0" err="1"/>
              <a:t>забезпечує</a:t>
            </a:r>
            <a:r>
              <a:rPr lang="ru-RU" dirty="0"/>
              <a:t> </a:t>
            </a:r>
            <a:r>
              <a:rPr lang="ru-RU" dirty="0" err="1"/>
              <a:t>прийнятну</a:t>
            </a:r>
            <a:r>
              <a:rPr lang="ru-RU" dirty="0"/>
              <a:t> </a:t>
            </a:r>
            <a:r>
              <a:rPr lang="ru-RU" dirty="0" err="1"/>
              <a:t>стабільність</a:t>
            </a:r>
            <a:r>
              <a:rPr lang="ru-RU" dirty="0"/>
              <a:t> </a:t>
            </a:r>
            <a:r>
              <a:rPr lang="ru-RU" dirty="0" err="1"/>
              <a:t>польоту</a:t>
            </a:r>
            <a:r>
              <a:rPr lang="ru-RU" dirty="0"/>
              <a:t> </a:t>
            </a:r>
            <a:r>
              <a:rPr lang="ru-RU" dirty="0" err="1"/>
              <a:t>зміїв</a:t>
            </a:r>
            <a:r>
              <a:rPr lang="ru-RU" dirty="0"/>
              <a:t> і є </a:t>
            </a:r>
            <a:r>
              <a:rPr lang="ru-RU" dirty="0" err="1"/>
              <a:t>декоративним</a:t>
            </a:r>
            <a:r>
              <a:rPr lang="ru-RU" dirty="0"/>
              <a:t> </a:t>
            </a:r>
            <a:r>
              <a:rPr lang="ru-RU" dirty="0" err="1"/>
              <a:t>елементом</a:t>
            </a:r>
            <a:r>
              <a:rPr lang="ru-RU" dirty="0"/>
              <a:t>.</a:t>
            </a:r>
          </a:p>
        </p:txBody>
      </p:sp>
      <p:pic>
        <p:nvPicPr>
          <p:cNvPr id="7170" name="Picture 2" descr="Наикрутейший воздушный змей / Развлекательный портал Funon.cc">
            <a:extLst>
              <a:ext uri="{FF2B5EF4-FFF2-40B4-BE49-F238E27FC236}">
                <a16:creationId xmlns:a16="http://schemas.microsoft.com/office/drawing/2014/main" id="{657B5F4A-73D3-4CBD-ACE7-2C3014F3E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814975"/>
            <a:ext cx="257175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Большой Китайский Дракон 20 метров, воздушный змей купить в Москве в  интернет-магазине по цене 11990 руб. - Фкайт.ру">
            <a:extLst>
              <a:ext uri="{FF2B5EF4-FFF2-40B4-BE49-F238E27FC236}">
                <a16:creationId xmlns:a16="http://schemas.microsoft.com/office/drawing/2014/main" id="{9507B868-08B0-4DE8-9543-170B5B938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084" y="2127129"/>
            <a:ext cx="4933764" cy="328917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Гигантский Воздушный Змей. Amazing Giant Octopus Kite. - YouTube">
            <a:extLst>
              <a:ext uri="{FF2B5EF4-FFF2-40B4-BE49-F238E27FC236}">
                <a16:creationId xmlns:a16="http://schemas.microsoft.com/office/drawing/2014/main" id="{47B93B67-02C2-4717-9ECB-6471780172B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249649" y="3010487"/>
            <a:ext cx="4296103" cy="2405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70836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0020A1-5B9C-4750-B30D-EA34C1024600}"/>
              </a:ext>
            </a:extLst>
          </p:cNvPr>
          <p:cNvSpPr>
            <a:spLocks noGrp="1"/>
          </p:cNvSpPr>
          <p:nvPr>
            <p:ph type="title"/>
          </p:nvPr>
        </p:nvSpPr>
        <p:spPr/>
        <p:txBody>
          <a:bodyPr>
            <a:normAutofit fontScale="90000"/>
          </a:bodyPr>
          <a:lstStyle/>
          <a:p>
            <a:r>
              <a:rPr lang="ru-RU" b="1" dirty="0" err="1"/>
              <a:t>Різновиди</a:t>
            </a:r>
            <a:r>
              <a:rPr lang="ru-RU" b="1" dirty="0"/>
              <a:t> </a:t>
            </a:r>
            <a:r>
              <a:rPr lang="ru-RU" b="1" dirty="0" err="1"/>
              <a:t>зміїв</a:t>
            </a:r>
            <a:br>
              <a:rPr lang="ru-RU" dirty="0"/>
            </a:br>
            <a:r>
              <a:rPr lang="ru-RU" b="1" u="sng" dirty="0" err="1"/>
              <a:t>Каркасні</a:t>
            </a:r>
            <a:r>
              <a:rPr lang="ru-RU" b="1" u="sng" dirty="0"/>
              <a:t> </a:t>
            </a:r>
            <a:r>
              <a:rPr lang="ru-RU" b="1" u="sng" dirty="0" err="1"/>
              <a:t>змії</a:t>
            </a:r>
            <a:br>
              <a:rPr lang="ru-RU" b="1" u="sng" dirty="0"/>
            </a:br>
            <a:r>
              <a:rPr lang="ru-RU" sz="2700" dirty="0" err="1"/>
              <a:t>Каркасний</a:t>
            </a:r>
            <a:r>
              <a:rPr lang="ru-RU" sz="2700" dirty="0"/>
              <a:t> </a:t>
            </a:r>
            <a:r>
              <a:rPr lang="ru-RU" sz="2700" dirty="0" err="1"/>
              <a:t>змій</a:t>
            </a:r>
            <a:r>
              <a:rPr lang="ru-RU" sz="2700" dirty="0"/>
              <a:t> </a:t>
            </a:r>
            <a:r>
              <a:rPr lang="ru-RU" sz="2700" dirty="0" err="1"/>
              <a:t>має</a:t>
            </a:r>
            <a:r>
              <a:rPr lang="ru-RU" sz="2700" dirty="0"/>
              <a:t> легкий каркас, </a:t>
            </a:r>
            <a:r>
              <a:rPr lang="ru-RU" sz="2700" dirty="0" err="1"/>
              <a:t>який</a:t>
            </a:r>
            <a:r>
              <a:rPr lang="ru-RU" sz="2700" dirty="0"/>
              <a:t> </a:t>
            </a:r>
            <a:r>
              <a:rPr lang="ru-RU" sz="2700" dirty="0" err="1"/>
              <a:t>забезпечує</a:t>
            </a:r>
            <a:r>
              <a:rPr lang="ru-RU" sz="2700" dirty="0"/>
              <a:t> </a:t>
            </a:r>
            <a:r>
              <a:rPr lang="ru-RU" sz="2700" dirty="0" err="1"/>
              <a:t>утримання</a:t>
            </a:r>
            <a:r>
              <a:rPr lang="ru-RU" sz="2700" dirty="0"/>
              <a:t> </a:t>
            </a:r>
            <a:r>
              <a:rPr lang="ru-RU" sz="2700" dirty="0" err="1"/>
              <a:t>крила</a:t>
            </a:r>
            <a:r>
              <a:rPr lang="ru-RU" sz="2700" dirty="0"/>
              <a:t> та </a:t>
            </a:r>
            <a:r>
              <a:rPr lang="ru-RU" sz="2700" dirty="0" err="1"/>
              <a:t>надання</a:t>
            </a:r>
            <a:r>
              <a:rPr lang="ru-RU" sz="2700" dirty="0"/>
              <a:t> </a:t>
            </a:r>
            <a:r>
              <a:rPr lang="ru-RU" sz="2700" dirty="0" err="1"/>
              <a:t>йому</a:t>
            </a:r>
            <a:r>
              <a:rPr lang="ru-RU" sz="2700" dirty="0"/>
              <a:t> </a:t>
            </a:r>
            <a:r>
              <a:rPr lang="ru-RU" sz="2700" dirty="0" err="1"/>
              <a:t>необхідної</a:t>
            </a:r>
            <a:r>
              <a:rPr lang="ru-RU" sz="2700" dirty="0"/>
              <a:t> </a:t>
            </a:r>
            <a:r>
              <a:rPr lang="ru-RU" sz="2700" dirty="0" err="1"/>
              <a:t>форми</a:t>
            </a:r>
            <a:r>
              <a:rPr lang="ru-RU" sz="2700" dirty="0"/>
              <a:t>. Для каркаса, </a:t>
            </a:r>
            <a:r>
              <a:rPr lang="ru-RU" sz="2700" dirty="0" err="1"/>
              <a:t>залежно</a:t>
            </a:r>
            <a:r>
              <a:rPr lang="ru-RU" sz="2700" dirty="0"/>
              <a:t> </a:t>
            </a:r>
            <a:r>
              <a:rPr lang="ru-RU" sz="2700" dirty="0" err="1"/>
              <a:t>від</a:t>
            </a:r>
            <a:r>
              <a:rPr lang="ru-RU" sz="2700" dirty="0"/>
              <a:t> </a:t>
            </a:r>
            <a:r>
              <a:rPr lang="ru-RU" sz="2700" dirty="0" err="1"/>
              <a:t>розміру</a:t>
            </a:r>
            <a:r>
              <a:rPr lang="ru-RU" sz="2700" dirty="0"/>
              <a:t> та </a:t>
            </a:r>
            <a:r>
              <a:rPr lang="ru-RU" sz="2700" dirty="0" err="1"/>
              <a:t>місця</a:t>
            </a:r>
            <a:r>
              <a:rPr lang="ru-RU" sz="2700" dirty="0"/>
              <a:t> </a:t>
            </a:r>
            <a:r>
              <a:rPr lang="ru-RU" sz="2700" dirty="0" err="1"/>
              <a:t>виготовлення</a:t>
            </a:r>
            <a:r>
              <a:rPr lang="ru-RU" sz="2700" dirty="0"/>
              <a:t> </a:t>
            </a:r>
            <a:r>
              <a:rPr lang="ru-RU" sz="2700" dirty="0" err="1"/>
              <a:t>змія</a:t>
            </a:r>
            <a:r>
              <a:rPr lang="ru-RU" sz="2700" dirty="0"/>
              <a:t>, </a:t>
            </a:r>
            <a:r>
              <a:rPr lang="ru-RU" sz="2700" dirty="0" err="1"/>
              <a:t>використовують</a:t>
            </a:r>
            <a:r>
              <a:rPr lang="ru-RU" sz="2700" dirty="0"/>
              <a:t> </a:t>
            </a:r>
            <a:r>
              <a:rPr lang="ru-RU" sz="2700" dirty="0" err="1"/>
              <a:t>розщеплений</a:t>
            </a:r>
            <a:r>
              <a:rPr lang="ru-RU" sz="2700" dirty="0"/>
              <a:t> бамбук, </a:t>
            </a:r>
            <a:r>
              <a:rPr lang="ru-RU" sz="2700" dirty="0" err="1"/>
              <a:t>соснові</a:t>
            </a:r>
            <a:r>
              <a:rPr lang="ru-RU" sz="2700" dirty="0"/>
              <a:t> рейки, </a:t>
            </a:r>
            <a:r>
              <a:rPr lang="ru-RU" sz="2700" dirty="0" err="1"/>
              <a:t>вуглепластикові</a:t>
            </a:r>
            <a:r>
              <a:rPr lang="ru-RU" sz="2700" dirty="0"/>
              <a:t> </a:t>
            </a:r>
            <a:r>
              <a:rPr lang="ru-RU" sz="2700" dirty="0" err="1"/>
              <a:t>або</a:t>
            </a:r>
            <a:r>
              <a:rPr lang="ru-RU" sz="2700" dirty="0"/>
              <a:t> </a:t>
            </a:r>
            <a:r>
              <a:rPr lang="ru-RU" sz="2700" dirty="0" err="1"/>
              <a:t>алюмінієві</a:t>
            </a:r>
            <a:r>
              <a:rPr lang="ru-RU" sz="2700" dirty="0"/>
              <a:t> трубки та </a:t>
            </a:r>
            <a:r>
              <a:rPr lang="ru-RU" sz="2700" dirty="0" err="1"/>
              <a:t>інші</a:t>
            </a:r>
            <a:r>
              <a:rPr lang="ru-RU" sz="2700" dirty="0"/>
              <a:t> </a:t>
            </a:r>
            <a:r>
              <a:rPr lang="ru-RU" sz="2700" dirty="0" err="1"/>
              <a:t>легкі</a:t>
            </a:r>
            <a:r>
              <a:rPr lang="ru-RU" sz="2700" dirty="0"/>
              <a:t> і </a:t>
            </a:r>
            <a:r>
              <a:rPr lang="ru-RU" sz="2700" dirty="0" err="1"/>
              <a:t>пружні</a:t>
            </a:r>
            <a:r>
              <a:rPr lang="ru-RU" sz="2700" dirty="0"/>
              <a:t> </a:t>
            </a:r>
            <a:r>
              <a:rPr lang="ru-RU" sz="2700" dirty="0" err="1"/>
              <a:t>матеріали</a:t>
            </a:r>
            <a:r>
              <a:rPr lang="ru-RU" sz="2700" dirty="0"/>
              <a:t>.</a:t>
            </a:r>
            <a:br>
              <a:rPr lang="ru-RU" sz="2700" dirty="0"/>
            </a:br>
            <a:r>
              <a:rPr lang="ru-RU" sz="2700" dirty="0" err="1"/>
              <a:t>Крило</a:t>
            </a:r>
            <a:r>
              <a:rPr lang="ru-RU" sz="2700" dirty="0"/>
              <a:t> </a:t>
            </a:r>
            <a:r>
              <a:rPr lang="ru-RU" sz="2700" dirty="0" err="1"/>
              <a:t>каркасних</a:t>
            </a:r>
            <a:r>
              <a:rPr lang="ru-RU" sz="2700" dirty="0"/>
              <a:t> </a:t>
            </a:r>
            <a:r>
              <a:rPr lang="ru-RU" sz="2700" dirty="0" err="1"/>
              <a:t>зміїв</a:t>
            </a:r>
            <a:r>
              <a:rPr lang="ru-RU" sz="2700" dirty="0"/>
              <a:t> </a:t>
            </a:r>
            <a:r>
              <a:rPr lang="ru-RU" sz="2700" dirty="0" err="1"/>
              <a:t>звичайно</a:t>
            </a:r>
            <a:r>
              <a:rPr lang="ru-RU" sz="2700" dirty="0"/>
              <a:t> </a:t>
            </a:r>
            <a:r>
              <a:rPr lang="ru-RU" sz="2700" dirty="0" err="1"/>
              <a:t>одношарове</a:t>
            </a:r>
            <a:r>
              <a:rPr lang="ru-RU" sz="2700" dirty="0"/>
              <a:t>, </a:t>
            </a:r>
            <a:r>
              <a:rPr lang="ru-RU" sz="2700" dirty="0" err="1"/>
              <a:t>що</a:t>
            </a:r>
            <a:r>
              <a:rPr lang="ru-RU" sz="2700" dirty="0"/>
              <a:t> не </a:t>
            </a:r>
            <a:r>
              <a:rPr lang="ru-RU" sz="2700" dirty="0" err="1"/>
              <a:t>дозволяє</a:t>
            </a:r>
            <a:r>
              <a:rPr lang="ru-RU" sz="2700" dirty="0"/>
              <a:t> </a:t>
            </a:r>
            <a:r>
              <a:rPr lang="ru-RU" sz="2700" dirty="0" err="1"/>
              <a:t>отримати</a:t>
            </a:r>
            <a:r>
              <a:rPr lang="ru-RU" sz="2700" dirty="0"/>
              <a:t> </a:t>
            </a:r>
            <a:r>
              <a:rPr lang="ru-RU" sz="2700" dirty="0" err="1"/>
              <a:t>аеродинамічний</a:t>
            </a:r>
            <a:r>
              <a:rPr lang="ru-RU" sz="2700" dirty="0"/>
              <a:t> </a:t>
            </a:r>
            <a:r>
              <a:rPr lang="ru-RU" sz="2700" dirty="0" err="1"/>
              <a:t>профіль</a:t>
            </a:r>
            <a:r>
              <a:rPr lang="ru-RU" sz="2700" dirty="0"/>
              <a:t> </a:t>
            </a:r>
            <a:r>
              <a:rPr lang="ru-RU" sz="2700" dirty="0" err="1"/>
              <a:t>високої</a:t>
            </a:r>
            <a:r>
              <a:rPr lang="ru-RU" sz="2700" dirty="0"/>
              <a:t> </a:t>
            </a:r>
            <a:r>
              <a:rPr lang="ru-RU" sz="2700" dirty="0" err="1"/>
              <a:t>якості</a:t>
            </a:r>
            <a:r>
              <a:rPr lang="ru-RU" sz="2700" dirty="0"/>
              <a:t>, тому </a:t>
            </a:r>
            <a:r>
              <a:rPr lang="ru-RU" sz="2700" dirty="0" err="1"/>
              <a:t>такі</a:t>
            </a:r>
            <a:r>
              <a:rPr lang="ru-RU" sz="2700" dirty="0"/>
              <a:t> </a:t>
            </a:r>
            <a:r>
              <a:rPr lang="ru-RU" sz="2700" dirty="0" err="1"/>
              <a:t>змії</a:t>
            </a:r>
            <a:r>
              <a:rPr lang="ru-RU" sz="2700" dirty="0"/>
              <a:t> за </a:t>
            </a:r>
            <a:r>
              <a:rPr lang="ru-RU" sz="2700" dirty="0" err="1"/>
              <a:t>підйомною</a:t>
            </a:r>
            <a:r>
              <a:rPr lang="ru-RU" sz="2700" dirty="0"/>
              <a:t> силою </a:t>
            </a:r>
            <a:r>
              <a:rPr lang="ru-RU" sz="2700" dirty="0" err="1"/>
              <a:t>поступаються</a:t>
            </a:r>
            <a:r>
              <a:rPr lang="ru-RU" sz="2700" dirty="0"/>
              <a:t> </a:t>
            </a:r>
            <a:r>
              <a:rPr lang="ru-RU" sz="2700" dirty="0" err="1"/>
              <a:t>безкаркасним</a:t>
            </a:r>
            <a:r>
              <a:rPr lang="ru-RU" sz="2700" dirty="0"/>
              <a:t> </a:t>
            </a:r>
            <a:r>
              <a:rPr lang="ru-RU" sz="2700" dirty="0" err="1"/>
              <a:t>зміям</a:t>
            </a:r>
            <a:r>
              <a:rPr lang="ru-RU" sz="2700" dirty="0"/>
              <a:t> </a:t>
            </a:r>
            <a:r>
              <a:rPr lang="ru-RU" sz="2700" dirty="0" err="1"/>
              <a:t>зі</a:t>
            </a:r>
            <a:r>
              <a:rPr lang="ru-RU" sz="2700" dirty="0"/>
              <a:t> </a:t>
            </a:r>
            <a:r>
              <a:rPr lang="ru-RU" sz="2700" dirty="0" err="1"/>
              <a:t>сформованим</a:t>
            </a:r>
            <a:r>
              <a:rPr lang="ru-RU" sz="2700" dirty="0"/>
              <a:t> </a:t>
            </a:r>
            <a:r>
              <a:rPr lang="ru-RU" sz="2700" dirty="0" err="1"/>
              <a:t>профілем</a:t>
            </a:r>
            <a:r>
              <a:rPr lang="ru-RU" sz="2700" dirty="0"/>
              <a:t> </a:t>
            </a:r>
            <a:r>
              <a:rPr lang="ru-RU" sz="2700" dirty="0" err="1"/>
              <a:t>крила</a:t>
            </a:r>
            <a:r>
              <a:rPr lang="ru-RU" sz="2700" dirty="0"/>
              <a:t>.</a:t>
            </a:r>
            <a:br>
              <a:rPr lang="ru-RU" sz="2700" dirty="0"/>
            </a:br>
            <a:br>
              <a:rPr lang="ru-RU" sz="2700" b="1" dirty="0"/>
            </a:br>
            <a:br>
              <a:rPr lang="ru-RU" b="1" dirty="0"/>
            </a:br>
            <a:endParaRPr lang="ru-RU" dirty="0"/>
          </a:p>
        </p:txBody>
      </p:sp>
      <p:sp>
        <p:nvSpPr>
          <p:cNvPr id="3" name="Объект 2">
            <a:extLst>
              <a:ext uri="{FF2B5EF4-FFF2-40B4-BE49-F238E27FC236}">
                <a16:creationId xmlns:a16="http://schemas.microsoft.com/office/drawing/2014/main" id="{9A3515F9-22AD-4E4D-9287-6100AFB541DA}"/>
              </a:ext>
            </a:extLst>
          </p:cNvPr>
          <p:cNvSpPr>
            <a:spLocks noGrp="1"/>
          </p:cNvSpPr>
          <p:nvPr>
            <p:ph idx="1"/>
          </p:nvPr>
        </p:nvSpPr>
        <p:spPr/>
        <p:txBody>
          <a:bodyPr/>
          <a:lstStyle/>
          <a:p>
            <a:endParaRPr lang="ru-RU" dirty="0"/>
          </a:p>
        </p:txBody>
      </p:sp>
    </p:spTree>
    <p:extLst>
      <p:ext uri="{BB962C8B-B14F-4D97-AF65-F5344CB8AC3E}">
        <p14:creationId xmlns:p14="http://schemas.microsoft.com/office/powerpoint/2010/main" val="19893035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2BCCA1-E6C1-4A99-A4A1-38126D987719}"/>
              </a:ext>
            </a:extLst>
          </p:cNvPr>
          <p:cNvSpPr>
            <a:spLocks noGrp="1"/>
          </p:cNvSpPr>
          <p:nvPr>
            <p:ph type="title"/>
          </p:nvPr>
        </p:nvSpPr>
        <p:spPr/>
        <p:txBody>
          <a:bodyPr>
            <a:noAutofit/>
          </a:bodyPr>
          <a:lstStyle/>
          <a:p>
            <a:r>
              <a:rPr lang="ru-RU" sz="2400" b="1" u="sng" dirty="0" err="1"/>
              <a:t>Прямокутний</a:t>
            </a:r>
            <a:r>
              <a:rPr lang="ru-RU" sz="2400" b="1" u="sng" dirty="0"/>
              <a:t> </a:t>
            </a:r>
            <a:r>
              <a:rPr lang="ru-RU" sz="2400" b="1" u="sng" dirty="0" err="1"/>
              <a:t>змій</a:t>
            </a:r>
            <a:br>
              <a:rPr lang="ru-RU" sz="2400" b="1" dirty="0"/>
            </a:br>
            <a:r>
              <a:rPr lang="ru-RU" sz="2400" dirty="0" err="1"/>
              <a:t>Прямокутний</a:t>
            </a:r>
            <a:r>
              <a:rPr lang="ru-RU" sz="2400" dirty="0"/>
              <a:t> </a:t>
            </a:r>
            <a:r>
              <a:rPr lang="ru-RU" sz="2400" dirty="0" err="1"/>
              <a:t>змій</a:t>
            </a:r>
            <a:r>
              <a:rPr lang="ru-RU" sz="2400" dirty="0"/>
              <a:t> </a:t>
            </a:r>
            <a:r>
              <a:rPr lang="ru-RU" sz="2400" dirty="0" err="1"/>
              <a:t>має</a:t>
            </a:r>
            <a:r>
              <a:rPr lang="ru-RU" sz="2400" dirty="0"/>
              <a:t> каркас з </a:t>
            </a:r>
            <a:r>
              <a:rPr lang="ru-RU" sz="2400" dirty="0" err="1"/>
              <a:t>двох</a:t>
            </a:r>
            <a:r>
              <a:rPr lang="ru-RU" sz="2400" dirty="0"/>
              <a:t> </a:t>
            </a:r>
            <a:r>
              <a:rPr lang="ru-RU" sz="2400" dirty="0" err="1"/>
              <a:t>схрещених</a:t>
            </a:r>
            <a:r>
              <a:rPr lang="ru-RU" sz="2400" dirty="0"/>
              <a:t> ребер, </a:t>
            </a:r>
            <a:r>
              <a:rPr lang="ru-RU" sz="2400" dirty="0" err="1"/>
              <a:t>які</a:t>
            </a:r>
            <a:r>
              <a:rPr lang="ru-RU" sz="2400" dirty="0"/>
              <a:t> </a:t>
            </a:r>
            <a:r>
              <a:rPr lang="ru-RU" sz="2400" dirty="0" err="1"/>
              <a:t>утримують</a:t>
            </a:r>
            <a:r>
              <a:rPr lang="ru-RU" sz="2400" dirty="0"/>
              <a:t> </a:t>
            </a:r>
            <a:r>
              <a:rPr lang="ru-RU" sz="2400" dirty="0" err="1"/>
              <a:t>крило</a:t>
            </a:r>
            <a:r>
              <a:rPr lang="ru-RU" sz="2400" dirty="0"/>
              <a:t> у </a:t>
            </a:r>
            <a:r>
              <a:rPr lang="ru-RU" sz="2400" dirty="0" err="1"/>
              <a:t>формі</a:t>
            </a:r>
            <a:r>
              <a:rPr lang="ru-RU" sz="2400" dirty="0"/>
              <a:t> </a:t>
            </a:r>
            <a:r>
              <a:rPr lang="ru-RU" sz="2400" dirty="0" err="1"/>
              <a:t>прямокутника</a:t>
            </a:r>
            <a:r>
              <a:rPr lang="ru-RU" sz="2400" dirty="0"/>
              <a:t>. </a:t>
            </a:r>
            <a:r>
              <a:rPr lang="ru-RU" sz="2400" dirty="0" err="1"/>
              <a:t>Облаштовується</a:t>
            </a:r>
            <a:r>
              <a:rPr lang="ru-RU" sz="2400" dirty="0"/>
              <a:t> хвостом.</a:t>
            </a:r>
            <a:br>
              <a:rPr lang="ru-RU" sz="2400" dirty="0"/>
            </a:br>
            <a:r>
              <a:rPr lang="ru-RU" sz="2400" dirty="0" err="1"/>
              <a:t>Характеризується</a:t>
            </a:r>
            <a:r>
              <a:rPr lang="ru-RU" sz="2400" dirty="0"/>
              <a:t> </a:t>
            </a:r>
            <a:r>
              <a:rPr lang="ru-RU" sz="2400" dirty="0" err="1"/>
              <a:t>низькою</a:t>
            </a:r>
            <a:r>
              <a:rPr lang="ru-RU" sz="2400" dirty="0"/>
              <a:t> </a:t>
            </a:r>
            <a:r>
              <a:rPr lang="ru-RU" sz="2400" dirty="0" err="1"/>
              <a:t>стабільністю</a:t>
            </a:r>
            <a:r>
              <a:rPr lang="ru-RU" sz="2400" dirty="0"/>
              <a:t> </a:t>
            </a:r>
            <a:r>
              <a:rPr lang="ru-RU" sz="2400" dirty="0" err="1"/>
              <a:t>польоту</a:t>
            </a:r>
            <a:r>
              <a:rPr lang="ru-RU" sz="2400" dirty="0"/>
              <a:t> і </a:t>
            </a:r>
            <a:r>
              <a:rPr lang="ru-RU" sz="2400" dirty="0" err="1"/>
              <a:t>підйомного</a:t>
            </a:r>
            <a:r>
              <a:rPr lang="ru-RU" sz="2400" dirty="0"/>
              <a:t> силою, але </a:t>
            </a:r>
            <a:r>
              <a:rPr lang="ru-RU" sz="2400" dirty="0" err="1"/>
              <a:t>завдяки</a:t>
            </a:r>
            <a:r>
              <a:rPr lang="ru-RU" sz="2400" dirty="0"/>
              <a:t> </a:t>
            </a:r>
            <a:r>
              <a:rPr lang="ru-RU" sz="2400" dirty="0" err="1"/>
              <a:t>простоті</a:t>
            </a:r>
            <a:r>
              <a:rPr lang="ru-RU" sz="2400" dirty="0"/>
              <a:t> і </a:t>
            </a:r>
            <a:r>
              <a:rPr lang="ru-RU" sz="2400" dirty="0" err="1"/>
              <a:t>малій</a:t>
            </a:r>
            <a:r>
              <a:rPr lang="ru-RU" sz="2400" dirty="0"/>
              <a:t> </a:t>
            </a:r>
            <a:r>
              <a:rPr lang="ru-RU" sz="2400" dirty="0" err="1"/>
              <a:t>масі</a:t>
            </a:r>
            <a:r>
              <a:rPr lang="ru-RU" sz="2400" dirty="0"/>
              <a:t> каркаса </a:t>
            </a:r>
            <a:r>
              <a:rPr lang="ru-RU" sz="2400" dirty="0" err="1"/>
              <a:t>може</a:t>
            </a:r>
            <a:r>
              <a:rPr lang="ru-RU" sz="2400" dirty="0"/>
              <a:t> </a:t>
            </a:r>
            <a:r>
              <a:rPr lang="ru-RU" sz="2400" dirty="0" err="1"/>
              <a:t>використовуватись</a:t>
            </a:r>
            <a:r>
              <a:rPr lang="ru-RU" sz="2400" dirty="0"/>
              <a:t> в </a:t>
            </a:r>
            <a:r>
              <a:rPr lang="ru-RU" sz="2400" dirty="0" err="1"/>
              <a:t>слабкий</a:t>
            </a:r>
            <a:r>
              <a:rPr lang="ru-RU" sz="2400" dirty="0"/>
              <a:t> </a:t>
            </a:r>
            <a:r>
              <a:rPr lang="ru-RU" sz="2400" dirty="0" err="1"/>
              <a:t>вітер</a:t>
            </a:r>
            <a:r>
              <a:rPr lang="ru-RU" sz="2400" dirty="0"/>
              <a:t>.</a:t>
            </a:r>
            <a:br>
              <a:rPr lang="ru-RU" sz="2400" dirty="0"/>
            </a:br>
            <a:endParaRPr lang="ru-RU" sz="2400" dirty="0"/>
          </a:p>
        </p:txBody>
      </p:sp>
      <p:pic>
        <p:nvPicPr>
          <p:cNvPr id="12290" name="Picture 2" descr="Плоский воздушный змей">
            <a:extLst>
              <a:ext uri="{FF2B5EF4-FFF2-40B4-BE49-F238E27FC236}">
                <a16:creationId xmlns:a16="http://schemas.microsoft.com/office/drawing/2014/main" id="{58059AD2-90BF-4173-B7F0-5DB29AD05C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4586" y="3540311"/>
            <a:ext cx="3685211" cy="277458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Как сделать воздушного змея » Перуница">
            <a:extLst>
              <a:ext uri="{FF2B5EF4-FFF2-40B4-BE49-F238E27FC236}">
                <a16:creationId xmlns:a16="http://schemas.microsoft.com/office/drawing/2014/main" id="{C7931264-073F-482E-A6DC-6E6330439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916" y="3469399"/>
            <a:ext cx="2738511" cy="298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4170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D710B6-52E9-477B-ABB6-FAF22C67CE6F}"/>
              </a:ext>
            </a:extLst>
          </p:cNvPr>
          <p:cNvSpPr>
            <a:spLocks noGrp="1"/>
          </p:cNvSpPr>
          <p:nvPr>
            <p:ph type="title"/>
          </p:nvPr>
        </p:nvSpPr>
        <p:spPr/>
        <p:txBody>
          <a:bodyPr>
            <a:noAutofit/>
          </a:bodyPr>
          <a:lstStyle/>
          <a:p>
            <a:r>
              <a:rPr lang="ru-RU" sz="2400" b="1" u="sng" dirty="0" err="1"/>
              <a:t>Ромбовидний</a:t>
            </a:r>
            <a:r>
              <a:rPr lang="ru-RU" sz="2400" b="1" u="sng" dirty="0"/>
              <a:t> </a:t>
            </a:r>
            <a:r>
              <a:rPr lang="ru-RU" sz="2400" b="1" u="sng" dirty="0" err="1"/>
              <a:t>змій</a:t>
            </a:r>
            <a:br>
              <a:rPr lang="ru-RU" sz="2400" b="1" dirty="0"/>
            </a:br>
            <a:r>
              <a:rPr lang="ru-RU" sz="2400" dirty="0" err="1"/>
              <a:t>Ромбовидний</a:t>
            </a:r>
            <a:r>
              <a:rPr lang="ru-RU" sz="2400" dirty="0"/>
              <a:t> </a:t>
            </a:r>
            <a:r>
              <a:rPr lang="ru-RU" sz="2400" dirty="0" err="1"/>
              <a:t>змій</a:t>
            </a:r>
            <a:r>
              <a:rPr lang="ru-RU" sz="2400" dirty="0"/>
              <a:t> </a:t>
            </a:r>
            <a:r>
              <a:rPr lang="ru-RU" sz="2400" dirty="0" err="1"/>
              <a:t>має</a:t>
            </a:r>
            <a:r>
              <a:rPr lang="ru-RU" sz="2400" dirty="0"/>
              <a:t> каркас з </a:t>
            </a:r>
            <a:r>
              <a:rPr lang="ru-RU" sz="2400" dirty="0" err="1"/>
              <a:t>двох</a:t>
            </a:r>
            <a:r>
              <a:rPr lang="ru-RU" sz="2400" dirty="0"/>
              <a:t> </a:t>
            </a:r>
            <a:r>
              <a:rPr lang="ru-RU" sz="2400" dirty="0" err="1"/>
              <a:t>схрещених</a:t>
            </a:r>
            <a:r>
              <a:rPr lang="ru-RU" sz="2400" dirty="0"/>
              <a:t> ребер, </a:t>
            </a:r>
            <a:r>
              <a:rPr lang="ru-RU" sz="2400" dirty="0" err="1"/>
              <a:t>які</a:t>
            </a:r>
            <a:r>
              <a:rPr lang="ru-RU" sz="2400" dirty="0"/>
              <a:t> </a:t>
            </a:r>
            <a:r>
              <a:rPr lang="ru-RU" sz="2400" dirty="0" err="1"/>
              <a:t>утримують</a:t>
            </a:r>
            <a:r>
              <a:rPr lang="ru-RU" sz="2400" dirty="0"/>
              <a:t> </a:t>
            </a:r>
            <a:r>
              <a:rPr lang="ru-RU" sz="2400" dirty="0" err="1"/>
              <a:t>крило</a:t>
            </a:r>
            <a:r>
              <a:rPr lang="ru-RU" sz="2400" dirty="0"/>
              <a:t> у </a:t>
            </a:r>
            <a:r>
              <a:rPr lang="ru-RU" sz="2400" dirty="0" err="1"/>
              <a:t>формі</a:t>
            </a:r>
            <a:r>
              <a:rPr lang="ru-RU" sz="2400" dirty="0"/>
              <a:t> </a:t>
            </a:r>
            <a:r>
              <a:rPr lang="ru-RU" sz="2400" dirty="0" err="1"/>
              <a:t>дельтоїда</a:t>
            </a:r>
            <a:r>
              <a:rPr lang="ru-RU" sz="2400" dirty="0"/>
              <a:t>. </a:t>
            </a:r>
            <a:r>
              <a:rPr lang="ru-RU" sz="2400" dirty="0" err="1"/>
              <a:t>Передній</a:t>
            </a:r>
            <a:r>
              <a:rPr lang="ru-RU" sz="2400" dirty="0"/>
              <a:t> </a:t>
            </a:r>
            <a:r>
              <a:rPr lang="ru-RU" sz="2400" dirty="0" err="1"/>
              <a:t>трикутник</a:t>
            </a:r>
            <a:r>
              <a:rPr lang="ru-RU" sz="2400" dirty="0"/>
              <a:t> </a:t>
            </a:r>
            <a:r>
              <a:rPr lang="ru-RU" sz="2400" dirty="0" err="1"/>
              <a:t>крила</a:t>
            </a:r>
            <a:r>
              <a:rPr lang="ru-RU" sz="2400" dirty="0"/>
              <a:t> </a:t>
            </a:r>
            <a:r>
              <a:rPr lang="ru-RU" sz="2400" dirty="0" err="1"/>
              <a:t>змія</a:t>
            </a:r>
            <a:r>
              <a:rPr lang="ru-RU" sz="2400" dirty="0"/>
              <a:t> </a:t>
            </a:r>
            <a:r>
              <a:rPr lang="ru-RU" sz="2400" dirty="0" err="1"/>
              <a:t>завжди</a:t>
            </a:r>
            <a:r>
              <a:rPr lang="ru-RU" sz="2400" dirty="0"/>
              <a:t> </a:t>
            </a:r>
            <a:r>
              <a:rPr lang="ru-RU" sz="2400" dirty="0" err="1"/>
              <a:t>менший</a:t>
            </a:r>
            <a:r>
              <a:rPr lang="ru-RU" sz="2400" dirty="0"/>
              <a:t> у </a:t>
            </a:r>
            <a:r>
              <a:rPr lang="ru-RU" sz="2400" dirty="0" err="1"/>
              <a:t>висоту</a:t>
            </a:r>
            <a:r>
              <a:rPr lang="ru-RU" sz="2400" dirty="0"/>
              <a:t>. </a:t>
            </a:r>
            <a:r>
              <a:rPr lang="ru-RU" sz="2400" dirty="0" err="1"/>
              <a:t>Ромбовидний</a:t>
            </a:r>
            <a:r>
              <a:rPr lang="ru-RU" sz="2400" dirty="0"/>
              <a:t> </a:t>
            </a:r>
            <a:r>
              <a:rPr lang="ru-RU" sz="2400" dirty="0" err="1"/>
              <a:t>змій</a:t>
            </a:r>
            <a:r>
              <a:rPr lang="ru-RU" sz="2400" dirty="0"/>
              <a:t> </a:t>
            </a:r>
            <a:r>
              <a:rPr lang="ru-RU" sz="2400" dirty="0" err="1"/>
              <a:t>звичайно</a:t>
            </a:r>
            <a:r>
              <a:rPr lang="ru-RU" sz="2400" dirty="0"/>
              <a:t> </a:t>
            </a:r>
            <a:r>
              <a:rPr lang="ru-RU" sz="2400" dirty="0" err="1"/>
              <a:t>облаштовується</a:t>
            </a:r>
            <a:r>
              <a:rPr lang="ru-RU" sz="2400" dirty="0"/>
              <a:t> хвостом.</a:t>
            </a:r>
            <a:br>
              <a:rPr lang="ru-RU" sz="2400" dirty="0"/>
            </a:br>
            <a:r>
              <a:rPr lang="ru-RU" sz="2400" dirty="0" err="1"/>
              <a:t>Характеризується</a:t>
            </a:r>
            <a:r>
              <a:rPr lang="ru-RU" sz="2400" dirty="0"/>
              <a:t> </a:t>
            </a:r>
            <a:r>
              <a:rPr lang="ru-RU" sz="2400" dirty="0" err="1"/>
              <a:t>прийнятною</a:t>
            </a:r>
            <a:r>
              <a:rPr lang="ru-RU" sz="2400" dirty="0"/>
              <a:t> </a:t>
            </a:r>
            <a:r>
              <a:rPr lang="ru-RU" sz="2400" dirty="0" err="1"/>
              <a:t>стабільністю</a:t>
            </a:r>
            <a:r>
              <a:rPr lang="ru-RU" sz="2400" dirty="0"/>
              <a:t> </a:t>
            </a:r>
            <a:r>
              <a:rPr lang="ru-RU" sz="2400" dirty="0" err="1"/>
              <a:t>польоту</a:t>
            </a:r>
            <a:r>
              <a:rPr lang="ru-RU" sz="2400" dirty="0"/>
              <a:t> і </a:t>
            </a:r>
            <a:r>
              <a:rPr lang="ru-RU" sz="2400" dirty="0" err="1"/>
              <a:t>підйомною</a:t>
            </a:r>
            <a:r>
              <a:rPr lang="ru-RU" sz="2400" dirty="0"/>
              <a:t> силою.</a:t>
            </a:r>
            <a:br>
              <a:rPr lang="ru-RU" sz="2400" dirty="0"/>
            </a:br>
            <a:endParaRPr lang="ru-RU" sz="2400" dirty="0"/>
          </a:p>
        </p:txBody>
      </p:sp>
      <p:pic>
        <p:nvPicPr>
          <p:cNvPr id="9218" name="Picture 2" descr="Воздушный змей «Вспышка 70х60» - HASI-30370">
            <a:extLst>
              <a:ext uri="{FF2B5EF4-FFF2-40B4-BE49-F238E27FC236}">
                <a16:creationId xmlns:a16="http://schemas.microsoft.com/office/drawing/2014/main" id="{5B90748B-9AE5-4A3C-B37C-96FF5A4EFA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150" y="3246170"/>
            <a:ext cx="4815773" cy="361183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Воздушный змей «Воздушный шар 70х60»: купить по цене 390 руб. в Москве с  доставкой по России - SNOVA">
            <a:extLst>
              <a:ext uri="{FF2B5EF4-FFF2-40B4-BE49-F238E27FC236}">
                <a16:creationId xmlns:a16="http://schemas.microsoft.com/office/drawing/2014/main" id="{D2D766F0-4256-43B0-82F7-B1920D861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668" y="3311610"/>
            <a:ext cx="4647248" cy="348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8963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16DB6D-6A55-4995-9F37-F8DEF5FEFFC0}"/>
              </a:ext>
            </a:extLst>
          </p:cNvPr>
          <p:cNvSpPr>
            <a:spLocks noGrp="1"/>
          </p:cNvSpPr>
          <p:nvPr>
            <p:ph type="title"/>
          </p:nvPr>
        </p:nvSpPr>
        <p:spPr/>
        <p:txBody>
          <a:bodyPr>
            <a:noAutofit/>
          </a:bodyPr>
          <a:lstStyle/>
          <a:p>
            <a:r>
              <a:rPr lang="ru-RU" sz="2000" b="1" dirty="0"/>
              <a:t>Дельта-</a:t>
            </a:r>
            <a:r>
              <a:rPr lang="ru-RU" sz="2000" b="1" dirty="0" err="1"/>
              <a:t>змій</a:t>
            </a:r>
            <a:br>
              <a:rPr lang="ru-RU" sz="2000" b="1" dirty="0"/>
            </a:br>
            <a:r>
              <a:rPr lang="ru-RU" sz="2000" dirty="0"/>
              <a:t>Дельта-</a:t>
            </a:r>
            <a:r>
              <a:rPr lang="ru-RU" sz="2000" dirty="0" err="1"/>
              <a:t>змій</a:t>
            </a:r>
            <a:r>
              <a:rPr lang="ru-RU" sz="2000" dirty="0"/>
              <a:t> </a:t>
            </a:r>
            <a:r>
              <a:rPr lang="ru-RU" sz="2000" dirty="0" err="1"/>
              <a:t>має</a:t>
            </a:r>
            <a:r>
              <a:rPr lang="ru-RU" sz="2000" dirty="0"/>
              <a:t> </a:t>
            </a:r>
            <a:r>
              <a:rPr lang="ru-RU" sz="2000" dirty="0" err="1"/>
              <a:t>конструкцію</a:t>
            </a:r>
            <a:r>
              <a:rPr lang="ru-RU" sz="2000" dirty="0"/>
              <a:t>, </a:t>
            </a:r>
            <a:r>
              <a:rPr lang="ru-RU" sz="2000" dirty="0" err="1"/>
              <a:t>наближену</a:t>
            </a:r>
            <a:r>
              <a:rPr lang="ru-RU" sz="2000" dirty="0"/>
              <a:t> до дельтаплану. Каркас </a:t>
            </a:r>
            <a:r>
              <a:rPr lang="ru-RU" sz="2000" dirty="0" err="1"/>
              <a:t>складається</a:t>
            </a:r>
            <a:r>
              <a:rPr lang="ru-RU" sz="2000" dirty="0"/>
              <a:t> з </a:t>
            </a:r>
            <a:r>
              <a:rPr lang="ru-RU" sz="2000" dirty="0" err="1"/>
              <a:t>чотирьох</a:t>
            </a:r>
            <a:r>
              <a:rPr lang="ru-RU" sz="2000" dirty="0"/>
              <a:t> (в </a:t>
            </a:r>
            <a:r>
              <a:rPr lang="ru-RU" sz="2000" dirty="0" err="1"/>
              <a:t>окремих</a:t>
            </a:r>
            <a:r>
              <a:rPr lang="ru-RU" sz="2000" dirty="0"/>
              <a:t> </a:t>
            </a:r>
            <a:r>
              <a:rPr lang="ru-RU" sz="2000" dirty="0" err="1"/>
              <a:t>випадках</a:t>
            </a:r>
            <a:r>
              <a:rPr lang="ru-RU" sz="2000" dirty="0"/>
              <a:t> — </a:t>
            </a:r>
            <a:r>
              <a:rPr lang="ru-RU" sz="2000" dirty="0" err="1"/>
              <a:t>п'яти</a:t>
            </a:r>
            <a:r>
              <a:rPr lang="ru-RU" sz="2000" dirty="0"/>
              <a:t>) ребер — центрального </a:t>
            </a:r>
            <a:r>
              <a:rPr lang="ru-RU" sz="2000" dirty="0" err="1"/>
              <a:t>поздовжнього</a:t>
            </a:r>
            <a:r>
              <a:rPr lang="ru-RU" sz="2000" dirty="0"/>
              <a:t>, яке </a:t>
            </a:r>
            <a:r>
              <a:rPr lang="ru-RU" sz="2000" dirty="0" err="1"/>
              <a:t>утримує</a:t>
            </a:r>
            <a:r>
              <a:rPr lang="ru-RU" sz="2000" dirty="0"/>
              <a:t> </a:t>
            </a:r>
            <a:r>
              <a:rPr lang="ru-RU" sz="2000" dirty="0" err="1"/>
              <a:t>центральні</a:t>
            </a:r>
            <a:r>
              <a:rPr lang="ru-RU" sz="2000" dirty="0"/>
              <a:t> </a:t>
            </a:r>
            <a:r>
              <a:rPr lang="ru-RU" sz="2000" dirty="0" err="1"/>
              <a:t>передню</a:t>
            </a:r>
            <a:r>
              <a:rPr lang="ru-RU" sz="2000" dirty="0"/>
              <a:t> і </a:t>
            </a:r>
            <a:r>
              <a:rPr lang="ru-RU" sz="2000" dirty="0" err="1"/>
              <a:t>задню</a:t>
            </a:r>
            <a:r>
              <a:rPr lang="ru-RU" sz="2000" dirty="0"/>
              <a:t> точки </a:t>
            </a:r>
            <a:r>
              <a:rPr lang="ru-RU" sz="2000" dirty="0" err="1"/>
              <a:t>крила</a:t>
            </a:r>
            <a:r>
              <a:rPr lang="ru-RU" sz="2000" dirty="0"/>
              <a:t>, поперечного (</a:t>
            </a:r>
            <a:r>
              <a:rPr lang="ru-RU" sz="2000" dirty="0" err="1"/>
              <a:t>або</a:t>
            </a:r>
            <a:r>
              <a:rPr lang="ru-RU" sz="2000" dirty="0"/>
              <a:t> </a:t>
            </a:r>
            <a:r>
              <a:rPr lang="ru-RU" sz="2000" dirty="0" err="1"/>
              <a:t>поперечних</a:t>
            </a:r>
            <a:r>
              <a:rPr lang="ru-RU" sz="2000" dirty="0"/>
              <a:t> для </a:t>
            </a:r>
            <a:r>
              <a:rPr lang="ru-RU" sz="2000" dirty="0" err="1"/>
              <a:t>п'яти</a:t>
            </a:r>
            <a:r>
              <a:rPr lang="ru-RU" sz="2000" dirty="0"/>
              <a:t> ребер), яке </a:t>
            </a:r>
            <a:r>
              <a:rPr lang="ru-RU" sz="2000" dirty="0" err="1"/>
              <a:t>утримує</a:t>
            </a:r>
            <a:r>
              <a:rPr lang="ru-RU" sz="2000" dirty="0"/>
              <a:t> </a:t>
            </a:r>
            <a:r>
              <a:rPr lang="ru-RU" sz="2000" dirty="0" err="1"/>
              <a:t>бокові</a:t>
            </a:r>
            <a:r>
              <a:rPr lang="ru-RU" sz="2000" dirty="0"/>
              <a:t> ребра, і </a:t>
            </a:r>
            <a:r>
              <a:rPr lang="ru-RU" sz="2000" dirty="0" err="1"/>
              <a:t>власне</a:t>
            </a:r>
            <a:r>
              <a:rPr lang="ru-RU" sz="2000" dirty="0"/>
              <a:t> </a:t>
            </a:r>
            <a:r>
              <a:rPr lang="ru-RU" sz="2000" dirty="0" err="1"/>
              <a:t>бокових</a:t>
            </a:r>
            <a:r>
              <a:rPr lang="ru-RU" sz="2000" dirty="0"/>
              <a:t> ребер, </a:t>
            </a:r>
            <a:r>
              <a:rPr lang="ru-RU" sz="2000" dirty="0" err="1"/>
              <a:t>які</a:t>
            </a:r>
            <a:r>
              <a:rPr lang="ru-RU" sz="2000" dirty="0"/>
              <a:t> </a:t>
            </a:r>
            <a:r>
              <a:rPr lang="ru-RU" sz="2000" dirty="0" err="1"/>
              <a:t>утримують</a:t>
            </a:r>
            <a:r>
              <a:rPr lang="ru-RU" sz="2000" dirty="0"/>
              <a:t> </a:t>
            </a:r>
            <a:r>
              <a:rPr lang="ru-RU" sz="2000" dirty="0" err="1"/>
              <a:t>передні</a:t>
            </a:r>
            <a:r>
              <a:rPr lang="ru-RU" sz="2000" dirty="0"/>
              <a:t> кромки </a:t>
            </a:r>
            <a:r>
              <a:rPr lang="ru-RU" sz="2000" dirty="0" err="1"/>
              <a:t>крила</a:t>
            </a:r>
            <a:r>
              <a:rPr lang="ru-RU" sz="2000" dirty="0"/>
              <a:t>. </a:t>
            </a:r>
            <a:r>
              <a:rPr lang="ru-RU" sz="2000" dirty="0" err="1"/>
              <a:t>Бокові</a:t>
            </a:r>
            <a:r>
              <a:rPr lang="ru-RU" sz="2000" dirty="0"/>
              <a:t> ребра </a:t>
            </a:r>
            <a:r>
              <a:rPr lang="ru-RU" sz="2000" dirty="0" err="1"/>
              <a:t>звичайно</a:t>
            </a:r>
            <a:r>
              <a:rPr lang="ru-RU" sz="2000" dirty="0"/>
              <a:t> не </a:t>
            </a:r>
            <a:r>
              <a:rPr lang="ru-RU" sz="2000" dirty="0" err="1"/>
              <a:t>приєднуються</a:t>
            </a:r>
            <a:r>
              <a:rPr lang="ru-RU" sz="2000" dirty="0"/>
              <a:t> до </a:t>
            </a:r>
            <a:r>
              <a:rPr lang="ru-RU" sz="2000" dirty="0" err="1"/>
              <a:t>переднього</a:t>
            </a:r>
            <a:r>
              <a:rPr lang="ru-RU" sz="2000" dirty="0"/>
              <a:t> краю центрального </a:t>
            </a:r>
            <a:r>
              <a:rPr lang="ru-RU" sz="2000" dirty="0" err="1"/>
              <a:t>поздовжнього</a:t>
            </a:r>
            <a:r>
              <a:rPr lang="ru-RU" sz="2000" dirty="0"/>
              <a:t> ребра, </a:t>
            </a:r>
            <a:r>
              <a:rPr lang="ru-RU" sz="2000" dirty="0" err="1"/>
              <a:t>що</a:t>
            </a:r>
            <a:r>
              <a:rPr lang="ru-RU" sz="2000" dirty="0"/>
              <a:t> </a:t>
            </a:r>
            <a:r>
              <a:rPr lang="ru-RU" sz="2000" dirty="0" err="1"/>
              <a:t>робить</a:t>
            </a:r>
            <a:r>
              <a:rPr lang="ru-RU" sz="2000" dirty="0"/>
              <a:t> </a:t>
            </a:r>
            <a:r>
              <a:rPr lang="ru-RU" sz="2000" dirty="0" err="1"/>
              <a:t>конструкцію</a:t>
            </a:r>
            <a:r>
              <a:rPr lang="ru-RU" sz="2000" dirty="0"/>
              <a:t> </a:t>
            </a:r>
            <a:r>
              <a:rPr lang="ru-RU" sz="2000" dirty="0" err="1"/>
              <a:t>змія</a:t>
            </a:r>
            <a:r>
              <a:rPr lang="ru-RU" sz="2000" dirty="0"/>
              <a:t> </a:t>
            </a:r>
            <a:r>
              <a:rPr lang="ru-RU" sz="2000" dirty="0" err="1"/>
              <a:t>напівжорсткою</a:t>
            </a:r>
            <a:r>
              <a:rPr lang="ru-RU" sz="2000" dirty="0"/>
              <a:t>.</a:t>
            </a:r>
            <a:br>
              <a:rPr lang="ru-RU" sz="2000" dirty="0"/>
            </a:br>
            <a:endParaRPr lang="ru-RU" sz="2000" dirty="0"/>
          </a:p>
        </p:txBody>
      </p:sp>
      <p:pic>
        <p:nvPicPr>
          <p:cNvPr id="10242" name="Picture 2" descr="https://upload.wikimedia.org/wikipedia/commons/thumb/3/3a/DeltaKite.JPG/1024px-DeltaKite.JPG">
            <a:extLst>
              <a:ext uri="{FF2B5EF4-FFF2-40B4-BE49-F238E27FC236}">
                <a16:creationId xmlns:a16="http://schemas.microsoft.com/office/drawing/2014/main" id="{CC25A39A-0776-44CC-91FC-7B3E65DA3C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1840" y="3142456"/>
            <a:ext cx="5784528" cy="3620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215435"/>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AAF3C7-5038-4C46-B511-2E24FBCD281F}"/>
              </a:ext>
            </a:extLst>
          </p:cNvPr>
          <p:cNvSpPr>
            <a:spLocks noGrp="1"/>
          </p:cNvSpPr>
          <p:nvPr>
            <p:ph type="title"/>
          </p:nvPr>
        </p:nvSpPr>
        <p:spPr/>
        <p:txBody>
          <a:bodyPr>
            <a:noAutofit/>
          </a:bodyPr>
          <a:lstStyle/>
          <a:p>
            <a:r>
              <a:rPr lang="ru-RU" sz="2800" b="1" u="sng" dirty="0" err="1"/>
              <a:t>Коробчатий</a:t>
            </a:r>
            <a:r>
              <a:rPr lang="ru-RU" sz="2800" b="1" u="sng" dirty="0"/>
              <a:t> </a:t>
            </a:r>
            <a:r>
              <a:rPr lang="ru-RU" sz="2800" b="1" u="sng" dirty="0" err="1"/>
              <a:t>змій</a:t>
            </a:r>
            <a:br>
              <a:rPr lang="ru-RU" sz="2800" b="1" dirty="0"/>
            </a:br>
            <a:r>
              <a:rPr lang="ru-RU" sz="2800" dirty="0" err="1"/>
              <a:t>Коробчатий</a:t>
            </a:r>
            <a:r>
              <a:rPr lang="ru-RU" sz="2800" dirty="0"/>
              <a:t> </a:t>
            </a:r>
            <a:r>
              <a:rPr lang="ru-RU" sz="2800" dirty="0" err="1"/>
              <a:t>змій</a:t>
            </a:r>
            <a:r>
              <a:rPr lang="ru-RU" sz="2800" dirty="0"/>
              <a:t> </a:t>
            </a:r>
            <a:r>
              <a:rPr lang="ru-RU" sz="2800" dirty="0" err="1"/>
              <a:t>складається</a:t>
            </a:r>
            <a:r>
              <a:rPr lang="ru-RU" sz="2800" dirty="0"/>
              <a:t> з каркаса, </a:t>
            </a:r>
            <a:r>
              <a:rPr lang="ru-RU" sz="2800" dirty="0" err="1"/>
              <a:t>утвореного</a:t>
            </a:r>
            <a:r>
              <a:rPr lang="ru-RU" sz="2800" dirty="0"/>
              <a:t> </a:t>
            </a:r>
            <a:r>
              <a:rPr lang="ru-RU" sz="2800" dirty="0" err="1"/>
              <a:t>чотирма</a:t>
            </a:r>
            <a:r>
              <a:rPr lang="ru-RU" sz="2800" dirty="0"/>
              <a:t> </a:t>
            </a:r>
            <a:r>
              <a:rPr lang="ru-RU" sz="2800" dirty="0" err="1"/>
              <a:t>поздовжніми</a:t>
            </a:r>
            <a:r>
              <a:rPr lang="ru-RU" sz="2800" dirty="0"/>
              <a:t> ребрами </a:t>
            </a:r>
            <a:r>
              <a:rPr lang="ru-RU" sz="2800" dirty="0" err="1"/>
              <a:t>паралелепіпеду</a:t>
            </a:r>
            <a:r>
              <a:rPr lang="ru-RU" sz="2800" dirty="0"/>
              <a:t> і </a:t>
            </a:r>
            <a:r>
              <a:rPr lang="ru-RU" sz="2800" dirty="0" err="1"/>
              <a:t>скріплених</a:t>
            </a:r>
            <a:r>
              <a:rPr lang="ru-RU" sz="2800" dirty="0"/>
              <a:t> </a:t>
            </a:r>
            <a:r>
              <a:rPr lang="ru-RU" sz="2800" dirty="0" err="1"/>
              <a:t>хрестовидними</a:t>
            </a:r>
            <a:r>
              <a:rPr lang="ru-RU" sz="2800" dirty="0"/>
              <a:t> </a:t>
            </a:r>
            <a:r>
              <a:rPr lang="ru-RU" sz="2800" dirty="0" err="1"/>
              <a:t>розпірками</a:t>
            </a:r>
            <a:r>
              <a:rPr lang="ru-RU" sz="2800" dirty="0"/>
              <a:t>. </a:t>
            </a:r>
            <a:r>
              <a:rPr lang="ru-RU" sz="2800" dirty="0" err="1"/>
              <a:t>Поздовжні</a:t>
            </a:r>
            <a:r>
              <a:rPr lang="ru-RU" sz="2800" dirty="0"/>
              <a:t> ребра </a:t>
            </a:r>
            <a:r>
              <a:rPr lang="ru-RU" sz="2800" dirty="0" err="1"/>
              <a:t>несуть</a:t>
            </a:r>
            <a:r>
              <a:rPr lang="ru-RU" sz="2800" dirty="0"/>
              <a:t> два </a:t>
            </a:r>
            <a:r>
              <a:rPr lang="ru-RU" sz="2800" dirty="0" err="1"/>
              <a:t>прямокутних</a:t>
            </a:r>
            <a:r>
              <a:rPr lang="ru-RU" sz="2800" dirty="0"/>
              <a:t> </a:t>
            </a:r>
            <a:r>
              <a:rPr lang="ru-RU" sz="2800" dirty="0" err="1"/>
              <a:t>крила</a:t>
            </a:r>
            <a:r>
              <a:rPr lang="ru-RU" sz="2800" dirty="0"/>
              <a:t>.</a:t>
            </a:r>
            <a:br>
              <a:rPr lang="ru-RU" sz="2800" dirty="0"/>
            </a:br>
            <a:endParaRPr lang="ru-RU" sz="2800" dirty="0"/>
          </a:p>
        </p:txBody>
      </p:sp>
      <p:pic>
        <p:nvPicPr>
          <p:cNvPr id="8194" name="Picture 2" descr="Воздушный змей — Википедия">
            <a:extLst>
              <a:ext uri="{FF2B5EF4-FFF2-40B4-BE49-F238E27FC236}">
                <a16:creationId xmlns:a16="http://schemas.microsoft.com/office/drawing/2014/main" id="{4DD4C25E-9113-4771-89B1-5802C18F41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3578" y="3240702"/>
            <a:ext cx="2369954" cy="361729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upload.wikimedia.org/wikipedia/commons/thumb/7/7d/Traditional_box.jpg/240px-Traditional_box.jpg">
            <a:extLst>
              <a:ext uri="{FF2B5EF4-FFF2-40B4-BE49-F238E27FC236}">
                <a16:creationId xmlns:a16="http://schemas.microsoft.com/office/drawing/2014/main" id="{465F846C-0DA2-4FF8-A8DB-17899A366A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006" y="3429000"/>
            <a:ext cx="3748589" cy="245220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Фиг. 96. Коробчатый воздушный змей Поттера» - картинка из статьи:  «Несколько моделей воздушных змеев» - Моделизд.ру">
            <a:extLst>
              <a:ext uri="{FF2B5EF4-FFF2-40B4-BE49-F238E27FC236}">
                <a16:creationId xmlns:a16="http://schemas.microsoft.com/office/drawing/2014/main" id="{0267D28E-A0BF-4726-914A-5AFA203A05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5352" y="3764513"/>
            <a:ext cx="256222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98263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405873-BD03-43C3-9EAD-481E08A4A2D0}"/>
              </a:ext>
            </a:extLst>
          </p:cNvPr>
          <p:cNvSpPr>
            <a:spLocks noGrp="1"/>
          </p:cNvSpPr>
          <p:nvPr>
            <p:ph type="title"/>
          </p:nvPr>
        </p:nvSpPr>
        <p:spPr/>
        <p:txBody>
          <a:bodyPr>
            <a:normAutofit fontScale="90000"/>
          </a:bodyPr>
          <a:lstStyle/>
          <a:p>
            <a:r>
              <a:rPr lang="ru-RU" b="1" u="sng" dirty="0" err="1"/>
              <a:t>Інші</a:t>
            </a:r>
            <a:r>
              <a:rPr lang="ru-RU" b="1" u="sng" dirty="0"/>
              <a:t> </a:t>
            </a:r>
            <a:r>
              <a:rPr lang="ru-RU" b="1" u="sng" dirty="0" err="1"/>
              <a:t>конструкції</a:t>
            </a:r>
            <a:br>
              <a:rPr lang="ru-RU" b="1" dirty="0"/>
            </a:br>
            <a:r>
              <a:rPr lang="ru-RU" dirty="0" err="1"/>
              <a:t>Конструктори</a:t>
            </a:r>
            <a:r>
              <a:rPr lang="ru-RU" dirty="0"/>
              <a:t> </a:t>
            </a:r>
            <a:r>
              <a:rPr lang="ru-RU" dirty="0" err="1"/>
              <a:t>зміїв</a:t>
            </a:r>
            <a:r>
              <a:rPr lang="ru-RU" dirty="0"/>
              <a:t> </a:t>
            </a:r>
            <a:r>
              <a:rPr lang="ru-RU" dirty="0" err="1"/>
              <a:t>пропонують</a:t>
            </a:r>
            <a:r>
              <a:rPr lang="ru-RU" dirty="0"/>
              <a:t> </a:t>
            </a:r>
            <a:r>
              <a:rPr lang="ru-RU" dirty="0" err="1"/>
              <a:t>конструкції</a:t>
            </a:r>
            <a:r>
              <a:rPr lang="ru-RU" dirty="0"/>
              <a:t>, </a:t>
            </a:r>
            <a:r>
              <a:rPr lang="ru-RU" dirty="0" err="1"/>
              <a:t>які</a:t>
            </a:r>
            <a:r>
              <a:rPr lang="ru-RU" dirty="0"/>
              <a:t> </a:t>
            </a:r>
            <a:r>
              <a:rPr lang="ru-RU" dirty="0" err="1"/>
              <a:t>поєднують</a:t>
            </a:r>
            <a:r>
              <a:rPr lang="ru-RU" dirty="0"/>
              <a:t> </a:t>
            </a:r>
            <a:r>
              <a:rPr lang="ru-RU" dirty="0" err="1"/>
              <a:t>відомі</a:t>
            </a:r>
            <a:r>
              <a:rPr lang="ru-RU" dirty="0"/>
              <a:t> </a:t>
            </a:r>
            <a:r>
              <a:rPr lang="ru-RU" dirty="0" err="1"/>
              <a:t>рішення</a:t>
            </a:r>
            <a:r>
              <a:rPr lang="ru-RU" dirty="0"/>
              <a:t>, </a:t>
            </a:r>
            <a:r>
              <a:rPr lang="ru-RU" dirty="0" err="1"/>
              <a:t>дозволяють</a:t>
            </a:r>
            <a:r>
              <a:rPr lang="ru-RU" dirty="0"/>
              <a:t> </a:t>
            </a:r>
            <a:r>
              <a:rPr lang="ru-RU" dirty="0" err="1"/>
              <a:t>отримати</a:t>
            </a:r>
            <a:r>
              <a:rPr lang="ru-RU" dirty="0"/>
              <a:t> </a:t>
            </a:r>
            <a:r>
              <a:rPr lang="ru-RU" dirty="0" err="1"/>
              <a:t>кращі</a:t>
            </a:r>
            <a:r>
              <a:rPr lang="ru-RU" dirty="0"/>
              <a:t> </a:t>
            </a:r>
            <a:r>
              <a:rPr lang="ru-RU" dirty="0" err="1"/>
              <a:t>льотні</a:t>
            </a:r>
            <a:r>
              <a:rPr lang="ru-RU" dirty="0"/>
              <a:t> </a:t>
            </a:r>
            <a:r>
              <a:rPr lang="ru-RU" dirty="0" err="1"/>
              <a:t>якості</a:t>
            </a:r>
            <a:r>
              <a:rPr lang="ru-RU" dirty="0"/>
              <a:t> </a:t>
            </a:r>
            <a:r>
              <a:rPr lang="ru-RU" dirty="0" err="1"/>
              <a:t>або</a:t>
            </a:r>
            <a:r>
              <a:rPr lang="ru-RU" dirty="0"/>
              <a:t> </a:t>
            </a:r>
            <a:r>
              <a:rPr lang="ru-RU" dirty="0" err="1"/>
              <a:t>втілити</a:t>
            </a:r>
            <a:r>
              <a:rPr lang="ru-RU" dirty="0"/>
              <a:t> </a:t>
            </a:r>
            <a:r>
              <a:rPr lang="ru-RU" dirty="0" err="1"/>
              <a:t>оригінальні</a:t>
            </a:r>
            <a:r>
              <a:rPr lang="ru-RU" dirty="0"/>
              <a:t> </a:t>
            </a:r>
            <a:r>
              <a:rPr lang="ru-RU" dirty="0" err="1"/>
              <a:t>дизайнерські</a:t>
            </a:r>
            <a:r>
              <a:rPr lang="ru-RU" dirty="0"/>
              <a:t> </a:t>
            </a:r>
            <a:r>
              <a:rPr lang="ru-RU" dirty="0" err="1"/>
              <a:t>задуми</a:t>
            </a:r>
            <a:r>
              <a:rPr lang="ru-RU" dirty="0"/>
              <a:t>.</a:t>
            </a:r>
            <a:br>
              <a:rPr lang="ru-RU" dirty="0"/>
            </a:br>
            <a:endParaRPr lang="ru-RU" dirty="0"/>
          </a:p>
        </p:txBody>
      </p:sp>
      <p:pic>
        <p:nvPicPr>
          <p:cNvPr id="11270" name="Picture 6" descr="Купить воздушный змей Корабль в интернет магазине | Воздушный змей, Змея,  Разное">
            <a:extLst>
              <a:ext uri="{FF2B5EF4-FFF2-40B4-BE49-F238E27FC236}">
                <a16:creationId xmlns:a16="http://schemas.microsoft.com/office/drawing/2014/main" id="{A05078F0-E928-4F81-B136-5D8B20398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3100886"/>
            <a:ext cx="3202158" cy="3382561"/>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Воздушный змей &quot;Корабль&quot; с доставкой за 1 день купить на KazanExpress">
            <a:extLst>
              <a:ext uri="{FF2B5EF4-FFF2-40B4-BE49-F238E27FC236}">
                <a16:creationId xmlns:a16="http://schemas.microsoft.com/office/drawing/2014/main" id="{A7BA33BB-D6E7-4AFA-BAE9-5D70024F7D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83307" y="3100886"/>
            <a:ext cx="2612052" cy="348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0369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F6959B-FE66-4AFF-BDFA-5E6649F0A661}"/>
              </a:ext>
            </a:extLst>
          </p:cNvPr>
          <p:cNvSpPr>
            <a:spLocks noGrp="1"/>
          </p:cNvSpPr>
          <p:nvPr>
            <p:ph type="title"/>
          </p:nvPr>
        </p:nvSpPr>
        <p:spPr/>
        <p:txBody>
          <a:bodyPr>
            <a:normAutofit fontScale="90000"/>
          </a:bodyPr>
          <a:lstStyle/>
          <a:p>
            <a:r>
              <a:rPr lang="ru-RU" b="1" u="sng" dirty="0" err="1"/>
              <a:t>Безкаркасні</a:t>
            </a:r>
            <a:r>
              <a:rPr lang="ru-RU" b="1" u="sng" dirty="0"/>
              <a:t> </a:t>
            </a:r>
            <a:r>
              <a:rPr lang="ru-RU" b="1" u="sng" dirty="0" err="1"/>
              <a:t>змії</a:t>
            </a:r>
            <a:br>
              <a:rPr lang="ru-RU" b="1" dirty="0"/>
            </a:br>
            <a:r>
              <a:rPr lang="ru-RU" dirty="0" err="1"/>
              <a:t>Безкаркасний</a:t>
            </a:r>
            <a:r>
              <a:rPr lang="ru-RU" dirty="0"/>
              <a:t> </a:t>
            </a:r>
            <a:r>
              <a:rPr lang="ru-RU" dirty="0" err="1"/>
              <a:t>змій</a:t>
            </a:r>
            <a:r>
              <a:rPr lang="ru-RU" dirty="0"/>
              <a:t> </a:t>
            </a:r>
            <a:r>
              <a:rPr lang="ru-RU" dirty="0" err="1"/>
              <a:t>набуває</a:t>
            </a:r>
            <a:r>
              <a:rPr lang="ru-RU" dirty="0"/>
              <a:t> </a:t>
            </a:r>
            <a:r>
              <a:rPr lang="ru-RU" dirty="0" err="1"/>
              <a:t>необхідної</a:t>
            </a:r>
            <a:r>
              <a:rPr lang="ru-RU" dirty="0"/>
              <a:t> </a:t>
            </a:r>
            <a:r>
              <a:rPr lang="ru-RU" dirty="0" err="1"/>
              <a:t>жорсткості</a:t>
            </a:r>
            <a:r>
              <a:rPr lang="ru-RU" dirty="0"/>
              <a:t> за </a:t>
            </a:r>
            <a:r>
              <a:rPr lang="ru-RU" dirty="0" err="1"/>
              <a:t>рахунок</a:t>
            </a:r>
            <a:r>
              <a:rPr lang="ru-RU" dirty="0"/>
              <a:t> </a:t>
            </a:r>
            <a:r>
              <a:rPr lang="ru-RU" dirty="0" err="1"/>
              <a:t>тиску</a:t>
            </a:r>
            <a:r>
              <a:rPr lang="ru-RU" dirty="0"/>
              <a:t>, </a:t>
            </a:r>
            <a:r>
              <a:rPr lang="ru-RU" dirty="0" err="1"/>
              <a:t>який</a:t>
            </a:r>
            <a:r>
              <a:rPr lang="ru-RU" dirty="0"/>
              <a:t> </a:t>
            </a:r>
            <a:r>
              <a:rPr lang="ru-RU" dirty="0" err="1"/>
              <a:t>попередньо</a:t>
            </a:r>
            <a:r>
              <a:rPr lang="ru-RU" dirty="0"/>
              <a:t> </a:t>
            </a:r>
            <a:r>
              <a:rPr lang="ru-RU" dirty="0" err="1"/>
              <a:t>створюється</a:t>
            </a:r>
            <a:r>
              <a:rPr lang="ru-RU" dirty="0"/>
              <a:t> у герметичному </a:t>
            </a:r>
            <a:r>
              <a:rPr lang="ru-RU" dirty="0" err="1"/>
              <a:t>балоні</a:t>
            </a:r>
            <a:r>
              <a:rPr lang="ru-RU" dirty="0"/>
              <a:t> </a:t>
            </a:r>
            <a:r>
              <a:rPr lang="ru-RU" dirty="0" err="1"/>
              <a:t>або</a:t>
            </a:r>
            <a:r>
              <a:rPr lang="ru-RU" dirty="0"/>
              <a:t> </a:t>
            </a:r>
            <a:r>
              <a:rPr lang="ru-RU" dirty="0" err="1"/>
              <a:t>набігаючим</a:t>
            </a:r>
            <a:r>
              <a:rPr lang="ru-RU" dirty="0"/>
              <a:t> </a:t>
            </a:r>
            <a:r>
              <a:rPr lang="ru-RU" dirty="0" err="1"/>
              <a:t>повітрям</a:t>
            </a:r>
            <a:r>
              <a:rPr lang="ru-RU" dirty="0"/>
              <a:t> у </a:t>
            </a:r>
            <a:r>
              <a:rPr lang="ru-RU" dirty="0" err="1"/>
              <a:t>мішковидній</a:t>
            </a:r>
            <a:r>
              <a:rPr lang="ru-RU" dirty="0"/>
              <a:t> </a:t>
            </a:r>
            <a:r>
              <a:rPr lang="ru-RU" dirty="0" err="1"/>
              <a:t>оболонці</a:t>
            </a:r>
            <a:r>
              <a:rPr lang="ru-RU" dirty="0"/>
              <a:t> </a:t>
            </a:r>
            <a:r>
              <a:rPr lang="ru-RU" dirty="0" err="1"/>
              <a:t>під</a:t>
            </a:r>
            <a:r>
              <a:rPr lang="ru-RU" dirty="0"/>
              <a:t> час </a:t>
            </a:r>
            <a:r>
              <a:rPr lang="ru-RU" dirty="0" err="1"/>
              <a:t>використання</a:t>
            </a:r>
            <a:r>
              <a:rPr lang="ru-RU" dirty="0"/>
              <a:t>. </a:t>
            </a:r>
            <a:r>
              <a:rPr lang="ru-RU" dirty="0" err="1"/>
              <a:t>Його</a:t>
            </a:r>
            <a:r>
              <a:rPr lang="ru-RU" dirty="0"/>
              <a:t> форма </a:t>
            </a:r>
            <a:r>
              <a:rPr lang="ru-RU" dirty="0" err="1"/>
              <a:t>забезпечується</a:t>
            </a:r>
            <a:r>
              <a:rPr lang="ru-RU" dirty="0"/>
              <a:t> складною системою </a:t>
            </a:r>
            <a:r>
              <a:rPr lang="ru-RU" dirty="0" err="1"/>
              <a:t>внутрішніх</a:t>
            </a:r>
            <a:r>
              <a:rPr lang="ru-RU" dirty="0"/>
              <a:t> перегородок і </a:t>
            </a:r>
            <a:r>
              <a:rPr lang="ru-RU" dirty="0" err="1"/>
              <a:t>вуздечки</a:t>
            </a:r>
            <a:r>
              <a:rPr lang="ru-RU" dirty="0"/>
              <a:t>.</a:t>
            </a:r>
            <a:br>
              <a:rPr lang="ru-RU" dirty="0"/>
            </a:br>
            <a:endParaRPr lang="ru-RU" dirty="0"/>
          </a:p>
        </p:txBody>
      </p:sp>
      <p:sp>
        <p:nvSpPr>
          <p:cNvPr id="3" name="Объект 2">
            <a:extLst>
              <a:ext uri="{FF2B5EF4-FFF2-40B4-BE49-F238E27FC236}">
                <a16:creationId xmlns:a16="http://schemas.microsoft.com/office/drawing/2014/main" id="{96B1AEB1-1238-43D0-8CF3-1E8E58489EB8}"/>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92928273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6DD98A-FAC7-404B-8D97-AC59B697C758}"/>
              </a:ext>
            </a:extLst>
          </p:cNvPr>
          <p:cNvSpPr>
            <a:spLocks noGrp="1"/>
          </p:cNvSpPr>
          <p:nvPr>
            <p:ph type="title"/>
          </p:nvPr>
        </p:nvSpPr>
        <p:spPr>
          <a:xfrm>
            <a:off x="677334" y="609600"/>
            <a:ext cx="8596668" cy="1320800"/>
          </a:xfrm>
        </p:spPr>
        <p:txBody>
          <a:bodyPr/>
          <a:lstStyle/>
          <a:p>
            <a:pPr algn="ctr"/>
            <a:r>
              <a:rPr lang="ru-RU" dirty="0" err="1">
                <a:solidFill>
                  <a:srgbClr val="C00000"/>
                </a:solidFill>
              </a:rPr>
              <a:t>Дякую</a:t>
            </a:r>
            <a:r>
              <a:rPr lang="ru-RU" dirty="0">
                <a:solidFill>
                  <a:srgbClr val="C00000"/>
                </a:solidFill>
              </a:rPr>
              <a:t> за </a:t>
            </a:r>
            <a:r>
              <a:rPr lang="ru-RU" dirty="0" err="1">
                <a:solidFill>
                  <a:srgbClr val="C00000"/>
                </a:solidFill>
              </a:rPr>
              <a:t>увагу</a:t>
            </a:r>
            <a:r>
              <a:rPr lang="ru-RU" dirty="0">
                <a:solidFill>
                  <a:srgbClr val="C00000"/>
                </a:solidFill>
              </a:rPr>
              <a:t>!</a:t>
            </a:r>
          </a:p>
        </p:txBody>
      </p:sp>
      <p:sp>
        <p:nvSpPr>
          <p:cNvPr id="5" name="Объект 4">
            <a:extLst>
              <a:ext uri="{FF2B5EF4-FFF2-40B4-BE49-F238E27FC236}">
                <a16:creationId xmlns:a16="http://schemas.microsoft.com/office/drawing/2014/main" id="{428934C1-65E2-4D73-A22E-332136FFD335}"/>
              </a:ext>
            </a:extLst>
          </p:cNvPr>
          <p:cNvSpPr>
            <a:spLocks noGrp="1"/>
          </p:cNvSpPr>
          <p:nvPr>
            <p:ph sz="half" idx="1"/>
          </p:nvPr>
        </p:nvSpPr>
        <p:spPr/>
        <p:txBody>
          <a:bodyPr/>
          <a:lstStyle/>
          <a:p>
            <a:endParaRPr lang="ru-RU"/>
          </a:p>
        </p:txBody>
      </p:sp>
      <p:pic>
        <p:nvPicPr>
          <p:cNvPr id="13316" name="Picture 4" descr="Гражданская авиация сегодня: важные аспекты и проблемы при подготовке  кадров / Хабр">
            <a:extLst>
              <a:ext uri="{FF2B5EF4-FFF2-40B4-BE49-F238E27FC236}">
                <a16:creationId xmlns:a16="http://schemas.microsoft.com/office/drawing/2014/main" id="{5CC75023-9B75-4582-B5BD-529894381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 y="1270000"/>
            <a:ext cx="4724210" cy="2944314"/>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Некоторые авиационные секреты | Пикабу">
            <a:extLst>
              <a:ext uri="{FF2B5EF4-FFF2-40B4-BE49-F238E27FC236}">
                <a16:creationId xmlns:a16="http://schemas.microsoft.com/office/drawing/2014/main" id="{E4390FC3-7AB6-4744-ADD5-88223183DB3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81677" y="93067"/>
            <a:ext cx="4184650" cy="2353865"/>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За год цены на авиабилеты в Казахстане взлетели более чем на 8% | Inbusiness">
            <a:extLst>
              <a:ext uri="{FF2B5EF4-FFF2-40B4-BE49-F238E27FC236}">
                <a16:creationId xmlns:a16="http://schemas.microsoft.com/office/drawing/2014/main" id="{E6158CFA-6B00-4DF7-B36E-81AEF697C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701" y="1589447"/>
            <a:ext cx="3353019" cy="2511528"/>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Обои авиация 2560x1600, картинки, фото, скачать обои высокого качества">
            <a:extLst>
              <a:ext uri="{FF2B5EF4-FFF2-40B4-BE49-F238E27FC236}">
                <a16:creationId xmlns:a16="http://schemas.microsoft.com/office/drawing/2014/main" id="{E23B3A2E-1D18-4EAE-AAC2-DD43C41C4C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96" y="3984923"/>
            <a:ext cx="4609909" cy="2873077"/>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Фотография Самолеты Пассажирские Самолеты летящий Авиация">
            <a:extLst>
              <a:ext uri="{FF2B5EF4-FFF2-40B4-BE49-F238E27FC236}">
                <a16:creationId xmlns:a16="http://schemas.microsoft.com/office/drawing/2014/main" id="{0DA00054-2FE6-4A63-9C6E-33A1639F7B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1083" y="3984923"/>
            <a:ext cx="4428666" cy="2873077"/>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Бизнес-авиация">
            <a:extLst>
              <a:ext uri="{FF2B5EF4-FFF2-40B4-BE49-F238E27FC236}">
                <a16:creationId xmlns:a16="http://schemas.microsoft.com/office/drawing/2014/main" id="{D4586BBC-909B-46E2-84F9-25927F5C30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6629" y="2257082"/>
            <a:ext cx="3764986" cy="2823739"/>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Малая авиация в ОАЭ: заказать самолет">
            <a:extLst>
              <a:ext uri="{FF2B5EF4-FFF2-40B4-BE49-F238E27FC236}">
                <a16:creationId xmlns:a16="http://schemas.microsoft.com/office/drawing/2014/main" id="{455815D7-2807-4E6C-A287-59CFCA4AAD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51726" y="4770631"/>
            <a:ext cx="2875877" cy="208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08678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62E19E-B457-4A7A-A283-B2D9B5704473}"/>
              </a:ext>
            </a:extLst>
          </p:cNvPr>
          <p:cNvSpPr>
            <a:spLocks noGrp="1"/>
          </p:cNvSpPr>
          <p:nvPr>
            <p:ph type="title"/>
          </p:nvPr>
        </p:nvSpPr>
        <p:spPr/>
        <p:txBody>
          <a:bodyPr/>
          <a:lstStyle/>
          <a:p>
            <a:pPr algn="ctr"/>
            <a:r>
              <a:rPr lang="uk-UA" dirty="0"/>
              <a:t>Повітряні змії</a:t>
            </a:r>
            <a:endParaRPr lang="ru-RU" dirty="0"/>
          </a:p>
        </p:txBody>
      </p:sp>
      <p:pic>
        <p:nvPicPr>
          <p:cNvPr id="1026" name="Picture 2" descr="Воздушный змей &quot;Самолет&quot; BB0494-2 A-Toys купить - отзывы, цена, бонусы в  магазине игрушек Мамазин">
            <a:extLst>
              <a:ext uri="{FF2B5EF4-FFF2-40B4-BE49-F238E27FC236}">
                <a16:creationId xmlns:a16="http://schemas.microsoft.com/office/drawing/2014/main" id="{027DDCC7-C53D-4CA5-BD85-89C869BF4B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014" y="1439464"/>
            <a:ext cx="3979072" cy="39790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Воздушный змей Xiaomi NieQu купить в Киеве: цена, отзывы, описание, фото -  www.xiaomi.ua">
            <a:extLst>
              <a:ext uri="{FF2B5EF4-FFF2-40B4-BE49-F238E27FC236}">
                <a16:creationId xmlns:a16="http://schemas.microsoft.com/office/drawing/2014/main" id="{49AB2B57-3A91-4E77-A085-93CBF0BAC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615" y="1439464"/>
            <a:ext cx="3576007" cy="43258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Воздушный змей Feel'r 160 - Decathlon">
            <a:extLst>
              <a:ext uri="{FF2B5EF4-FFF2-40B4-BE49-F238E27FC236}">
                <a16:creationId xmlns:a16="http://schemas.microsoft.com/office/drawing/2014/main" id="{3868845D-0E4D-48E9-BA83-2C5FD3A2A0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8686" y="1439464"/>
            <a:ext cx="4305300"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17357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3B5291-8F70-4416-B49B-3A638AC1682E}"/>
              </a:ext>
            </a:extLst>
          </p:cNvPr>
          <p:cNvSpPr>
            <a:spLocks noGrp="1"/>
          </p:cNvSpPr>
          <p:nvPr>
            <p:ph type="title"/>
          </p:nvPr>
        </p:nvSpPr>
        <p:spPr/>
        <p:txBody>
          <a:bodyPr>
            <a:normAutofit fontScale="90000"/>
          </a:bodyPr>
          <a:lstStyle/>
          <a:p>
            <a:r>
              <a:rPr lang="ru-RU" b="1" dirty="0" err="1"/>
              <a:t>Повітряний</a:t>
            </a:r>
            <a:r>
              <a:rPr lang="ru-RU" b="1" dirty="0"/>
              <a:t> </a:t>
            </a:r>
            <a:r>
              <a:rPr lang="ru-RU" b="1" dirty="0" err="1"/>
              <a:t>змій</a:t>
            </a:r>
            <a:r>
              <a:rPr lang="ru-RU" dirty="0"/>
              <a:t> </a:t>
            </a:r>
            <a:r>
              <a:rPr lang="ru-RU" dirty="0" err="1"/>
              <a:t>або</a:t>
            </a:r>
            <a:r>
              <a:rPr lang="ru-RU" dirty="0"/>
              <a:t> </a:t>
            </a:r>
            <a:r>
              <a:rPr lang="ru-RU" b="1" dirty="0" err="1"/>
              <a:t>літун</a:t>
            </a:r>
            <a:r>
              <a:rPr lang="ru-RU" dirty="0"/>
              <a:t> — </a:t>
            </a:r>
            <a:r>
              <a:rPr lang="ru-RU" dirty="0" err="1"/>
              <a:t>прив'язний</a:t>
            </a:r>
            <a:r>
              <a:rPr lang="ru-RU" dirty="0"/>
              <a:t> </a:t>
            </a:r>
            <a:r>
              <a:rPr lang="ru-RU" dirty="0" err="1"/>
              <a:t>літальний</a:t>
            </a:r>
            <a:r>
              <a:rPr lang="ru-RU" dirty="0"/>
              <a:t> </a:t>
            </a:r>
            <a:r>
              <a:rPr lang="ru-RU" dirty="0" err="1"/>
              <a:t>апарат</a:t>
            </a:r>
            <a:r>
              <a:rPr lang="ru-RU" dirty="0"/>
              <a:t>, </a:t>
            </a:r>
            <a:r>
              <a:rPr lang="ru-RU" dirty="0" err="1"/>
              <a:t>підтримуваний</a:t>
            </a:r>
            <a:r>
              <a:rPr lang="ru-RU" dirty="0"/>
              <a:t> у </a:t>
            </a:r>
            <a:r>
              <a:rPr lang="ru-RU" dirty="0" err="1"/>
              <a:t>повітрі</a:t>
            </a:r>
            <a:r>
              <a:rPr lang="ru-RU" dirty="0"/>
              <a:t> </a:t>
            </a:r>
            <a:r>
              <a:rPr lang="ru-RU" dirty="0" err="1"/>
              <a:t>тиском</a:t>
            </a:r>
            <a:r>
              <a:rPr lang="ru-RU" dirty="0"/>
              <a:t> </a:t>
            </a:r>
            <a:r>
              <a:rPr lang="ru-RU" dirty="0" err="1"/>
              <a:t>вітру</a:t>
            </a:r>
            <a:r>
              <a:rPr lang="ru-RU" dirty="0"/>
              <a:t> на </a:t>
            </a:r>
            <a:r>
              <a:rPr lang="ru-RU" dirty="0" err="1"/>
              <a:t>поверхню</a:t>
            </a:r>
            <a:r>
              <a:rPr lang="ru-RU" dirty="0"/>
              <a:t>, </a:t>
            </a:r>
            <a:r>
              <a:rPr lang="ru-RU" dirty="0" err="1"/>
              <a:t>поставлену</a:t>
            </a:r>
            <a:r>
              <a:rPr lang="ru-RU" dirty="0"/>
              <a:t> </a:t>
            </a:r>
            <a:r>
              <a:rPr lang="ru-RU" dirty="0" err="1"/>
              <a:t>під</a:t>
            </a:r>
            <a:r>
              <a:rPr lang="ru-RU" dirty="0"/>
              <a:t> </a:t>
            </a:r>
            <a:r>
              <a:rPr lang="ru-RU" dirty="0" err="1"/>
              <a:t>певним</a:t>
            </a:r>
            <a:r>
              <a:rPr lang="ru-RU" dirty="0"/>
              <a:t> кутом до </a:t>
            </a:r>
            <a:r>
              <a:rPr lang="ru-RU" dirty="0" err="1"/>
              <a:t>напрямку</a:t>
            </a:r>
            <a:r>
              <a:rPr lang="ru-RU" dirty="0"/>
              <a:t> </a:t>
            </a:r>
            <a:r>
              <a:rPr lang="ru-RU" dirty="0" err="1"/>
              <a:t>вітру</a:t>
            </a:r>
            <a:r>
              <a:rPr lang="ru-RU" dirty="0"/>
              <a:t>. </a:t>
            </a:r>
            <a:r>
              <a:rPr lang="ru-RU" dirty="0" err="1"/>
              <a:t>Винайдений</a:t>
            </a:r>
            <a:r>
              <a:rPr lang="ru-RU" dirty="0"/>
              <a:t> в </a:t>
            </a:r>
            <a:r>
              <a:rPr lang="ru-RU" dirty="0" err="1"/>
              <a:t>Китаї</a:t>
            </a:r>
            <a:r>
              <a:rPr lang="ru-RU" dirty="0"/>
              <a:t> </a:t>
            </a:r>
            <a:r>
              <a:rPr lang="ru-RU" dirty="0" err="1"/>
              <a:t>понад</a:t>
            </a:r>
            <a:r>
              <a:rPr lang="ru-RU" dirty="0"/>
              <a:t> 2 </a:t>
            </a:r>
            <a:r>
              <a:rPr lang="ru-RU" dirty="0" err="1"/>
              <a:t>тисячі</a:t>
            </a:r>
            <a:r>
              <a:rPr lang="ru-RU" dirty="0"/>
              <a:t> </a:t>
            </a:r>
            <a:r>
              <a:rPr lang="ru-RU" dirty="0" err="1"/>
              <a:t>років</a:t>
            </a:r>
            <a:r>
              <a:rPr lang="ru-RU" dirty="0"/>
              <a:t> тому.</a:t>
            </a:r>
          </a:p>
        </p:txBody>
      </p:sp>
      <p:pic>
        <p:nvPicPr>
          <p:cNvPr id="2050" name="Picture 2" descr="Мастер класс воздушный змей, создание воздушного змея своими руками">
            <a:extLst>
              <a:ext uri="{FF2B5EF4-FFF2-40B4-BE49-F238E27FC236}">
                <a16:creationId xmlns:a16="http://schemas.microsoft.com/office/drawing/2014/main" id="{4360D929-8430-4674-BBD2-CF89F8D1F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3882683"/>
            <a:ext cx="3422020" cy="27403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Джунгли Инструкция на Фкайт.ру">
            <a:extLst>
              <a:ext uri="{FF2B5EF4-FFF2-40B4-BE49-F238E27FC236}">
                <a16:creationId xmlns:a16="http://schemas.microsoft.com/office/drawing/2014/main" id="{8AAA148A-9700-40F9-9E1B-D84215F9C0C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74627" y="3348502"/>
            <a:ext cx="4819880" cy="320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1035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B5DB95-9A8E-44F1-B46B-9D8C734222E5}"/>
              </a:ext>
            </a:extLst>
          </p:cNvPr>
          <p:cNvSpPr>
            <a:spLocks noGrp="1"/>
          </p:cNvSpPr>
          <p:nvPr>
            <p:ph type="title"/>
          </p:nvPr>
        </p:nvSpPr>
        <p:spPr>
          <a:xfrm>
            <a:off x="677334" y="468923"/>
            <a:ext cx="8596668" cy="1320800"/>
          </a:xfrm>
        </p:spPr>
        <p:txBody>
          <a:bodyPr>
            <a:noAutofit/>
          </a:bodyPr>
          <a:lstStyle/>
          <a:p>
            <a:r>
              <a:rPr lang="ru-RU" sz="2400" dirty="0" err="1"/>
              <a:t>Перші</a:t>
            </a:r>
            <a:r>
              <a:rPr lang="ru-RU" sz="2400" dirty="0"/>
              <a:t> </a:t>
            </a:r>
            <a:r>
              <a:rPr lang="ru-RU" sz="2400" dirty="0" err="1"/>
              <a:t>згадки</a:t>
            </a:r>
            <a:r>
              <a:rPr lang="ru-RU" sz="2400" dirty="0"/>
              <a:t> про </a:t>
            </a:r>
            <a:r>
              <a:rPr lang="ru-RU" sz="2400" dirty="0" err="1"/>
              <a:t>повітряних</a:t>
            </a:r>
            <a:r>
              <a:rPr lang="ru-RU" sz="2400" dirty="0"/>
              <a:t> </a:t>
            </a:r>
            <a:r>
              <a:rPr lang="ru-RU" sz="2400" dirty="0" err="1"/>
              <a:t>зміїв</a:t>
            </a:r>
            <a:r>
              <a:rPr lang="ru-RU" sz="2400" dirty="0"/>
              <a:t> </a:t>
            </a:r>
            <a:r>
              <a:rPr lang="ru-RU" sz="2400" dirty="0" err="1"/>
              <a:t>зустрічаються</a:t>
            </a:r>
            <a:r>
              <a:rPr lang="ru-RU" sz="2400" dirty="0"/>
              <a:t> </a:t>
            </a:r>
            <a:r>
              <a:rPr lang="ru-RU" sz="2400" dirty="0" err="1"/>
              <a:t>ще</a:t>
            </a:r>
            <a:r>
              <a:rPr lang="ru-RU" sz="2400" dirty="0"/>
              <a:t> в </a:t>
            </a:r>
            <a:r>
              <a:rPr lang="en-US" sz="2400" dirty="0"/>
              <a:t>II </a:t>
            </a:r>
            <a:r>
              <a:rPr lang="ru-RU" sz="2400" dirty="0" err="1"/>
              <a:t>столітті</a:t>
            </a:r>
            <a:r>
              <a:rPr lang="ru-RU" sz="2400" dirty="0"/>
              <a:t> до н. е., в </a:t>
            </a:r>
            <a:r>
              <a:rPr lang="ru-RU" sz="2400" dirty="0" err="1"/>
              <a:t>Китаї</a:t>
            </a:r>
            <a:r>
              <a:rPr lang="ru-RU" sz="2400" dirty="0"/>
              <a:t> (так званий </a:t>
            </a:r>
            <a:r>
              <a:rPr lang="ru-RU" sz="2400" dirty="0" err="1"/>
              <a:t>змій</a:t>
            </a:r>
            <a:r>
              <a:rPr lang="ru-RU" sz="2400" dirty="0"/>
              <a:t>-дракон).</a:t>
            </a:r>
            <a:br>
              <a:rPr lang="ru-RU" sz="2400" dirty="0"/>
            </a:br>
            <a:r>
              <a:rPr lang="ru-RU" sz="2400" dirty="0" err="1"/>
              <a:t>Повітряні</a:t>
            </a:r>
            <a:r>
              <a:rPr lang="ru-RU" sz="2400" dirty="0"/>
              <a:t> </a:t>
            </a:r>
            <a:r>
              <a:rPr lang="ru-RU" sz="2400" dirty="0" err="1"/>
              <a:t>змії</a:t>
            </a:r>
            <a:r>
              <a:rPr lang="ru-RU" sz="2400" dirty="0"/>
              <a:t> стали </a:t>
            </a:r>
            <a:r>
              <a:rPr lang="ru-RU" sz="2400" dirty="0" err="1"/>
              <a:t>відомими</a:t>
            </a:r>
            <a:r>
              <a:rPr lang="ru-RU" sz="2400" dirty="0"/>
              <a:t> в </a:t>
            </a:r>
            <a:r>
              <a:rPr lang="ru-RU" sz="2400" dirty="0" err="1"/>
              <a:t>Європі</a:t>
            </a:r>
            <a:r>
              <a:rPr lang="ru-RU" sz="2400" dirty="0"/>
              <a:t> у </a:t>
            </a:r>
            <a:r>
              <a:rPr lang="ru-RU" sz="2400" dirty="0" err="1"/>
              <a:t>пізньому</a:t>
            </a:r>
            <a:r>
              <a:rPr lang="ru-RU" sz="2400" dirty="0"/>
              <a:t> </a:t>
            </a:r>
            <a:r>
              <a:rPr lang="ru-RU" sz="2400" dirty="0" err="1"/>
              <a:t>середньовіччі</a:t>
            </a:r>
            <a:r>
              <a:rPr lang="ru-RU" sz="2400" dirty="0"/>
              <a:t>. У ХІІІ </a:t>
            </a:r>
            <a:r>
              <a:rPr lang="ru-RU" sz="2400" dirty="0" err="1"/>
              <a:t>столітті</a:t>
            </a:r>
            <a:r>
              <a:rPr lang="ru-RU" sz="2400" dirty="0"/>
              <a:t> </a:t>
            </a:r>
            <a:r>
              <a:rPr lang="ru-RU" sz="2400" dirty="0" err="1"/>
              <a:t>їх</a:t>
            </a:r>
            <a:r>
              <a:rPr lang="ru-RU" sz="2400" dirty="0"/>
              <a:t> описав Марко Поло в </a:t>
            </a:r>
            <a:r>
              <a:rPr lang="ru-RU" sz="2400" dirty="0" err="1"/>
              <a:t>своїй</a:t>
            </a:r>
            <a:r>
              <a:rPr lang="ru-RU" sz="2400" dirty="0"/>
              <a:t> </a:t>
            </a:r>
            <a:r>
              <a:rPr lang="ru-RU" sz="2400" dirty="0" err="1"/>
              <a:t>книзі</a:t>
            </a:r>
            <a:r>
              <a:rPr lang="ru-RU" sz="2400" dirty="0"/>
              <a:t> про </a:t>
            </a:r>
            <a:r>
              <a:rPr lang="ru-RU" sz="2400" dirty="0" err="1"/>
              <a:t>подорож</a:t>
            </a:r>
            <a:r>
              <a:rPr lang="ru-RU" sz="2400" dirty="0"/>
              <a:t> до Китаю.</a:t>
            </a:r>
            <a:br>
              <a:rPr lang="ru-RU" sz="2400" dirty="0"/>
            </a:br>
            <a:endParaRPr lang="ru-RU" sz="2400" dirty="0"/>
          </a:p>
        </p:txBody>
      </p:sp>
      <p:pic>
        <p:nvPicPr>
          <p:cNvPr id="3074" name="Picture 2" descr="воздушный змей">
            <a:extLst>
              <a:ext uri="{FF2B5EF4-FFF2-40B4-BE49-F238E27FC236}">
                <a16:creationId xmlns:a16="http://schemas.microsoft.com/office/drawing/2014/main" id="{A995FE04-CCC9-422C-A8FA-8789130B05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4763" y="2673346"/>
            <a:ext cx="5493495" cy="31050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Фиг. 101. Простейший воздушный почтальон» - картинка из статьи: «Несколько  моделей воздушных змеев» - Моделизд.ру">
            <a:extLst>
              <a:ext uri="{FF2B5EF4-FFF2-40B4-BE49-F238E27FC236}">
                <a16:creationId xmlns:a16="http://schemas.microsoft.com/office/drawing/2014/main" id="{5146A2E0-8412-49EA-BA49-920E25F0B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4734" y="2176463"/>
            <a:ext cx="4086225"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212533"/>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843503-2E88-4538-9F42-4C6D4725BAE2}"/>
              </a:ext>
            </a:extLst>
          </p:cNvPr>
          <p:cNvSpPr>
            <a:spLocks noGrp="1"/>
          </p:cNvSpPr>
          <p:nvPr>
            <p:ph type="title"/>
          </p:nvPr>
        </p:nvSpPr>
        <p:spPr/>
        <p:txBody>
          <a:bodyPr>
            <a:noAutofit/>
          </a:bodyPr>
          <a:lstStyle/>
          <a:p>
            <a:r>
              <a:rPr lang="ru-RU" sz="2400" dirty="0"/>
              <a:t>З </a:t>
            </a:r>
            <a:r>
              <a:rPr lang="ru-RU" sz="2400" dirty="0" err="1"/>
              <a:t>другої</a:t>
            </a:r>
            <a:r>
              <a:rPr lang="ru-RU" sz="2400" dirty="0"/>
              <a:t> </a:t>
            </a:r>
            <a:r>
              <a:rPr lang="ru-RU" sz="2400" dirty="0" err="1"/>
              <a:t>половини</a:t>
            </a:r>
            <a:r>
              <a:rPr lang="ru-RU" sz="2400" dirty="0"/>
              <a:t> XVIII ст. </a:t>
            </a:r>
            <a:r>
              <a:rPr lang="ru-RU" sz="2400" dirty="0" err="1"/>
              <a:t>повітряних</a:t>
            </a:r>
            <a:r>
              <a:rPr lang="ru-RU" sz="2400" dirty="0"/>
              <a:t> </a:t>
            </a:r>
            <a:r>
              <a:rPr lang="ru-RU" sz="2400" dirty="0" err="1"/>
              <a:t>зміїв</a:t>
            </a:r>
            <a:r>
              <a:rPr lang="ru-RU" sz="2400" dirty="0"/>
              <a:t> </a:t>
            </a:r>
            <a:r>
              <a:rPr lang="ru-RU" sz="2400" dirty="0" err="1"/>
              <a:t>використовували</a:t>
            </a:r>
            <a:r>
              <a:rPr lang="ru-RU" sz="2400" dirty="0"/>
              <a:t> при </a:t>
            </a:r>
            <a:r>
              <a:rPr lang="ru-RU" sz="2400" dirty="0" err="1"/>
              <a:t>проведенні</a:t>
            </a:r>
            <a:r>
              <a:rPr lang="ru-RU" sz="2400" dirty="0"/>
              <a:t> </a:t>
            </a:r>
            <a:r>
              <a:rPr lang="ru-RU" sz="2400" dirty="0" err="1"/>
              <a:t>наукових</a:t>
            </a:r>
            <a:r>
              <a:rPr lang="ru-RU" sz="2400" dirty="0"/>
              <a:t> </a:t>
            </a:r>
            <a:r>
              <a:rPr lang="ru-RU" sz="2400" dirty="0" err="1"/>
              <a:t>досліджень</a:t>
            </a:r>
            <a:r>
              <a:rPr lang="ru-RU" sz="2400" dirty="0"/>
              <a:t> </a:t>
            </a:r>
            <a:r>
              <a:rPr lang="ru-RU" sz="2400" dirty="0" err="1"/>
              <a:t>атмосфери</a:t>
            </a:r>
            <a:r>
              <a:rPr lang="ru-RU" sz="2400" dirty="0"/>
              <a:t>. У 1749 р. А. </a:t>
            </a:r>
            <a:r>
              <a:rPr lang="ru-RU" sz="2400" dirty="0" err="1"/>
              <a:t>Вільсон</a:t>
            </a:r>
            <a:r>
              <a:rPr lang="ru-RU" sz="2400" dirty="0"/>
              <a:t> за </a:t>
            </a:r>
            <a:r>
              <a:rPr lang="ru-RU" sz="2400" dirty="0" err="1"/>
              <a:t>допомогою</a:t>
            </a:r>
            <a:r>
              <a:rPr lang="ru-RU" sz="2400" dirty="0"/>
              <a:t> </a:t>
            </a:r>
            <a:r>
              <a:rPr lang="ru-RU" sz="2400" dirty="0" err="1"/>
              <a:t>повітряного</a:t>
            </a:r>
            <a:r>
              <a:rPr lang="ru-RU" sz="2400" dirty="0"/>
              <a:t> </a:t>
            </a:r>
            <a:r>
              <a:rPr lang="ru-RU" sz="2400" dirty="0" err="1"/>
              <a:t>змія</a:t>
            </a:r>
            <a:r>
              <a:rPr lang="ru-RU" sz="2400" dirty="0"/>
              <a:t> </a:t>
            </a:r>
            <a:r>
              <a:rPr lang="ru-RU" sz="2400" dirty="0" err="1"/>
              <a:t>вимірював</a:t>
            </a:r>
            <a:r>
              <a:rPr lang="ru-RU" sz="2400" dirty="0"/>
              <a:t> температуру </a:t>
            </a:r>
            <a:r>
              <a:rPr lang="ru-RU" sz="2400" dirty="0" err="1"/>
              <a:t>повітря</a:t>
            </a:r>
            <a:r>
              <a:rPr lang="ru-RU" sz="2400" dirty="0"/>
              <a:t> на </a:t>
            </a:r>
            <a:r>
              <a:rPr lang="ru-RU" sz="2400" dirty="0" err="1"/>
              <a:t>висоті</a:t>
            </a:r>
            <a:r>
              <a:rPr lang="ru-RU" sz="2400" dirty="0"/>
              <a:t>. У 1752 р. Б. </a:t>
            </a:r>
            <a:r>
              <a:rPr lang="ru-RU" sz="2400" dirty="0" err="1"/>
              <a:t>Франклін</a:t>
            </a:r>
            <a:r>
              <a:rPr lang="ru-RU" sz="2400" dirty="0"/>
              <a:t> </a:t>
            </a:r>
            <a:r>
              <a:rPr lang="ru-RU" sz="2400" dirty="0" err="1"/>
              <a:t>провів</a:t>
            </a:r>
            <a:r>
              <a:rPr lang="ru-RU" sz="2400" dirty="0"/>
              <a:t> </a:t>
            </a:r>
            <a:r>
              <a:rPr lang="ru-RU" sz="2400" dirty="0" err="1"/>
              <a:t>експеримент</a:t>
            </a:r>
            <a:r>
              <a:rPr lang="ru-RU" sz="2400" dirty="0"/>
              <a:t>, в </a:t>
            </a:r>
            <a:r>
              <a:rPr lang="ru-RU" sz="2400" dirty="0" err="1"/>
              <a:t>якому</a:t>
            </a:r>
            <a:r>
              <a:rPr lang="ru-RU" sz="2400" dirty="0"/>
              <a:t> за </a:t>
            </a:r>
            <a:r>
              <a:rPr lang="ru-RU" sz="2400" dirty="0" err="1"/>
              <a:t>допомогою</a:t>
            </a:r>
            <a:r>
              <a:rPr lang="ru-RU" sz="2400" dirty="0"/>
              <a:t> </a:t>
            </a:r>
            <a:r>
              <a:rPr lang="ru-RU" sz="2400" dirty="0" err="1"/>
              <a:t>змія</a:t>
            </a:r>
            <a:r>
              <a:rPr lang="ru-RU" sz="2400" dirty="0"/>
              <a:t> </a:t>
            </a:r>
            <a:r>
              <a:rPr lang="ru-RU" sz="2400" dirty="0" err="1"/>
              <a:t>виявив</a:t>
            </a:r>
            <a:r>
              <a:rPr lang="ru-RU" sz="2400" dirty="0"/>
              <a:t> </a:t>
            </a:r>
            <a:r>
              <a:rPr lang="ru-RU" sz="2400" dirty="0" err="1"/>
              <a:t>електричну</a:t>
            </a:r>
            <a:r>
              <a:rPr lang="ru-RU" sz="2400" dirty="0"/>
              <a:t> природу </a:t>
            </a:r>
            <a:r>
              <a:rPr lang="ru-RU" sz="2400" dirty="0" err="1"/>
              <a:t>блискавки</a:t>
            </a:r>
            <a:r>
              <a:rPr lang="ru-RU" sz="2400" dirty="0"/>
              <a:t> і </a:t>
            </a:r>
            <a:r>
              <a:rPr lang="ru-RU" sz="2400" dirty="0" err="1"/>
              <a:t>згодом</a:t>
            </a:r>
            <a:r>
              <a:rPr lang="ru-RU" sz="2400" dirty="0"/>
              <a:t> </a:t>
            </a:r>
            <a:r>
              <a:rPr lang="ru-RU" sz="2400" dirty="0" err="1"/>
              <a:t>завдяки</a:t>
            </a:r>
            <a:r>
              <a:rPr lang="ru-RU" sz="2400" dirty="0"/>
              <a:t> </a:t>
            </a:r>
            <a:r>
              <a:rPr lang="ru-RU" sz="2400" dirty="0" err="1"/>
              <a:t>отриманим</a:t>
            </a:r>
            <a:r>
              <a:rPr lang="ru-RU" sz="2400" dirty="0"/>
              <a:t> результатам </a:t>
            </a:r>
            <a:r>
              <a:rPr lang="ru-RU" sz="2400" dirty="0" err="1"/>
              <a:t>винайшов</a:t>
            </a:r>
            <a:r>
              <a:rPr lang="ru-RU" sz="2400" dirty="0"/>
              <a:t> </a:t>
            </a:r>
            <a:r>
              <a:rPr lang="ru-RU" sz="2400" dirty="0" err="1"/>
              <a:t>громовідвід</a:t>
            </a:r>
            <a:r>
              <a:rPr lang="ru-RU" sz="2400" dirty="0"/>
              <a:t>.</a:t>
            </a:r>
          </a:p>
        </p:txBody>
      </p:sp>
      <p:pic>
        <p:nvPicPr>
          <p:cNvPr id="4098" name="Picture 2" descr="воздушный змей">
            <a:extLst>
              <a:ext uri="{FF2B5EF4-FFF2-40B4-BE49-F238E27FC236}">
                <a16:creationId xmlns:a16="http://schemas.microsoft.com/office/drawing/2014/main" id="{8BA03CFC-E931-4AE6-9A3B-8768624E96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92577" y="3158844"/>
            <a:ext cx="3781425" cy="12096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воздушный змей">
            <a:extLst>
              <a:ext uri="{FF2B5EF4-FFF2-40B4-BE49-F238E27FC236}">
                <a16:creationId xmlns:a16="http://schemas.microsoft.com/office/drawing/2014/main" id="{C0043AD3-779B-4503-8031-73FD43E1A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870" y="3565293"/>
            <a:ext cx="4687545" cy="268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94509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F2B314-89A8-477F-9449-CC25E73B222B}"/>
              </a:ext>
            </a:extLst>
          </p:cNvPr>
          <p:cNvSpPr>
            <a:spLocks noGrp="1"/>
          </p:cNvSpPr>
          <p:nvPr>
            <p:ph type="title"/>
          </p:nvPr>
        </p:nvSpPr>
        <p:spPr/>
        <p:txBody>
          <a:bodyPr>
            <a:noAutofit/>
          </a:bodyPr>
          <a:lstStyle/>
          <a:p>
            <a:r>
              <a:rPr lang="ru-RU" sz="2400" dirty="0"/>
              <a:t>М. В. Ломоносов проводив </a:t>
            </a:r>
            <a:r>
              <a:rPr lang="ru-RU" sz="2400" dirty="0" err="1"/>
              <a:t>аналогічні</a:t>
            </a:r>
            <a:r>
              <a:rPr lang="ru-RU" sz="2400" dirty="0"/>
              <a:t> </a:t>
            </a:r>
            <a:r>
              <a:rPr lang="ru-RU" sz="2400" dirty="0" err="1"/>
              <a:t>експерименти</a:t>
            </a:r>
            <a:r>
              <a:rPr lang="ru-RU" sz="2400" dirty="0"/>
              <a:t> і </a:t>
            </a:r>
            <a:r>
              <a:rPr lang="ru-RU" sz="2400" dirty="0" err="1"/>
              <a:t>незалежно</a:t>
            </a:r>
            <a:r>
              <a:rPr lang="ru-RU" sz="2400" dirty="0"/>
              <a:t> </a:t>
            </a:r>
            <a:r>
              <a:rPr lang="ru-RU" sz="2400" dirty="0" err="1"/>
              <a:t>від</a:t>
            </a:r>
            <a:r>
              <a:rPr lang="ru-RU" sz="2400" dirty="0"/>
              <a:t> </a:t>
            </a:r>
            <a:r>
              <a:rPr lang="ru-RU" sz="2400" dirty="0" err="1"/>
              <a:t>Франкліна</a:t>
            </a:r>
            <a:r>
              <a:rPr lang="ru-RU" sz="2400" dirty="0"/>
              <a:t> </a:t>
            </a:r>
            <a:r>
              <a:rPr lang="ru-RU" sz="2400" dirty="0" err="1"/>
              <a:t>прийшов</a:t>
            </a:r>
            <a:r>
              <a:rPr lang="ru-RU" sz="2400" dirty="0"/>
              <a:t> до таких самих </a:t>
            </a:r>
            <a:r>
              <a:rPr lang="ru-RU" sz="2400" dirty="0" err="1"/>
              <a:t>результатів</a:t>
            </a:r>
            <a:r>
              <a:rPr lang="ru-RU" sz="2400" dirty="0"/>
              <a:t>. </a:t>
            </a:r>
            <a:r>
              <a:rPr lang="ru-RU" sz="2400" dirty="0" err="1"/>
              <a:t>Дослідження</a:t>
            </a:r>
            <a:r>
              <a:rPr lang="ru-RU" sz="2400" dirty="0"/>
              <a:t> </a:t>
            </a:r>
            <a:r>
              <a:rPr lang="ru-RU" sz="2400" dirty="0" err="1"/>
              <a:t>атмосферної</a:t>
            </a:r>
            <a:r>
              <a:rPr lang="ru-RU" sz="2400" dirty="0"/>
              <a:t> </a:t>
            </a:r>
            <a:r>
              <a:rPr lang="ru-RU" sz="2400" dirty="0" err="1"/>
              <a:t>електрики</a:t>
            </a:r>
            <a:r>
              <a:rPr lang="ru-RU" sz="2400" dirty="0"/>
              <a:t> за </a:t>
            </a:r>
            <a:r>
              <a:rPr lang="ru-RU" sz="2400" dirty="0" err="1"/>
              <a:t>допомогою</a:t>
            </a:r>
            <a:r>
              <a:rPr lang="ru-RU" sz="2400" dirty="0"/>
              <a:t> </a:t>
            </a:r>
            <a:r>
              <a:rPr lang="ru-RU" sz="2400" dirty="0" err="1"/>
              <a:t>зміїв</a:t>
            </a:r>
            <a:r>
              <a:rPr lang="ru-RU" sz="2400" dirty="0"/>
              <a:t> </a:t>
            </a:r>
            <a:r>
              <a:rPr lang="ru-RU" sz="2400" dirty="0" err="1"/>
              <a:t>були</a:t>
            </a:r>
            <a:r>
              <a:rPr lang="ru-RU" sz="2400" dirty="0"/>
              <a:t> </a:t>
            </a:r>
            <a:r>
              <a:rPr lang="ru-RU" sz="2400" dirty="0" err="1"/>
              <a:t>надзвичайно</a:t>
            </a:r>
            <a:r>
              <a:rPr lang="ru-RU" sz="2400" dirty="0"/>
              <a:t> </a:t>
            </a:r>
            <a:r>
              <a:rPr lang="ru-RU" sz="2400" dirty="0" err="1"/>
              <a:t>небезпечними</a:t>
            </a:r>
            <a:r>
              <a:rPr lang="ru-RU" sz="2400" dirty="0"/>
              <a:t>: 26 червня 1753 року при запуску </a:t>
            </a:r>
            <a:r>
              <a:rPr lang="ru-RU" sz="2400" dirty="0" err="1"/>
              <a:t>змія</a:t>
            </a:r>
            <a:r>
              <a:rPr lang="ru-RU" sz="2400" dirty="0"/>
              <a:t> в грозу </a:t>
            </a:r>
            <a:r>
              <a:rPr lang="ru-RU" sz="2400" dirty="0" err="1"/>
              <a:t>загинув</a:t>
            </a:r>
            <a:r>
              <a:rPr lang="ru-RU" sz="2400" dirty="0"/>
              <a:t> </a:t>
            </a:r>
            <a:r>
              <a:rPr lang="ru-RU" sz="2400" dirty="0" err="1"/>
              <a:t>колега</a:t>
            </a:r>
            <a:r>
              <a:rPr lang="ru-RU" sz="2400" dirty="0"/>
              <a:t> Ломоносова, </a:t>
            </a:r>
            <a:r>
              <a:rPr lang="ru-RU" sz="2400" dirty="0" err="1"/>
              <a:t>академік</a:t>
            </a:r>
            <a:r>
              <a:rPr lang="ru-RU" sz="2400" dirty="0"/>
              <a:t> Г. В. </a:t>
            </a:r>
            <a:r>
              <a:rPr lang="ru-RU" sz="2400" dirty="0" err="1"/>
              <a:t>Ріхман</a:t>
            </a:r>
            <a:r>
              <a:rPr lang="ru-RU" sz="2400" dirty="0"/>
              <a:t>.</a:t>
            </a:r>
          </a:p>
        </p:txBody>
      </p:sp>
      <p:pic>
        <p:nvPicPr>
          <p:cNvPr id="5122" name="Picture 2" descr="Образовательный портал Claw.ru. Всё для учебы, работы и отдыха. Шпаргалки,  рефераты, курсовые. Сочинения и изложения. Конспекты и лекции.  Энциклопедии. Учебники.">
            <a:extLst>
              <a:ext uri="{FF2B5EF4-FFF2-40B4-BE49-F238E27FC236}">
                <a16:creationId xmlns:a16="http://schemas.microsoft.com/office/drawing/2014/main" id="{F14C381F-BF4E-4D12-886A-0B656968DB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4409" y="3066507"/>
            <a:ext cx="3114883" cy="32713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Тема 5. Воздушный змей [1986 Рожков В.С. - Авиамодельный кружок: Пособие  для руководителей кружков]">
            <a:extLst>
              <a:ext uri="{FF2B5EF4-FFF2-40B4-BE49-F238E27FC236}">
                <a16:creationId xmlns:a16="http://schemas.microsoft.com/office/drawing/2014/main" id="{214BDAB6-D7DE-4455-BD14-859F220D3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889" y="3066507"/>
            <a:ext cx="2193753" cy="336941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Воздушный змей своими руками. Модели, материалы, советы по изготовлению,  чертежи">
            <a:extLst>
              <a:ext uri="{FF2B5EF4-FFF2-40B4-BE49-F238E27FC236}">
                <a16:creationId xmlns:a16="http://schemas.microsoft.com/office/drawing/2014/main" id="{666CD8C5-F131-49B5-9326-6A77AC04AA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1359" y="2941419"/>
            <a:ext cx="2105025"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767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B88D67-35D7-4247-935B-80B5CE32957E}"/>
              </a:ext>
            </a:extLst>
          </p:cNvPr>
          <p:cNvSpPr>
            <a:spLocks noGrp="1"/>
          </p:cNvSpPr>
          <p:nvPr>
            <p:ph type="title"/>
          </p:nvPr>
        </p:nvSpPr>
        <p:spPr/>
        <p:txBody>
          <a:bodyPr>
            <a:noAutofit/>
          </a:bodyPr>
          <a:lstStyle/>
          <a:p>
            <a:r>
              <a:rPr lang="ru-RU" sz="2400" dirty="0" err="1"/>
              <a:t>Важливо</a:t>
            </a:r>
            <a:r>
              <a:rPr lang="ru-RU" sz="2400" dirty="0"/>
              <a:t> </a:t>
            </a:r>
            <a:r>
              <a:rPr lang="ru-RU" sz="2400" dirty="0" err="1"/>
              <a:t>відзначити</a:t>
            </a:r>
            <a:r>
              <a:rPr lang="ru-RU" sz="2400" dirty="0"/>
              <a:t> </a:t>
            </a:r>
            <a:r>
              <a:rPr lang="ru-RU" sz="2400" dirty="0" err="1"/>
              <a:t>використання</a:t>
            </a:r>
            <a:r>
              <a:rPr lang="ru-RU" sz="2400" dirty="0"/>
              <a:t> </a:t>
            </a:r>
            <a:r>
              <a:rPr lang="ru-RU" sz="2400" dirty="0" err="1"/>
              <a:t>повітряних</a:t>
            </a:r>
            <a:r>
              <a:rPr lang="ru-RU" sz="2400" dirty="0"/>
              <a:t> </a:t>
            </a:r>
            <a:r>
              <a:rPr lang="ru-RU" sz="2400" dirty="0" err="1"/>
              <a:t>зміїв</a:t>
            </a:r>
            <a:r>
              <a:rPr lang="ru-RU" sz="2400" dirty="0"/>
              <a:t> при </a:t>
            </a:r>
            <a:r>
              <a:rPr lang="ru-RU" sz="2400" dirty="0" err="1"/>
              <a:t>розробці</a:t>
            </a:r>
            <a:r>
              <a:rPr lang="ru-RU" sz="2400" dirty="0"/>
              <a:t> перших </a:t>
            </a:r>
            <a:r>
              <a:rPr lang="ru-RU" sz="2400" dirty="0" err="1"/>
              <a:t>літаків</a:t>
            </a:r>
            <a:r>
              <a:rPr lang="ru-RU" sz="2400" dirty="0"/>
              <a:t>. </a:t>
            </a:r>
            <a:r>
              <a:rPr lang="ru-RU" sz="2400" dirty="0" err="1"/>
              <a:t>Зокрема</a:t>
            </a:r>
            <a:r>
              <a:rPr lang="ru-RU" sz="2400" dirty="0"/>
              <a:t>, О. Ф. </a:t>
            </a:r>
            <a:r>
              <a:rPr lang="ru-RU" sz="2400" dirty="0" err="1"/>
              <a:t>Можайський</a:t>
            </a:r>
            <a:r>
              <a:rPr lang="ru-RU" sz="2400" dirty="0"/>
              <a:t>, перш </a:t>
            </a:r>
            <a:r>
              <a:rPr lang="ru-RU" sz="2400" dirty="0" err="1"/>
              <a:t>ніж</a:t>
            </a:r>
            <a:r>
              <a:rPr lang="ru-RU" sz="2400" dirty="0"/>
              <a:t> </a:t>
            </a:r>
            <a:r>
              <a:rPr lang="ru-RU" sz="2400" dirty="0" err="1"/>
              <a:t>почати</a:t>
            </a:r>
            <a:r>
              <a:rPr lang="ru-RU" sz="2400" dirty="0"/>
              <a:t> </a:t>
            </a:r>
            <a:r>
              <a:rPr lang="ru-RU" sz="2400" dirty="0" err="1"/>
              <a:t>будівництво</a:t>
            </a:r>
            <a:r>
              <a:rPr lang="ru-RU" sz="2400" dirty="0"/>
              <a:t> </a:t>
            </a:r>
            <a:r>
              <a:rPr lang="ru-RU" sz="2400" dirty="0" err="1"/>
              <a:t>свого</a:t>
            </a:r>
            <a:r>
              <a:rPr lang="ru-RU" sz="2400" dirty="0"/>
              <a:t> </a:t>
            </a:r>
            <a:r>
              <a:rPr lang="ru-RU" sz="2400" dirty="0" err="1"/>
              <a:t>літака</a:t>
            </a:r>
            <a:r>
              <a:rPr lang="ru-RU" sz="2400" dirty="0"/>
              <a:t>, </a:t>
            </a:r>
            <a:r>
              <a:rPr lang="ru-RU" sz="2400" dirty="0" err="1"/>
              <a:t>провів</a:t>
            </a:r>
            <a:r>
              <a:rPr lang="ru-RU" sz="2400" dirty="0"/>
              <a:t> </a:t>
            </a:r>
            <a:r>
              <a:rPr lang="ru-RU" sz="2400" dirty="0" err="1"/>
              <a:t>серію</a:t>
            </a:r>
            <a:r>
              <a:rPr lang="ru-RU" sz="2400" dirty="0"/>
              <a:t> </a:t>
            </a:r>
            <a:r>
              <a:rPr lang="ru-RU" sz="2400" dirty="0" err="1"/>
              <a:t>випробувань</a:t>
            </a:r>
            <a:r>
              <a:rPr lang="ru-RU" sz="2400" dirty="0"/>
              <a:t> з </a:t>
            </a:r>
            <a:r>
              <a:rPr lang="ru-RU" sz="2400" dirty="0" err="1"/>
              <a:t>повітряними</a:t>
            </a:r>
            <a:r>
              <a:rPr lang="ru-RU" sz="2400" dirty="0"/>
              <a:t> </a:t>
            </a:r>
            <a:r>
              <a:rPr lang="ru-RU" sz="2400" dirty="0" err="1"/>
              <a:t>зміями</a:t>
            </a:r>
            <a:r>
              <a:rPr lang="ru-RU" sz="2400" dirty="0"/>
              <a:t>, </a:t>
            </a:r>
            <a:r>
              <a:rPr lang="ru-RU" sz="2400" dirty="0" err="1"/>
              <a:t>яких</a:t>
            </a:r>
            <a:r>
              <a:rPr lang="ru-RU" sz="2400" dirty="0"/>
              <a:t> тягла упряжка коней. На </a:t>
            </a:r>
            <a:r>
              <a:rPr lang="ru-RU" sz="2400" dirty="0" err="1"/>
              <a:t>підставі</a:t>
            </a:r>
            <a:r>
              <a:rPr lang="ru-RU" sz="2400" dirty="0"/>
              <a:t> </a:t>
            </a:r>
            <a:r>
              <a:rPr lang="ru-RU" sz="2400" dirty="0" err="1"/>
              <a:t>результатів</a:t>
            </a:r>
            <a:r>
              <a:rPr lang="ru-RU" sz="2400" dirty="0"/>
              <a:t> </a:t>
            </a:r>
            <a:r>
              <a:rPr lang="ru-RU" sz="2400" dirty="0" err="1"/>
              <a:t>цих</a:t>
            </a:r>
            <a:r>
              <a:rPr lang="ru-RU" sz="2400" dirty="0"/>
              <a:t> </a:t>
            </a:r>
            <a:r>
              <a:rPr lang="ru-RU" sz="2400" dirty="0" err="1"/>
              <a:t>випробувань</a:t>
            </a:r>
            <a:r>
              <a:rPr lang="ru-RU" sz="2400" dirty="0"/>
              <a:t> </a:t>
            </a:r>
            <a:r>
              <a:rPr lang="ru-RU" sz="2400" dirty="0" err="1"/>
              <a:t>було</a:t>
            </a:r>
            <a:r>
              <a:rPr lang="ru-RU" sz="2400" dirty="0"/>
              <a:t> </a:t>
            </a:r>
            <a:r>
              <a:rPr lang="ru-RU" sz="2400" dirty="0" err="1"/>
              <a:t>вибрано</a:t>
            </a:r>
            <a:r>
              <a:rPr lang="ru-RU" sz="2400" dirty="0"/>
              <a:t> </a:t>
            </a:r>
            <a:r>
              <a:rPr lang="ru-RU" sz="2400" dirty="0" err="1"/>
              <a:t>розміри</a:t>
            </a:r>
            <a:r>
              <a:rPr lang="ru-RU" sz="2400" dirty="0"/>
              <a:t> </a:t>
            </a:r>
            <a:r>
              <a:rPr lang="ru-RU" sz="2400" dirty="0" err="1"/>
              <a:t>літака</a:t>
            </a:r>
            <a:r>
              <a:rPr lang="ru-RU" sz="2400" dirty="0"/>
              <a:t>, </a:t>
            </a:r>
            <a:r>
              <a:rPr lang="ru-RU" sz="2400" dirty="0" err="1"/>
              <a:t>які</a:t>
            </a:r>
            <a:r>
              <a:rPr lang="ru-RU" sz="2400" dirty="0"/>
              <a:t> </a:t>
            </a:r>
            <a:r>
              <a:rPr lang="ru-RU" sz="2400" dirty="0" err="1"/>
              <a:t>повинні</a:t>
            </a:r>
            <a:r>
              <a:rPr lang="ru-RU" sz="2400" dirty="0"/>
              <a:t> </a:t>
            </a:r>
            <a:r>
              <a:rPr lang="ru-RU" sz="2400" dirty="0" err="1"/>
              <a:t>були</a:t>
            </a:r>
            <a:r>
              <a:rPr lang="ru-RU" sz="2400" dirty="0"/>
              <a:t> </a:t>
            </a:r>
            <a:r>
              <a:rPr lang="ru-RU" sz="2400" dirty="0" err="1"/>
              <a:t>забезпечити</a:t>
            </a:r>
            <a:r>
              <a:rPr lang="ru-RU" sz="2400" dirty="0"/>
              <a:t> </a:t>
            </a:r>
            <a:r>
              <a:rPr lang="ru-RU" sz="2400" dirty="0" err="1"/>
              <a:t>йому</a:t>
            </a:r>
            <a:r>
              <a:rPr lang="ru-RU" sz="2400" dirty="0"/>
              <a:t> </a:t>
            </a:r>
            <a:r>
              <a:rPr lang="ru-RU" sz="2400" dirty="0" err="1"/>
              <a:t>достатню</a:t>
            </a:r>
            <a:r>
              <a:rPr lang="ru-RU" sz="2400" dirty="0"/>
              <a:t> </a:t>
            </a:r>
            <a:r>
              <a:rPr lang="ru-RU" sz="2400" dirty="0" err="1"/>
              <a:t>підіймальну</a:t>
            </a:r>
            <a:r>
              <a:rPr lang="ru-RU" sz="2400" dirty="0"/>
              <a:t> силу.</a:t>
            </a:r>
          </a:p>
        </p:txBody>
      </p:sp>
      <p:pic>
        <p:nvPicPr>
          <p:cNvPr id="6146" name="Picture 2" descr="РОТОРНЫЙ ВОЗДУШНЫЙ ЗМЕЙ">
            <a:extLst>
              <a:ext uri="{FF2B5EF4-FFF2-40B4-BE49-F238E27FC236}">
                <a16:creationId xmlns:a16="http://schemas.microsoft.com/office/drawing/2014/main" id="{407AF09F-2006-4046-8D22-1D35F0E135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6808" y="3445686"/>
            <a:ext cx="3995358" cy="280271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В ПОЛЕТЕ — РОТОРЫ | МОДЕЛИСТ-КОНСТРУКТОР">
            <a:extLst>
              <a:ext uri="{FF2B5EF4-FFF2-40B4-BE49-F238E27FC236}">
                <a16:creationId xmlns:a16="http://schemas.microsoft.com/office/drawing/2014/main" id="{1188A55C-1A95-49B5-B62C-D67A56CF2A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120" y="3534001"/>
            <a:ext cx="4293942" cy="2382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04316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2CA99A-B210-4A8A-AD35-E962E21F6295}"/>
              </a:ext>
            </a:extLst>
          </p:cNvPr>
          <p:cNvSpPr>
            <a:spLocks noGrp="1"/>
          </p:cNvSpPr>
          <p:nvPr>
            <p:ph type="title"/>
          </p:nvPr>
        </p:nvSpPr>
        <p:spPr/>
        <p:txBody>
          <a:bodyPr>
            <a:normAutofit fontScale="90000"/>
          </a:bodyPr>
          <a:lstStyle/>
          <a:p>
            <a:r>
              <a:rPr lang="ru-RU" dirty="0" err="1"/>
              <a:t>Конструкція</a:t>
            </a:r>
            <a:r>
              <a:rPr lang="ru-RU" dirty="0"/>
              <a:t> </a:t>
            </a:r>
            <a:r>
              <a:rPr lang="ru-RU" dirty="0" err="1"/>
              <a:t>повітряного</a:t>
            </a:r>
            <a:r>
              <a:rPr lang="ru-RU" dirty="0"/>
              <a:t> </a:t>
            </a:r>
            <a:r>
              <a:rPr lang="ru-RU" dirty="0" err="1"/>
              <a:t>змія</a:t>
            </a:r>
            <a:br>
              <a:rPr lang="ru-RU" dirty="0"/>
            </a:br>
            <a:r>
              <a:rPr lang="ru-RU" b="1" u="sng" dirty="0" err="1"/>
              <a:t>Крило</a:t>
            </a:r>
            <a:r>
              <a:rPr lang="ru-RU" b="1" u="sng" dirty="0"/>
              <a:t> </a:t>
            </a:r>
            <a:r>
              <a:rPr lang="ru-RU" dirty="0" err="1"/>
              <a:t>забезпечує</a:t>
            </a:r>
            <a:r>
              <a:rPr lang="ru-RU" dirty="0"/>
              <a:t> </a:t>
            </a:r>
            <a:r>
              <a:rPr lang="ru-RU" dirty="0" err="1"/>
              <a:t>необхідну</a:t>
            </a:r>
            <a:r>
              <a:rPr lang="ru-RU" dirty="0"/>
              <a:t> для </a:t>
            </a:r>
            <a:r>
              <a:rPr lang="ru-RU" dirty="0" err="1"/>
              <a:t>утримання</a:t>
            </a:r>
            <a:r>
              <a:rPr lang="ru-RU" dirty="0"/>
              <a:t> </a:t>
            </a:r>
            <a:r>
              <a:rPr lang="ru-RU" dirty="0" err="1"/>
              <a:t>змія</a:t>
            </a:r>
            <a:r>
              <a:rPr lang="ru-RU" dirty="0"/>
              <a:t> у </a:t>
            </a:r>
            <a:r>
              <a:rPr lang="ru-RU" dirty="0" err="1"/>
              <a:t>повітрі</a:t>
            </a:r>
            <a:r>
              <a:rPr lang="ru-RU" dirty="0"/>
              <a:t> </a:t>
            </a:r>
            <a:r>
              <a:rPr lang="ru-RU" dirty="0" err="1"/>
              <a:t>підйомну</a:t>
            </a:r>
            <a:r>
              <a:rPr lang="ru-RU" dirty="0"/>
              <a:t> силу. </a:t>
            </a:r>
            <a:r>
              <a:rPr lang="ru-RU" dirty="0" err="1"/>
              <a:t>Крило</a:t>
            </a:r>
            <a:r>
              <a:rPr lang="ru-RU" dirty="0"/>
              <a:t> </a:t>
            </a:r>
            <a:r>
              <a:rPr lang="ru-RU" dirty="0" err="1"/>
              <a:t>виготовляють</a:t>
            </a:r>
            <a:r>
              <a:rPr lang="ru-RU" dirty="0"/>
              <a:t> з </a:t>
            </a:r>
            <a:r>
              <a:rPr lang="ru-RU" dirty="0" err="1"/>
              <a:t>непроникних</a:t>
            </a:r>
            <a:r>
              <a:rPr lang="ru-RU" dirty="0"/>
              <a:t> для </a:t>
            </a:r>
            <a:r>
              <a:rPr lang="ru-RU" dirty="0" err="1"/>
              <a:t>повітря</a:t>
            </a:r>
            <a:r>
              <a:rPr lang="ru-RU" dirty="0"/>
              <a:t> </a:t>
            </a:r>
            <a:r>
              <a:rPr lang="ru-RU" dirty="0" err="1"/>
              <a:t>матеріалів</a:t>
            </a:r>
            <a:r>
              <a:rPr lang="ru-RU" dirty="0"/>
              <a:t> </a:t>
            </a:r>
            <a:r>
              <a:rPr lang="ru-RU" dirty="0" err="1"/>
              <a:t>залежно</a:t>
            </a:r>
            <a:r>
              <a:rPr lang="ru-RU" dirty="0"/>
              <a:t> </a:t>
            </a:r>
            <a:r>
              <a:rPr lang="ru-RU" dirty="0" err="1"/>
              <a:t>від</a:t>
            </a:r>
            <a:r>
              <a:rPr lang="ru-RU" dirty="0"/>
              <a:t> </a:t>
            </a:r>
            <a:r>
              <a:rPr lang="ru-RU" dirty="0" err="1"/>
              <a:t>розміру</a:t>
            </a:r>
            <a:r>
              <a:rPr lang="ru-RU" dirty="0"/>
              <a:t> </a:t>
            </a:r>
            <a:r>
              <a:rPr lang="ru-RU" dirty="0" err="1"/>
              <a:t>змія</a:t>
            </a:r>
            <a:r>
              <a:rPr lang="ru-RU" dirty="0"/>
              <a:t>: </a:t>
            </a:r>
            <a:r>
              <a:rPr lang="ru-RU" dirty="0" err="1"/>
              <a:t>паперу</a:t>
            </a:r>
            <a:r>
              <a:rPr lang="ru-RU" dirty="0"/>
              <a:t> (</a:t>
            </a:r>
            <a:r>
              <a:rPr lang="ru-RU" dirty="0" err="1"/>
              <a:t>малі</a:t>
            </a:r>
            <a:r>
              <a:rPr lang="ru-RU" dirty="0"/>
              <a:t> </a:t>
            </a:r>
            <a:r>
              <a:rPr lang="ru-RU" dirty="0" err="1"/>
              <a:t>змії</a:t>
            </a:r>
            <a:r>
              <a:rPr lang="ru-RU" dirty="0"/>
              <a:t>), </a:t>
            </a:r>
            <a:r>
              <a:rPr lang="ru-RU" dirty="0" err="1"/>
              <a:t>синтетичної</a:t>
            </a:r>
            <a:r>
              <a:rPr lang="ru-RU" dirty="0"/>
              <a:t> </a:t>
            </a:r>
            <a:r>
              <a:rPr lang="ru-RU" dirty="0" err="1"/>
              <a:t>плівки</a:t>
            </a:r>
            <a:r>
              <a:rPr lang="ru-RU" dirty="0"/>
              <a:t> (</a:t>
            </a:r>
            <a:r>
              <a:rPr lang="ru-RU" dirty="0" err="1"/>
              <a:t>середні</a:t>
            </a:r>
            <a:r>
              <a:rPr lang="ru-RU" dirty="0"/>
              <a:t> </a:t>
            </a:r>
            <a:r>
              <a:rPr lang="ru-RU" dirty="0" err="1"/>
              <a:t>змії</a:t>
            </a:r>
            <a:r>
              <a:rPr lang="ru-RU" dirty="0"/>
              <a:t>), </a:t>
            </a:r>
            <a:r>
              <a:rPr lang="ru-RU" dirty="0" err="1"/>
              <a:t>синтетичної</a:t>
            </a:r>
            <a:r>
              <a:rPr lang="ru-RU" dirty="0"/>
              <a:t> </a:t>
            </a:r>
            <a:r>
              <a:rPr lang="ru-RU" dirty="0" err="1"/>
              <a:t>тканини</a:t>
            </a:r>
            <a:r>
              <a:rPr lang="ru-RU" dirty="0"/>
              <a:t> (</a:t>
            </a:r>
            <a:r>
              <a:rPr lang="ru-RU" dirty="0" err="1"/>
              <a:t>великі</a:t>
            </a:r>
            <a:r>
              <a:rPr lang="ru-RU" dirty="0"/>
              <a:t> </a:t>
            </a:r>
            <a:r>
              <a:rPr lang="ru-RU" dirty="0" err="1"/>
              <a:t>змії</a:t>
            </a:r>
            <a:r>
              <a:rPr lang="ru-RU" dirty="0"/>
              <a:t>) </a:t>
            </a:r>
            <a:r>
              <a:rPr lang="ru-RU" dirty="0" err="1"/>
              <a:t>або</a:t>
            </a:r>
            <a:r>
              <a:rPr lang="ru-RU" dirty="0"/>
              <a:t> </a:t>
            </a:r>
            <a:r>
              <a:rPr lang="ru-RU" dirty="0" err="1"/>
              <a:t>синтетичної</a:t>
            </a:r>
            <a:r>
              <a:rPr lang="ru-RU" dirty="0"/>
              <a:t> </a:t>
            </a:r>
            <a:r>
              <a:rPr lang="ru-RU" dirty="0" err="1"/>
              <a:t>армованої</a:t>
            </a:r>
            <a:r>
              <a:rPr lang="ru-RU" dirty="0"/>
              <a:t> </a:t>
            </a:r>
            <a:r>
              <a:rPr lang="ru-RU" dirty="0" err="1"/>
              <a:t>тканини</a:t>
            </a:r>
            <a:r>
              <a:rPr lang="ru-RU" dirty="0"/>
              <a:t> (</a:t>
            </a:r>
            <a:r>
              <a:rPr lang="ru-RU" dirty="0" err="1"/>
              <a:t>надвеликі</a:t>
            </a:r>
            <a:r>
              <a:rPr lang="ru-RU" dirty="0"/>
              <a:t> </a:t>
            </a:r>
            <a:r>
              <a:rPr lang="ru-RU" dirty="0" err="1"/>
              <a:t>змії</a:t>
            </a:r>
            <a:r>
              <a:rPr lang="ru-RU" dirty="0"/>
              <a:t>).</a:t>
            </a:r>
            <a:br>
              <a:rPr lang="ru-RU" dirty="0"/>
            </a:br>
            <a:endParaRPr lang="ru-RU" dirty="0"/>
          </a:p>
        </p:txBody>
      </p:sp>
      <p:sp>
        <p:nvSpPr>
          <p:cNvPr id="3" name="Объект 2">
            <a:extLst>
              <a:ext uri="{FF2B5EF4-FFF2-40B4-BE49-F238E27FC236}">
                <a16:creationId xmlns:a16="http://schemas.microsoft.com/office/drawing/2014/main" id="{9117DEA9-CA27-4936-A50E-E72FD258BE04}"/>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415433524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280218-8D49-4FE3-B12C-F3CEC7A01DD8}"/>
              </a:ext>
            </a:extLst>
          </p:cNvPr>
          <p:cNvSpPr>
            <a:spLocks noGrp="1"/>
          </p:cNvSpPr>
          <p:nvPr>
            <p:ph type="title"/>
          </p:nvPr>
        </p:nvSpPr>
        <p:spPr/>
        <p:txBody>
          <a:bodyPr>
            <a:noAutofit/>
          </a:bodyPr>
          <a:lstStyle/>
          <a:p>
            <a:r>
              <a:rPr lang="ru-RU" sz="2400" b="1" u="sng" dirty="0" err="1"/>
              <a:t>Вуздечка</a:t>
            </a:r>
            <a:r>
              <a:rPr lang="ru-RU" sz="2400" dirty="0"/>
              <a:t> </a:t>
            </a:r>
            <a:r>
              <a:rPr lang="ru-RU" sz="2400" dirty="0" err="1"/>
              <a:t>забезпечує</a:t>
            </a:r>
            <a:r>
              <a:rPr lang="ru-RU" sz="2400" dirty="0"/>
              <a:t> </a:t>
            </a:r>
            <a:r>
              <a:rPr lang="ru-RU" sz="2400" dirty="0" err="1"/>
              <a:t>утримання</a:t>
            </a:r>
            <a:r>
              <a:rPr lang="ru-RU" sz="2400" dirty="0"/>
              <a:t> </a:t>
            </a:r>
            <a:r>
              <a:rPr lang="ru-RU" sz="2400" dirty="0" err="1"/>
              <a:t>змія</a:t>
            </a:r>
            <a:r>
              <a:rPr lang="ru-RU" sz="2400" dirty="0"/>
              <a:t>, </a:t>
            </a:r>
            <a:r>
              <a:rPr lang="ru-RU" sz="2400" dirty="0" err="1"/>
              <a:t>необхідний</a:t>
            </a:r>
            <a:r>
              <a:rPr lang="ru-RU" sz="2400" dirty="0"/>
              <a:t> для </a:t>
            </a:r>
            <a:r>
              <a:rPr lang="ru-RU" sz="2400" dirty="0" err="1"/>
              <a:t>польоту</a:t>
            </a:r>
            <a:r>
              <a:rPr lang="ru-RU" sz="2400" dirty="0"/>
              <a:t> кут атаки, </a:t>
            </a:r>
            <a:r>
              <a:rPr lang="ru-RU" sz="2400" dirty="0" err="1"/>
              <a:t>можливості</a:t>
            </a:r>
            <a:r>
              <a:rPr lang="ru-RU" sz="2400" dirty="0"/>
              <a:t> </a:t>
            </a:r>
            <a:r>
              <a:rPr lang="ru-RU" sz="2400" dirty="0" err="1"/>
              <a:t>керування</a:t>
            </a:r>
            <a:r>
              <a:rPr lang="ru-RU" sz="2400" dirty="0"/>
              <a:t> </a:t>
            </a:r>
            <a:r>
              <a:rPr lang="ru-RU" sz="2400" dirty="0" err="1"/>
              <a:t>змієм</a:t>
            </a:r>
            <a:r>
              <a:rPr lang="ru-RU" sz="2400" dirty="0"/>
              <a:t> та </a:t>
            </a:r>
            <a:r>
              <a:rPr lang="ru-RU" sz="2400" dirty="0" err="1"/>
              <a:t>його</a:t>
            </a:r>
            <a:r>
              <a:rPr lang="ru-RU" sz="2400" dirty="0"/>
              <a:t> </a:t>
            </a:r>
            <a:r>
              <a:rPr lang="ru-RU" sz="2400" dirty="0" err="1"/>
              <a:t>використання</a:t>
            </a:r>
            <a:r>
              <a:rPr lang="ru-RU" sz="2400" dirty="0"/>
              <a:t> при </a:t>
            </a:r>
            <a:r>
              <a:rPr lang="ru-RU" sz="2400" dirty="0" err="1"/>
              <a:t>різних</a:t>
            </a:r>
            <a:r>
              <a:rPr lang="ru-RU" sz="2400" dirty="0"/>
              <a:t> силах </a:t>
            </a:r>
            <a:r>
              <a:rPr lang="ru-RU" sz="2400" dirty="0" err="1"/>
              <a:t>вітру</a:t>
            </a:r>
            <a:r>
              <a:rPr lang="ru-RU" sz="2400" dirty="0"/>
              <a:t>. За числом </a:t>
            </a:r>
            <a:r>
              <a:rPr lang="ru-RU" sz="2400" dirty="0" err="1"/>
              <a:t>місць</a:t>
            </a:r>
            <a:r>
              <a:rPr lang="ru-RU" sz="2400" dirty="0"/>
              <a:t> </a:t>
            </a:r>
            <a:r>
              <a:rPr lang="ru-RU" sz="2400" dirty="0" err="1"/>
              <a:t>кріплення</a:t>
            </a:r>
            <a:r>
              <a:rPr lang="ru-RU" sz="2400" dirty="0"/>
              <a:t> </a:t>
            </a:r>
            <a:r>
              <a:rPr lang="ru-RU" sz="2400" dirty="0" err="1"/>
              <a:t>вуздечки</a:t>
            </a:r>
            <a:r>
              <a:rPr lang="ru-RU" sz="2400" dirty="0"/>
              <a:t> </a:t>
            </a:r>
            <a:r>
              <a:rPr lang="ru-RU" sz="2400" dirty="0" err="1"/>
              <a:t>поділяються</a:t>
            </a:r>
            <a:r>
              <a:rPr lang="ru-RU" sz="2400" dirty="0"/>
              <a:t> на:</a:t>
            </a:r>
            <a:br>
              <a:rPr lang="ru-RU" sz="2400" dirty="0"/>
            </a:br>
            <a:r>
              <a:rPr lang="ru-RU" sz="2400" dirty="0"/>
              <a:t>з одним </a:t>
            </a:r>
            <a:r>
              <a:rPr lang="ru-RU" sz="2400" dirty="0" err="1"/>
              <a:t>місцем</a:t>
            </a:r>
            <a:r>
              <a:rPr lang="ru-RU" sz="2400" dirty="0"/>
              <a:t> </a:t>
            </a:r>
            <a:r>
              <a:rPr lang="ru-RU" sz="2400" dirty="0" err="1"/>
              <a:t>кріплення</a:t>
            </a:r>
            <a:r>
              <a:rPr lang="ru-RU" sz="2400" dirty="0"/>
              <a:t> — не </a:t>
            </a:r>
            <a:r>
              <a:rPr lang="ru-RU" sz="2400" dirty="0" err="1"/>
              <a:t>дозволяє</a:t>
            </a:r>
            <a:r>
              <a:rPr lang="ru-RU" sz="2400" dirty="0"/>
              <a:t> </a:t>
            </a:r>
            <a:r>
              <a:rPr lang="ru-RU" sz="2400" dirty="0" err="1"/>
              <a:t>керування</a:t>
            </a:r>
            <a:r>
              <a:rPr lang="ru-RU" sz="2400" dirty="0"/>
              <a:t> </a:t>
            </a:r>
            <a:r>
              <a:rPr lang="ru-RU" sz="2400" dirty="0" err="1"/>
              <a:t>змієм</a:t>
            </a:r>
            <a:r>
              <a:rPr lang="ru-RU" sz="2400" dirty="0"/>
              <a:t>;</a:t>
            </a:r>
            <a:br>
              <a:rPr lang="ru-RU" sz="2400" dirty="0"/>
            </a:br>
            <a:r>
              <a:rPr lang="ru-RU" sz="2400" dirty="0"/>
              <a:t>з </a:t>
            </a:r>
            <a:r>
              <a:rPr lang="ru-RU" sz="2400" dirty="0" err="1"/>
              <a:t>двома</a:t>
            </a:r>
            <a:r>
              <a:rPr lang="ru-RU" sz="2400" dirty="0"/>
              <a:t> </a:t>
            </a:r>
            <a:r>
              <a:rPr lang="ru-RU" sz="2400" dirty="0" err="1"/>
              <a:t>місцями</a:t>
            </a:r>
            <a:r>
              <a:rPr lang="ru-RU" sz="2400" dirty="0"/>
              <a:t> </a:t>
            </a:r>
            <a:r>
              <a:rPr lang="ru-RU" sz="2400" dirty="0" err="1"/>
              <a:t>кріплення</a:t>
            </a:r>
            <a:r>
              <a:rPr lang="ru-RU" sz="2400" dirty="0"/>
              <a:t> — </a:t>
            </a:r>
            <a:r>
              <a:rPr lang="ru-RU" sz="2400" dirty="0" err="1"/>
              <a:t>дозволяє</a:t>
            </a:r>
            <a:r>
              <a:rPr lang="ru-RU" sz="2400" dirty="0"/>
              <a:t> </a:t>
            </a:r>
            <a:r>
              <a:rPr lang="ru-RU" sz="2400" dirty="0" err="1"/>
              <a:t>змінювати</a:t>
            </a:r>
            <a:r>
              <a:rPr lang="ru-RU" sz="2400" dirty="0"/>
              <a:t> кут </a:t>
            </a:r>
            <a:r>
              <a:rPr lang="ru-RU" sz="2400" dirty="0" err="1"/>
              <a:t>нахилу</a:t>
            </a:r>
            <a:r>
              <a:rPr lang="ru-RU" sz="2400" dirty="0"/>
              <a:t> </a:t>
            </a:r>
            <a:r>
              <a:rPr lang="ru-RU" sz="2400" dirty="0" err="1"/>
              <a:t>крила</a:t>
            </a:r>
            <a:r>
              <a:rPr lang="ru-RU" sz="2400" dirty="0"/>
              <a:t> </a:t>
            </a:r>
            <a:r>
              <a:rPr lang="ru-RU" sz="2400" dirty="0" err="1"/>
              <a:t>ліворуч-праворуч</a:t>
            </a:r>
            <a:r>
              <a:rPr lang="ru-RU" sz="2400" dirty="0"/>
              <a:t> з </a:t>
            </a:r>
            <a:r>
              <a:rPr lang="ru-RU" sz="2400" dirty="0" err="1"/>
              <a:t>відповідним</a:t>
            </a:r>
            <a:r>
              <a:rPr lang="ru-RU" sz="2400" dirty="0"/>
              <a:t> </a:t>
            </a:r>
            <a:r>
              <a:rPr lang="ru-RU" sz="2400" dirty="0" err="1"/>
              <a:t>ухилянням</a:t>
            </a:r>
            <a:r>
              <a:rPr lang="ru-RU" sz="2400" dirty="0"/>
              <a:t> </a:t>
            </a:r>
            <a:r>
              <a:rPr lang="ru-RU" sz="2400" dirty="0" err="1"/>
              <a:t>змія</a:t>
            </a:r>
            <a:r>
              <a:rPr lang="ru-RU" sz="2400" dirty="0"/>
              <a:t>.</a:t>
            </a:r>
            <a:br>
              <a:rPr lang="ru-RU" sz="2400" dirty="0"/>
            </a:br>
            <a:r>
              <a:rPr lang="ru-RU" sz="2400" dirty="0"/>
              <a:t>з </a:t>
            </a:r>
            <a:r>
              <a:rPr lang="ru-RU" sz="2400" dirty="0" err="1"/>
              <a:t>трьома</a:t>
            </a:r>
            <a:r>
              <a:rPr lang="ru-RU" sz="2400" dirty="0"/>
              <a:t> </a:t>
            </a:r>
            <a:r>
              <a:rPr lang="ru-RU" sz="2400" dirty="0" err="1"/>
              <a:t>місцями</a:t>
            </a:r>
            <a:r>
              <a:rPr lang="ru-RU" sz="2400" dirty="0"/>
              <a:t> </a:t>
            </a:r>
            <a:r>
              <a:rPr lang="ru-RU" sz="2400" dirty="0" err="1"/>
              <a:t>кріплення</a:t>
            </a:r>
            <a:r>
              <a:rPr lang="ru-RU" sz="2400" dirty="0"/>
              <a:t> — </a:t>
            </a:r>
            <a:r>
              <a:rPr lang="ru-RU" sz="2400" dirty="0" err="1"/>
              <a:t>дозволяє</a:t>
            </a:r>
            <a:r>
              <a:rPr lang="ru-RU" sz="2400" dirty="0"/>
              <a:t> </a:t>
            </a:r>
            <a:r>
              <a:rPr lang="ru-RU" sz="2400" dirty="0" err="1"/>
              <a:t>змінювати</a:t>
            </a:r>
            <a:r>
              <a:rPr lang="ru-RU" sz="2400" dirty="0"/>
              <a:t> кут </a:t>
            </a:r>
            <a:r>
              <a:rPr lang="ru-RU" sz="2400" dirty="0" err="1"/>
              <a:t>нахилу</a:t>
            </a:r>
            <a:r>
              <a:rPr lang="ru-RU" sz="2400" dirty="0"/>
              <a:t> </a:t>
            </a:r>
            <a:r>
              <a:rPr lang="ru-RU" sz="2400" dirty="0" err="1"/>
              <a:t>змія</a:t>
            </a:r>
            <a:r>
              <a:rPr lang="ru-RU" sz="2400" dirty="0"/>
              <a:t> </a:t>
            </a:r>
            <a:r>
              <a:rPr lang="ru-RU" sz="2400" dirty="0" err="1"/>
              <a:t>ліворуч-праворуч</a:t>
            </a:r>
            <a:r>
              <a:rPr lang="ru-RU" sz="2400" dirty="0"/>
              <a:t> та кут атаки;</a:t>
            </a:r>
            <a:br>
              <a:rPr lang="ru-RU" sz="2400" dirty="0"/>
            </a:br>
            <a:r>
              <a:rPr lang="ru-RU" sz="2400" dirty="0"/>
              <a:t>з </a:t>
            </a:r>
            <a:r>
              <a:rPr lang="ru-RU" sz="2400" dirty="0" err="1"/>
              <a:t>чотирма</a:t>
            </a:r>
            <a:r>
              <a:rPr lang="ru-RU" sz="2400" dirty="0"/>
              <a:t> </a:t>
            </a:r>
            <a:r>
              <a:rPr lang="ru-RU" sz="2400" dirty="0" err="1"/>
              <a:t>місцями</a:t>
            </a:r>
            <a:r>
              <a:rPr lang="ru-RU" sz="2400" dirty="0"/>
              <a:t> </a:t>
            </a:r>
            <a:r>
              <a:rPr lang="ru-RU" sz="2400" dirty="0" err="1"/>
              <a:t>кріплення</a:t>
            </a:r>
            <a:r>
              <a:rPr lang="ru-RU" sz="2400" dirty="0"/>
              <a:t> — </a:t>
            </a:r>
            <a:r>
              <a:rPr lang="ru-RU" sz="2400" dirty="0" err="1"/>
              <a:t>дозволяє</a:t>
            </a:r>
            <a:r>
              <a:rPr lang="ru-RU" sz="2400" dirty="0"/>
              <a:t> </a:t>
            </a:r>
            <a:r>
              <a:rPr lang="ru-RU" sz="2400" dirty="0" err="1"/>
              <a:t>змінювати</a:t>
            </a:r>
            <a:r>
              <a:rPr lang="ru-RU" sz="2400" dirty="0"/>
              <a:t> кут </a:t>
            </a:r>
            <a:r>
              <a:rPr lang="ru-RU" sz="2400" dirty="0" err="1"/>
              <a:t>нахилу</a:t>
            </a:r>
            <a:r>
              <a:rPr lang="ru-RU" sz="2400" dirty="0"/>
              <a:t> та кут атаки кожного з </a:t>
            </a:r>
            <a:r>
              <a:rPr lang="ru-RU" sz="2400" dirty="0" err="1"/>
              <a:t>крил</a:t>
            </a:r>
            <a:r>
              <a:rPr lang="ru-RU" sz="2400" dirty="0"/>
              <a:t> </a:t>
            </a:r>
            <a:r>
              <a:rPr lang="ru-RU" sz="2400" dirty="0" err="1"/>
              <a:t>змія</a:t>
            </a:r>
            <a:r>
              <a:rPr lang="ru-RU" sz="2400" dirty="0"/>
              <a:t> </a:t>
            </a:r>
            <a:r>
              <a:rPr lang="ru-RU" sz="2400" dirty="0" err="1"/>
              <a:t>ліворуч-праворуч</a:t>
            </a:r>
            <a:r>
              <a:rPr lang="ru-RU" sz="2400" dirty="0"/>
              <a:t> для </a:t>
            </a:r>
            <a:r>
              <a:rPr lang="ru-RU" sz="2400" dirty="0" err="1"/>
              <a:t>виконання</a:t>
            </a:r>
            <a:r>
              <a:rPr lang="ru-RU" sz="2400" dirty="0"/>
              <a:t> </a:t>
            </a:r>
            <a:r>
              <a:rPr lang="ru-RU" sz="2400" dirty="0" err="1"/>
              <a:t>складних</a:t>
            </a:r>
            <a:r>
              <a:rPr lang="ru-RU" sz="2400" dirty="0"/>
              <a:t> </a:t>
            </a:r>
            <a:r>
              <a:rPr lang="ru-RU" sz="2400" dirty="0" err="1"/>
              <a:t>пілотажних</a:t>
            </a:r>
            <a:r>
              <a:rPr lang="ru-RU" sz="2400" dirty="0"/>
              <a:t> </a:t>
            </a:r>
            <a:r>
              <a:rPr lang="ru-RU" sz="2400" dirty="0" err="1"/>
              <a:t>фігур</a:t>
            </a:r>
            <a:r>
              <a:rPr lang="ru-RU" sz="2400" dirty="0"/>
              <a:t>.</a:t>
            </a:r>
            <a:br>
              <a:rPr lang="ru-RU" sz="2400" dirty="0"/>
            </a:br>
            <a:r>
              <a:rPr lang="ru-RU" sz="2400" dirty="0" err="1"/>
              <a:t>Кожне</a:t>
            </a:r>
            <a:r>
              <a:rPr lang="ru-RU" sz="2400" dirty="0"/>
              <a:t> з </a:t>
            </a:r>
            <a:r>
              <a:rPr lang="ru-RU" sz="2400" dirty="0" err="1"/>
              <a:t>місць</a:t>
            </a:r>
            <a:r>
              <a:rPr lang="ru-RU" sz="2400" dirty="0"/>
              <a:t> </a:t>
            </a:r>
            <a:r>
              <a:rPr lang="ru-RU" sz="2400" dirty="0" err="1"/>
              <a:t>кріплення</a:t>
            </a:r>
            <a:r>
              <a:rPr lang="ru-RU" sz="2400" dirty="0"/>
              <a:t> </a:t>
            </a:r>
            <a:r>
              <a:rPr lang="ru-RU" sz="2400" dirty="0" err="1"/>
              <a:t>має</a:t>
            </a:r>
            <a:r>
              <a:rPr lang="ru-RU" sz="2400" dirty="0"/>
              <a:t> </a:t>
            </a:r>
            <a:r>
              <a:rPr lang="ru-RU" sz="2400" dirty="0" err="1"/>
              <a:t>власний</a:t>
            </a:r>
            <a:r>
              <a:rPr lang="ru-RU" sz="2400" dirty="0"/>
              <a:t> </a:t>
            </a:r>
            <a:r>
              <a:rPr lang="ru-RU" sz="2400" dirty="0" err="1"/>
              <a:t>леєр</a:t>
            </a:r>
            <a:r>
              <a:rPr lang="ru-RU" sz="2400" dirty="0"/>
              <a:t>.</a:t>
            </a:r>
            <a:br>
              <a:rPr lang="ru-RU" sz="2400" dirty="0"/>
            </a:br>
            <a:endParaRPr lang="ru-RU" sz="2400" dirty="0"/>
          </a:p>
        </p:txBody>
      </p:sp>
      <p:sp>
        <p:nvSpPr>
          <p:cNvPr id="3" name="Объект 2">
            <a:extLst>
              <a:ext uri="{FF2B5EF4-FFF2-40B4-BE49-F238E27FC236}">
                <a16:creationId xmlns:a16="http://schemas.microsoft.com/office/drawing/2014/main" id="{C0D08267-1844-4F8B-B6FB-5C4682566B49}"/>
              </a:ext>
            </a:extLst>
          </p:cNvPr>
          <p:cNvSpPr>
            <a:spLocks noGrp="1"/>
          </p:cNvSpPr>
          <p:nvPr>
            <p:ph idx="1"/>
          </p:nvPr>
        </p:nvSpPr>
        <p:spPr/>
        <p:txBody>
          <a:bodyPr/>
          <a:lstStyle/>
          <a:p>
            <a:endParaRPr lang="ru-RU" dirty="0"/>
          </a:p>
        </p:txBody>
      </p:sp>
    </p:spTree>
    <p:extLst>
      <p:ext uri="{BB962C8B-B14F-4D97-AF65-F5344CB8AC3E}">
        <p14:creationId xmlns:p14="http://schemas.microsoft.com/office/powerpoint/2010/main" val="23205875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167</TotalTime>
  <Words>813</Words>
  <Application>Microsoft Office PowerPoint</Application>
  <PresentationFormat>Широкоэкранный</PresentationFormat>
  <Paragraphs>17</Paragraphs>
  <Slides>18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Trebuchet MS</vt:lpstr>
      <vt:lpstr>Wingdings 3</vt:lpstr>
      <vt:lpstr>Аспект</vt:lpstr>
      <vt:lpstr>Презентация PowerPoint</vt:lpstr>
      <vt:lpstr>Повітряні змії</vt:lpstr>
      <vt:lpstr>Повітряний змій або літун — прив'язний літальний апарат, підтримуваний у повітрі тиском вітру на поверхню, поставлену під певним кутом до напрямку вітру. Винайдений в Китаї понад 2 тисячі років тому.</vt:lpstr>
      <vt:lpstr>Перші згадки про повітряних зміїв зустрічаються ще в II столітті до н. е., в Китаї (так званий змій-дракон). Повітряні змії стали відомими в Європі у пізньому середньовіччі. У ХІІІ столітті їх описав Марко Поло в своїй книзі про подорож до Китаю. </vt:lpstr>
      <vt:lpstr>З другої половини XVIII ст. повітряних зміїв використовували при проведенні наукових досліджень атмосфери. У 1749 р. А. Вільсон за допомогою повітряного змія вимірював температуру повітря на висоті. У 1752 р. Б. Франклін провів експеримент, в якому за допомогою змія виявив електричну природу блискавки і згодом завдяки отриманим результатам винайшов громовідвід.</vt:lpstr>
      <vt:lpstr>М. В. Ломоносов проводив аналогічні експерименти і незалежно від Франкліна прийшов до таких самих результатів. Дослідження атмосферної електрики за допомогою зміїв були надзвичайно небезпечними: 26 червня 1753 року при запуску змія в грозу загинув колега Ломоносова, академік Г. В. Ріхман.</vt:lpstr>
      <vt:lpstr>Важливо відзначити використання повітряних зміїв при розробці перших літаків. Зокрема, О. Ф. Можайський, перш ніж почати будівництво свого літака, провів серію випробувань з повітряними зміями, яких тягла упряжка коней. На підставі результатів цих випробувань було вибрано розміри літака, які повинні були забезпечити йому достатню підіймальну силу.</vt:lpstr>
      <vt:lpstr>Конструкція повітряного змія Крило забезпечує необхідну для утримання змія у повітрі підйомну силу. Крило виготовляють з непроникних для повітря матеріалів залежно від розміру змія: паперу (малі змії), синтетичної плівки (середні змії), синтетичної тканини (великі змії) або синтетичної армованої тканини (надвеликі змії). </vt:lpstr>
      <vt:lpstr>Вуздечка забезпечує утримання змія, необхідний для польоту кут атаки, можливості керування змієм та його використання при різних силах вітру. За числом місць кріплення вуздечки поділяються на: з одним місцем кріплення — не дозволяє керування змієм; з двома місцями кріплення — дозволяє змінювати кут нахилу крила ліворуч-праворуч з відповідним ухилянням змія. з трьома місцями кріплення — дозволяє змінювати кут нахилу змія ліворуч-праворуч та кут атаки; з чотирма місцями кріплення — дозволяє змінювати кут нахилу та кут атаки кожного з крил змія ліворуч-праворуч для виконання складних пілотажних фігур. Кожне з місць кріплення має власний леєр. </vt:lpstr>
      <vt:lpstr>Хвіст забезпечує прийнятну стабільність польоту зміїв і є декоративним елементом.</vt:lpstr>
      <vt:lpstr>Різновиди зміїв Каркасні змії Каркасний змій має легкий каркас, який забезпечує утримання крила та надання йому необхідної форми. Для каркаса, залежно від розміру та місця виготовлення змія, використовують розщеплений бамбук, соснові рейки, вуглепластикові або алюмінієві трубки та інші легкі і пружні матеріали. Крило каркасних зміїв звичайно одношарове, що не дозволяє отримати аеродинамічний профіль високої якості, тому такі змії за підйомною силою поступаються безкаркасним зміям зі сформованим профілем крила.   </vt:lpstr>
      <vt:lpstr>Прямокутний змій Прямокутний змій має каркас з двох схрещених ребер, які утримують крило у формі прямокутника. Облаштовується хвостом. Характеризується низькою стабільністю польоту і підйомного силою, але завдяки простоті і малій масі каркаса може використовуватись в слабкий вітер. </vt:lpstr>
      <vt:lpstr>Ромбовидний змій Ромбовидний змій має каркас з двох схрещених ребер, які утримують крило у формі дельтоїда. Передній трикутник крила змія завжди менший у висоту. Ромбовидний змій звичайно облаштовується хвостом. Характеризується прийнятною стабільністю польоту і підйомною силою. </vt:lpstr>
      <vt:lpstr>Дельта-змій Дельта-змій має конструкцію, наближену до дельтаплану. Каркас складається з чотирьох (в окремих випадках — п'яти) ребер — центрального поздовжнього, яке утримує центральні передню і задню точки крила, поперечного (або поперечних для п'яти ребер), яке утримує бокові ребра, і власне бокових ребер, які утримують передні кромки крила. Бокові ребра звичайно не приєднуються до переднього краю центрального поздовжнього ребра, що робить конструкцію змія напівжорсткою. </vt:lpstr>
      <vt:lpstr>Коробчатий змій Коробчатий змій складається з каркаса, утвореного чотирма поздовжніми ребрами паралелепіпеду і скріплених хрестовидними розпірками. Поздовжні ребра несуть два прямокутних крила. </vt:lpstr>
      <vt:lpstr>Інші конструкції Конструктори зміїв пропонують конструкції, які поєднують відомі рішення, дозволяють отримати кращі льотні якості або втілити оригінальні дизайнерські задуми. </vt:lpstr>
      <vt:lpstr>Безкаркасні змії Безкаркасний змій набуває необхідної жорсткості за рахунок тиску, який попередньо створюється у герметичному балоні або набігаючим повітрям у мішковидній оболонці під час використання. Його форма забезпечується складною системою внутрішніх перегородок і вуздечки. </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Professional</dc:creator>
  <cp:lastModifiedBy>Professional</cp:lastModifiedBy>
  <cp:revision>9</cp:revision>
  <dcterms:created xsi:type="dcterms:W3CDTF">2021-03-31T11:49:02Z</dcterms:created>
  <dcterms:modified xsi:type="dcterms:W3CDTF">2021-03-31T14:36:15Z</dcterms:modified>
</cp:coreProperties>
</file>