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sldIdLst>
    <p:sldId id="274" r:id="rId2"/>
    <p:sldId id="281" r:id="rId3"/>
    <p:sldId id="282" r:id="rId4"/>
    <p:sldId id="283" r:id="rId5"/>
    <p:sldId id="284" r:id="rId6"/>
    <p:sldId id="285" r:id="rId7"/>
  </p:sldIdLst>
  <p:sldSz cx="9144000" cy="6858000" type="screen4x3"/>
  <p:notesSz cx="6858000" cy="9144000"/>
  <p:defaultTextStyle>
    <a:defPPr>
      <a:defRPr lang="uk-UA"/>
    </a:defPPr>
    <a:lvl1pPr algn="l" rtl="0" eaLnBrk="0" fontAlgn="base" hangingPunct="0">
      <a:spcBef>
        <a:spcPct val="0"/>
      </a:spcBef>
      <a:spcAft>
        <a:spcPct val="0"/>
      </a:spcAft>
      <a:defRPr sz="4800" b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800" b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800" b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800" b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800" b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4800" b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4800" b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4800" b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4800" b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91" autoAdjust="0"/>
  </p:normalViewPr>
  <p:slideViewPr>
    <p:cSldViewPr>
      <p:cViewPr varScale="1">
        <p:scale>
          <a:sx n="154" d="100"/>
          <a:sy n="154" d="100"/>
        </p:scale>
        <p:origin x="1194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ru-RU" noProof="0" smtClean="0"/>
              <a:t>Образец текста</a:t>
            </a:r>
          </a:p>
          <a:p>
            <a:pPr lvl="1"/>
            <a:r>
              <a:rPr lang="uk-UA" altLang="ru-RU" noProof="0" smtClean="0"/>
              <a:t>Второй уровень</a:t>
            </a:r>
          </a:p>
          <a:p>
            <a:pPr lvl="2"/>
            <a:r>
              <a:rPr lang="uk-UA" altLang="ru-RU" noProof="0" smtClean="0"/>
              <a:t>Третий уровень</a:t>
            </a:r>
          </a:p>
          <a:p>
            <a:pPr lvl="3"/>
            <a:r>
              <a:rPr lang="uk-UA" altLang="ru-RU" noProof="0" smtClean="0"/>
              <a:t>Четвертый уровень</a:t>
            </a:r>
          </a:p>
          <a:p>
            <a:pPr lvl="4"/>
            <a:r>
              <a:rPr lang="uk-UA" altLang="ru-RU" noProof="0" smtClean="0"/>
              <a:t>Пятый уровень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6A71281-D188-4D75-93F4-801F06D3870A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5 w 717"/>
                <a:gd name="T1" fmla="*/ 845 h 845"/>
                <a:gd name="T2" fmla="*/ 725 w 717"/>
                <a:gd name="T3" fmla="*/ 821 h 845"/>
                <a:gd name="T4" fmla="*/ 582 w 717"/>
                <a:gd name="T5" fmla="*/ 605 h 845"/>
                <a:gd name="T6" fmla="*/ 410 w 717"/>
                <a:gd name="T7" fmla="*/ 396 h 845"/>
                <a:gd name="T8" fmla="*/ 225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3 w 717"/>
                <a:gd name="T15" fmla="*/ 198 h 845"/>
                <a:gd name="T16" fmla="*/ 404 w 717"/>
                <a:gd name="T17" fmla="*/ 408 h 845"/>
                <a:gd name="T18" fmla="*/ 576 w 717"/>
                <a:gd name="T19" fmla="*/ 623 h 845"/>
                <a:gd name="T20" fmla="*/ 725 w 717"/>
                <a:gd name="T21" fmla="*/ 845 h 845"/>
                <a:gd name="T22" fmla="*/ 725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1 w 407"/>
                <a:gd name="T1" fmla="*/ 414 h 414"/>
                <a:gd name="T2" fmla="*/ 411 w 407"/>
                <a:gd name="T3" fmla="*/ 396 h 414"/>
                <a:gd name="T4" fmla="*/ 226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20 w 407"/>
                <a:gd name="T13" fmla="*/ 204 h 414"/>
                <a:gd name="T14" fmla="*/ 411 w 407"/>
                <a:gd name="T15" fmla="*/ 414 h 414"/>
                <a:gd name="T16" fmla="*/ 411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4 w 586"/>
                <a:gd name="T1" fmla="*/ 0 h 599"/>
                <a:gd name="T2" fmla="*/ 576 w 586"/>
                <a:gd name="T3" fmla="*/ 0 h 599"/>
                <a:gd name="T4" fmla="*/ 411 w 586"/>
                <a:gd name="T5" fmla="*/ 132 h 599"/>
                <a:gd name="T6" fmla="*/ 261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1 w 586"/>
                <a:gd name="T17" fmla="*/ 282 h 599"/>
                <a:gd name="T18" fmla="*/ 417 w 586"/>
                <a:gd name="T19" fmla="*/ 138 h 599"/>
                <a:gd name="T20" fmla="*/ 594 w 586"/>
                <a:gd name="T21" fmla="*/ 0 h 599"/>
                <a:gd name="T22" fmla="*/ 594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3 w 269"/>
                <a:gd name="T1" fmla="*/ 0 h 252"/>
                <a:gd name="T2" fmla="*/ 255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3 w 269"/>
                <a:gd name="T15" fmla="*/ 0 h 252"/>
                <a:gd name="T16" fmla="*/ 273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159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uk-UA" altLang="ru-RU" noProof="0" smtClean="0"/>
              <a:t>Образец заголовка</a:t>
            </a:r>
          </a:p>
        </p:txBody>
      </p:sp>
      <p:sp>
        <p:nvSpPr>
          <p:cNvPr id="5160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uk-UA" altLang="ru-RU" noProof="0" smtClean="0"/>
              <a:t>Образец подзаголовка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25598-3378-42CC-90D4-DCA73B8DF0A2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140074149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A009CF-E886-49F3-A556-97481A452E56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89802663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55E45-D87E-4801-B915-729DD8339A43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923529694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86300" y="1905000"/>
            <a:ext cx="3771900" cy="19431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86300" y="4000500"/>
            <a:ext cx="3771900" cy="19431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762000" y="6391275"/>
            <a:ext cx="2057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352800" y="64039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858000" y="6400800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F0889F-C74D-4A47-AA66-E0E77FC692F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0243966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7656A-9B07-4F1E-A810-52D29140A0EE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325761511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07F5B-D3AC-4EB1-97C8-28DB47768DAC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358268759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C276A-0866-4CB7-8E81-267F3248FAE0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421229217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DF728-762F-4EC5-8C9A-E91FDE070FED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113714094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926A0-50AC-492F-951A-C7EC4CC2E1EE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48360402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A7F375-982E-4F41-920A-A2D51E14DB71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312606783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21B83-0214-432B-97B8-97A219AEF59E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53606517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806032-DE28-4F24-945E-977FF58BCCCC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83923478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4103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104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105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106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107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108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109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110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111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112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113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114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115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</p:grpSp>
        <p:sp>
          <p:nvSpPr>
            <p:cNvPr id="411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411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411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03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5 w 717"/>
                <a:gd name="T1" fmla="*/ 845 h 845"/>
                <a:gd name="T2" fmla="*/ 725 w 717"/>
                <a:gd name="T3" fmla="*/ 821 h 845"/>
                <a:gd name="T4" fmla="*/ 582 w 717"/>
                <a:gd name="T5" fmla="*/ 605 h 845"/>
                <a:gd name="T6" fmla="*/ 410 w 717"/>
                <a:gd name="T7" fmla="*/ 396 h 845"/>
                <a:gd name="T8" fmla="*/ 225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3 w 717"/>
                <a:gd name="T15" fmla="*/ 198 h 845"/>
                <a:gd name="T16" fmla="*/ 404 w 717"/>
                <a:gd name="T17" fmla="*/ 408 h 845"/>
                <a:gd name="T18" fmla="*/ 576 w 717"/>
                <a:gd name="T19" fmla="*/ 623 h 845"/>
                <a:gd name="T20" fmla="*/ 725 w 717"/>
                <a:gd name="T21" fmla="*/ 845 h 845"/>
                <a:gd name="T22" fmla="*/ 725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1 w 407"/>
                <a:gd name="T1" fmla="*/ 414 h 414"/>
                <a:gd name="T2" fmla="*/ 411 w 407"/>
                <a:gd name="T3" fmla="*/ 396 h 414"/>
                <a:gd name="T4" fmla="*/ 226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20 w 407"/>
                <a:gd name="T13" fmla="*/ 204 h 414"/>
                <a:gd name="T14" fmla="*/ 411 w 407"/>
                <a:gd name="T15" fmla="*/ 414 h 414"/>
                <a:gd name="T16" fmla="*/ 411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2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04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4 w 586"/>
                <a:gd name="T1" fmla="*/ 0 h 599"/>
                <a:gd name="T2" fmla="*/ 576 w 586"/>
                <a:gd name="T3" fmla="*/ 0 h 599"/>
                <a:gd name="T4" fmla="*/ 411 w 586"/>
                <a:gd name="T5" fmla="*/ 132 h 599"/>
                <a:gd name="T6" fmla="*/ 261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1 w 586"/>
                <a:gd name="T17" fmla="*/ 282 h 599"/>
                <a:gd name="T18" fmla="*/ 417 w 586"/>
                <a:gd name="T19" fmla="*/ 138 h 599"/>
                <a:gd name="T20" fmla="*/ 594 w 586"/>
                <a:gd name="T21" fmla="*/ 0 h 599"/>
                <a:gd name="T22" fmla="*/ 594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3 w 269"/>
                <a:gd name="T1" fmla="*/ 0 h 252"/>
                <a:gd name="T2" fmla="*/ 255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3 w 269"/>
                <a:gd name="T15" fmla="*/ 0 h 252"/>
                <a:gd name="T16" fmla="*/ 273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4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05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48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9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135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uk-UA" altLang="ru-RU" smtClean="0"/>
              <a:t>Образец заголовка</a:t>
            </a:r>
          </a:p>
        </p:txBody>
      </p:sp>
      <p:sp>
        <p:nvSpPr>
          <p:cNvPr id="4136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4137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4138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B52C70A9-3007-4C67-A3AD-AD221DFEEB4B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  <p:sp>
        <p:nvSpPr>
          <p:cNvPr id="413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ru-RU" smtClean="0"/>
              <a:t>Образец текста</a:t>
            </a:r>
          </a:p>
          <a:p>
            <a:pPr lvl="1"/>
            <a:r>
              <a:rPr lang="uk-UA" altLang="ru-RU" smtClean="0"/>
              <a:t>Второй уровень</a:t>
            </a:r>
          </a:p>
          <a:p>
            <a:pPr lvl="2"/>
            <a:r>
              <a:rPr lang="uk-UA" altLang="ru-RU" smtClean="0"/>
              <a:t>Третий уровень</a:t>
            </a:r>
          </a:p>
          <a:p>
            <a:pPr lvl="3"/>
            <a:r>
              <a:rPr lang="uk-UA" altLang="ru-RU" smtClean="0"/>
              <a:t>Четвертый уровень</a:t>
            </a:r>
          </a:p>
          <a:p>
            <a:pPr lvl="4"/>
            <a:r>
              <a:rPr lang="uk-UA" alt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2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3" r:id="rId12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pdd.ua/ua/33/7.1.1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pdd.ua/ua/33/7.1.1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pdd.ua/ua/33/7.1.1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pdd.ua/ua/33/7.1.1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pdd.ua/ua/33/7.1.1/" TargetMode="Externa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wdUpDiag">
          <a:fgClr>
            <a:schemeClr val="accent1"/>
          </a:fgClr>
          <a:bgClr>
            <a:srgbClr val="7030A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908050"/>
            <a:ext cx="7696200" cy="1143000"/>
          </a:xfrm>
        </p:spPr>
        <p:txBody>
          <a:bodyPr/>
          <a:lstStyle/>
          <a:p>
            <a:r>
              <a:rPr lang="uk-UA" altLang="ru-RU" sz="4800" b="1" dirty="0" smtClean="0">
                <a:solidFill>
                  <a:srgbClr val="92D050"/>
                </a:solidFill>
                <a:latin typeface="Arial Black" panose="020B0A04020102020204" pitchFamily="34" charset="0"/>
              </a:rPr>
              <a:t>ВИВЧАЄМО ДОРОЖНІ ЗНАКИ</a:t>
            </a:r>
            <a:br>
              <a:rPr lang="uk-UA" altLang="ru-RU" sz="4800" b="1" dirty="0" smtClean="0">
                <a:solidFill>
                  <a:srgbClr val="92D050"/>
                </a:solidFill>
                <a:latin typeface="Arial Black" panose="020B0A04020102020204" pitchFamily="34" charset="0"/>
              </a:rPr>
            </a:br>
            <a:r>
              <a:rPr lang="ru-RU" sz="4800" b="1" dirty="0" smtClean="0">
                <a:solidFill>
                  <a:srgbClr val="FF0000"/>
                </a:solidFill>
              </a:rPr>
              <a:t>ПОПЕРЕДЖУВАЛЬНІ ЗНАКИ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5127" name="Прямоугольник 3"/>
          <p:cNvSpPr>
            <a:spLocks noChangeArrowheads="1"/>
          </p:cNvSpPr>
          <p:nvPr/>
        </p:nvSpPr>
        <p:spPr bwMode="auto">
          <a:xfrm>
            <a:off x="4067944" y="5229200"/>
            <a:ext cx="45720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48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48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4800"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4800"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ru-RU" altLang="ru-RU" sz="2000" i="1" dirty="0" err="1" smtClean="0">
                <a:solidFill>
                  <a:srgbClr val="002060"/>
                </a:solidFill>
              </a:rPr>
              <a:t>Заняття</a:t>
            </a:r>
            <a:r>
              <a:rPr lang="ru-RU" altLang="ru-RU" sz="2000" i="1" dirty="0" smtClean="0">
                <a:solidFill>
                  <a:srgbClr val="002060"/>
                </a:solidFill>
              </a:rPr>
              <a:t>   </a:t>
            </a:r>
          </a:p>
          <a:p>
            <a:r>
              <a:rPr lang="ru-RU" altLang="ru-RU" sz="2000" i="1" smtClean="0">
                <a:solidFill>
                  <a:srgbClr val="002060"/>
                </a:solidFill>
              </a:rPr>
              <a:t>23.03.2021</a:t>
            </a:r>
            <a:endParaRPr lang="ru-RU" altLang="ru-RU" sz="2000" i="1" dirty="0" smtClean="0">
              <a:solidFill>
                <a:srgbClr val="002060"/>
              </a:solidFill>
            </a:endParaRPr>
          </a:p>
          <a:p>
            <a:r>
              <a:rPr lang="ru-RU" altLang="ru-RU" sz="2000" i="1" dirty="0" err="1" smtClean="0">
                <a:solidFill>
                  <a:srgbClr val="002060"/>
                </a:solidFill>
              </a:rPr>
              <a:t>Підготував</a:t>
            </a:r>
            <a:r>
              <a:rPr lang="ru-RU" altLang="ru-RU" sz="2000" i="1" dirty="0">
                <a:solidFill>
                  <a:srgbClr val="002060"/>
                </a:solidFill>
              </a:rPr>
              <a:t>: </a:t>
            </a:r>
            <a:r>
              <a:rPr lang="ru-RU" altLang="ru-RU" sz="2000" i="1" dirty="0" err="1">
                <a:solidFill>
                  <a:srgbClr val="002060"/>
                </a:solidFill>
              </a:rPr>
              <a:t>Ремизовський</a:t>
            </a:r>
            <a:r>
              <a:rPr lang="ru-RU" altLang="ru-RU" sz="2000" i="1" dirty="0">
                <a:solidFill>
                  <a:srgbClr val="002060"/>
                </a:solidFill>
              </a:rPr>
              <a:t>    Василь </a:t>
            </a:r>
            <a:r>
              <a:rPr lang="ru-RU" altLang="ru-RU" sz="2000" i="1" dirty="0" err="1">
                <a:solidFill>
                  <a:srgbClr val="002060"/>
                </a:solidFill>
              </a:rPr>
              <a:t>Васильович</a:t>
            </a:r>
            <a:endParaRPr lang="ru-RU" altLang="ru-RU" sz="2000" dirty="0">
              <a:solidFill>
                <a:srgbClr val="00206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564904"/>
            <a:ext cx="1609591" cy="136815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  <a:bevelB w="114300" prst="artDeco"/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852936"/>
            <a:ext cx="1800200" cy="158417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3068960"/>
            <a:ext cx="1803616" cy="158417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3356992"/>
            <a:ext cx="1472891" cy="129614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3140968"/>
            <a:ext cx="1721633" cy="151216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1"/>
          </a:fgClr>
          <a:bgClr>
            <a:srgbClr val="7030A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-184666"/>
            <a:ext cx="37702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47864" y="116632"/>
            <a:ext cx="31230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err="1">
                <a:solidFill>
                  <a:srgbClr val="FF0000"/>
                </a:solidFill>
              </a:rPr>
              <a:t>Пагорб</a:t>
            </a:r>
            <a:r>
              <a:rPr lang="ru-RU" sz="40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5496" y="4093133"/>
            <a:ext cx="9380132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Ділянка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дороги з буграми,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напливами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чи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неплавним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стикуванням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конструкцій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мостів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Знак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також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може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застосовуватися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перед штучно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створюваними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буграми у 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місцях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де 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необхідно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примусово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обмежити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швидкість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руху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транспортних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засобів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небезпечні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виїзди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з 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прилеглих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територій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місця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з 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інтенсивним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рухом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дітей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через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дорогу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тощо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Попереджувальний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знак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установлюється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поза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населеними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пунктами на 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відстані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150–300 м, у 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населених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пунктах — на 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відстані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50–100 м до початку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небезпечної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ділянки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У 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разі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потреби знак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встановлюється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і на 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іншій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відстані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яка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зазначається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на 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та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/>
              </a:rPr>
              <a:t>бличці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/>
              </a:rPr>
              <a:t>   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6" name="Picture 2" descr="7.1.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6453336"/>
            <a:ext cx="314325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124744"/>
            <a:ext cx="3049751" cy="2592288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268760"/>
            <a:ext cx="3456384" cy="2305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2656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1"/>
          </a:fgClr>
          <a:bgClr>
            <a:srgbClr val="7030A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-184666"/>
            <a:ext cx="37702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6" name="Picture 2" descr="7.1.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5445224"/>
            <a:ext cx="314325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915816" y="116632"/>
            <a:ext cx="33843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err="1">
                <a:solidFill>
                  <a:srgbClr val="FF0000"/>
                </a:solidFill>
              </a:rPr>
              <a:t>Вибоїна</a:t>
            </a:r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124744"/>
            <a:ext cx="2945782" cy="259228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052736"/>
            <a:ext cx="4175232" cy="2784880"/>
          </a:xfrm>
          <a:prstGeom prst="rect">
            <a:avLst/>
          </a:prstGeom>
        </p:spPr>
      </p:pic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5341" y="3933056"/>
            <a:ext cx="8998233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Ділянка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дороги з 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вибоїнами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чи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просіданнями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дорожнього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покриття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на 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проїзній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частині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Попереджувальний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знак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установлюється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поза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населеними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пунктами на 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відстані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150–300 м, у 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населених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пунктах — на 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відстані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50–100 м до початку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небезпечної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ділянки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У 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разі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потреби знак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встановлюється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і на 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іншій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відстані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яка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зазначається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на 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та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/>
              </a:rPr>
              <a:t>бличці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/>
              </a:rPr>
              <a:t> </a:t>
            </a: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/>
              </a:rPr>
              <a:t>  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ru-RU" alt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Знак — </a:t>
            </a:r>
            <a:r>
              <a:rPr kumimoji="0" lang="ru-RU" altLang="ru-RU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тимчасовий</a:t>
            </a: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і </a:t>
            </a:r>
            <a:r>
              <a:rPr kumimoji="0" lang="ru-RU" altLang="ru-RU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встановлюється</a:t>
            </a: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на </a:t>
            </a:r>
            <a:r>
              <a:rPr kumimoji="0" lang="ru-RU" altLang="ru-RU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період</a:t>
            </a: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ru-RU" altLang="ru-RU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необхідний</a:t>
            </a: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для </a:t>
            </a:r>
            <a:r>
              <a:rPr kumimoji="0" lang="ru-RU" altLang="ru-RU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виконання</a:t>
            </a: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відповідних</a:t>
            </a: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робіт</a:t>
            </a: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на </a:t>
            </a:r>
            <a:r>
              <a:rPr kumimoji="0" lang="ru-RU" altLang="ru-RU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дорозі</a:t>
            </a: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0309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1"/>
          </a:fgClr>
          <a:bgClr>
            <a:srgbClr val="7030A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-184666"/>
            <a:ext cx="37702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6" name="Picture 2" descr="7.1.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5445224"/>
            <a:ext cx="314325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547664" y="31440"/>
            <a:ext cx="67687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err="1">
                <a:solidFill>
                  <a:srgbClr val="FF0000"/>
                </a:solidFill>
              </a:rPr>
              <a:t>Небезпечне</a:t>
            </a:r>
            <a:r>
              <a:rPr lang="ru-RU" sz="4000" dirty="0">
                <a:solidFill>
                  <a:srgbClr val="FF0000"/>
                </a:solidFill>
              </a:rPr>
              <a:t> </a:t>
            </a:r>
            <a:r>
              <a:rPr lang="ru-RU" sz="4000" dirty="0" err="1">
                <a:solidFill>
                  <a:srgbClr val="FF0000"/>
                </a:solidFill>
              </a:rPr>
              <a:t>узбіччя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7504" y="3744126"/>
            <a:ext cx="8569397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Підвищене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занижене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зруйноване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узбіччя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або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узбіччя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на 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якому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виконуються</a:t>
            </a:r>
            <a:r>
              <a:rPr lang="ru-RU" altLang="ru-RU" sz="1800" b="0" dirty="0">
                <a:latin typeface="Arial" panose="020B0604020202020204" pitchFamily="34" charset="0"/>
              </a:rPr>
              <a:t> </a:t>
            </a:r>
            <a:endParaRPr lang="ru-RU" altLang="ru-RU" sz="1800" b="0" dirty="0" smtClean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ремонтні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роботи.Попереджувальний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знак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установлюється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поза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населеними</a:t>
            </a:r>
            <a:r>
              <a:rPr lang="ru-RU" altLang="ru-RU" sz="1800" b="0" dirty="0">
                <a:latin typeface="Arial" panose="020B0604020202020204" pitchFamily="34" charset="0"/>
              </a:rPr>
              <a:t> </a:t>
            </a:r>
            <a:endParaRPr lang="ru-RU" altLang="ru-RU" sz="1800" b="0" dirty="0" smtClean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пунктами на 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відстані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150–300 м, у 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населених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пунктах — на 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відстані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50–100 м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до початку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небезпечної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ділянки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У 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разі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потреби знак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встановлюється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і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на 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іншій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відстані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яка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зазначається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на 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та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/>
              </a:rPr>
              <a:t>бличці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/>
              </a:rPr>
              <a:t>   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b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Поза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населеними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пунктами знак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повторюється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Наступний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знак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встановлюється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на 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відстані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щонайменше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50 м до початку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небезпечної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ділянки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Знак —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тимчасовий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і 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встановлюється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на 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період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необхідний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для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виконання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відповідних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робіт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на 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дорозі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908720"/>
            <a:ext cx="2906688" cy="2553041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908720"/>
            <a:ext cx="4666017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2548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1"/>
          </a:fgClr>
          <a:bgClr>
            <a:srgbClr val="7030A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-184666"/>
            <a:ext cx="37702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-900608" y="0"/>
            <a:ext cx="95770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      </a:t>
            </a:r>
            <a:r>
              <a:rPr lang="ru-RU" sz="4000" dirty="0" err="1" smtClean="0">
                <a:solidFill>
                  <a:srgbClr val="FF0000"/>
                </a:solidFill>
              </a:rPr>
              <a:t>Викидання</a:t>
            </a:r>
            <a:r>
              <a:rPr lang="ru-RU" sz="4000" dirty="0" smtClean="0">
                <a:solidFill>
                  <a:srgbClr val="FF0000"/>
                </a:solidFill>
              </a:rPr>
              <a:t> </a:t>
            </a:r>
            <a:r>
              <a:rPr lang="ru-RU" sz="4000" dirty="0" err="1">
                <a:solidFill>
                  <a:srgbClr val="FF0000"/>
                </a:solidFill>
              </a:rPr>
              <a:t>кам’яних</a:t>
            </a:r>
            <a:r>
              <a:rPr lang="ru-RU" sz="4000" dirty="0">
                <a:solidFill>
                  <a:srgbClr val="FF0000"/>
                </a:solidFill>
              </a:rPr>
              <a:t> </a:t>
            </a:r>
            <a:r>
              <a:rPr lang="ru-RU" sz="4000" dirty="0">
                <a:solidFill>
                  <a:srgbClr val="FF0000"/>
                </a:solidFill>
              </a:rPr>
              <a:t> </a:t>
            </a:r>
            <a:r>
              <a:rPr lang="ru-RU" sz="4000" dirty="0" smtClean="0">
                <a:solidFill>
                  <a:srgbClr val="FF0000"/>
                </a:solidFill>
              </a:rPr>
              <a:t>      </a:t>
            </a:r>
            <a:r>
              <a:rPr lang="ru-RU" sz="4000" dirty="0" err="1" smtClean="0">
                <a:solidFill>
                  <a:srgbClr val="FF0000"/>
                </a:solidFill>
              </a:rPr>
              <a:t>матеріалів</a:t>
            </a:r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268760"/>
            <a:ext cx="2664296" cy="2344580"/>
          </a:xfrm>
          <a:prstGeom prst="rect">
            <a:avLst/>
          </a:prstGeom>
        </p:spPr>
      </p:pic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79512" y="3833717"/>
            <a:ext cx="9039526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Ділянка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дороги, на 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якій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можливе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викидання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гравію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щебеню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тощо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з-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під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коліс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транспортних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засобів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Попереджувальний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знак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установлюється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поза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населеними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пунктами на 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відстані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150–300 м, у 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населених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пунктах — на 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відстані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50–100 м до початку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небезпечної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ділянки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У 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разі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потреби знак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встановлюється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і на 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іншій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відстані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яка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зазначається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на 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та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3"/>
              </a:rPr>
              <a:t>бличці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3"/>
              </a:rPr>
              <a:t>   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. </a:t>
            </a:r>
            <a:r>
              <a:rPr lang="ru-RU" altLang="ru-RU" sz="1800" b="0" dirty="0" smtClean="0">
                <a:latin typeface="Arial" panose="020B0604020202020204" pitchFamily="34" charset="0"/>
              </a:rPr>
              <a:t>П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оза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населеними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пунктами знак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повторюється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Наступний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знак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встановлюється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на 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відстані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щонайменше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50 м до початку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небезпечної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ділянки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Знак —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тимчасовий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і 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встановлюється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на 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період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необхідний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для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виконання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відповідних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робіт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на 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дорозі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</a:t>
            </a:r>
          </a:p>
        </p:txBody>
      </p:sp>
      <p:pic>
        <p:nvPicPr>
          <p:cNvPr id="5122" name="Picture 2" descr="7.1.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5373216"/>
            <a:ext cx="314325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1268760"/>
            <a:ext cx="3846114" cy="2561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8402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1"/>
          </a:fgClr>
          <a:bgClr>
            <a:srgbClr val="7030A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-184666"/>
            <a:ext cx="37702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07704" y="116632"/>
            <a:ext cx="50943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err="1">
                <a:solidFill>
                  <a:srgbClr val="FF0000"/>
                </a:solidFill>
              </a:rPr>
              <a:t>Падіння</a:t>
            </a:r>
            <a:r>
              <a:rPr lang="ru-RU" sz="4000" dirty="0">
                <a:solidFill>
                  <a:srgbClr val="FF0000"/>
                </a:solidFill>
              </a:rPr>
              <a:t> </a:t>
            </a:r>
            <a:r>
              <a:rPr lang="ru-RU" sz="4000" dirty="0" err="1">
                <a:solidFill>
                  <a:srgbClr val="FF0000"/>
                </a:solidFill>
              </a:rPr>
              <a:t>каміння</a:t>
            </a:r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268760"/>
            <a:ext cx="2951371" cy="2592288"/>
          </a:xfrm>
          <a:prstGeom prst="rect">
            <a:avLst/>
          </a:prstGeom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23528" y="4293096"/>
            <a:ext cx="8956747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Ділянка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дороги, на 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якій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можуть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бути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падіння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каміння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обвали,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зсуви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Попереджувальний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знак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установлюється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поза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населеними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пунктами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на 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відстані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150— 300 м, у 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населених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пунктах— на 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відстані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50— 100 м до початку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небезпечної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ділянки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У 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разі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потреби знак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встановлюється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і на 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іншій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відстані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яка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зазначається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на 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та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3"/>
              </a:rPr>
              <a:t>бличці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3"/>
              </a:rPr>
              <a:t>   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Поза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населеними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пунктами знак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повторюється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Наступний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знак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встановлюється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на 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відстані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щонайменше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50 м до початку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небезпечної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ділянки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</p:txBody>
      </p:sp>
      <p:pic>
        <p:nvPicPr>
          <p:cNvPr id="6146" name="Picture 2" descr="7.1.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5517232"/>
            <a:ext cx="314325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1196752"/>
            <a:ext cx="4104456" cy="2737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1990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Глобус">
  <a:themeElements>
    <a:clrScheme name="Глобус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Глобус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uk-UA" altLang="ru-RU" sz="4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uk-UA" altLang="ru-RU" sz="4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lnDef>
  </a:objectDefaults>
  <a:extraClrSchemeLst>
    <a:extraClrScheme>
      <a:clrScheme name="Глобус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1852</TotalTime>
  <Words>49</Words>
  <Application>Microsoft Office PowerPoint</Application>
  <PresentationFormat>Экран (4:3)</PresentationFormat>
  <Paragraphs>58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Verdana</vt:lpstr>
      <vt:lpstr>Wingdings</vt:lpstr>
      <vt:lpstr>Глобус</vt:lpstr>
      <vt:lpstr>ВИВЧАЄМО ДОРОЖНІ ЗНАКИ ПОПЕРЕДЖУВАЛЬНІ ЗНАКИ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Баранівський професійний ліцей</dc:title>
  <dc:creator>!</dc:creator>
  <cp:lastModifiedBy>Пользователь Windows</cp:lastModifiedBy>
  <cp:revision>165</cp:revision>
  <dcterms:created xsi:type="dcterms:W3CDTF">2006-12-14T14:28:43Z</dcterms:created>
  <dcterms:modified xsi:type="dcterms:W3CDTF">2021-03-26T14:18:17Z</dcterms:modified>
</cp:coreProperties>
</file>