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74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97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noProof="0" smtClean="0"/>
              <a:t>Образец текста</a:t>
            </a:r>
          </a:p>
          <a:p>
            <a:pPr lvl="1"/>
            <a:r>
              <a:rPr lang="uk-UA" altLang="ru-RU" noProof="0" smtClean="0"/>
              <a:t>Второй уровень</a:t>
            </a:r>
          </a:p>
          <a:p>
            <a:pPr lvl="2"/>
            <a:r>
              <a:rPr lang="uk-UA" altLang="ru-RU" noProof="0" smtClean="0"/>
              <a:t>Третий уровень</a:t>
            </a:r>
          </a:p>
          <a:p>
            <a:pPr lvl="3"/>
            <a:r>
              <a:rPr lang="uk-UA" altLang="ru-RU" noProof="0" smtClean="0"/>
              <a:t>Четвертый уровень</a:t>
            </a:r>
          </a:p>
          <a:p>
            <a:pPr lvl="4"/>
            <a:r>
              <a:rPr lang="uk-UA" alt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A71281-D188-4D75-93F4-801F06D3870A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uk-UA" altLang="ru-RU" noProof="0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uk-UA" altLang="ru-RU" noProof="0" smtClean="0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25598-3378-42CC-90D4-DCA73B8DF0A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4007414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009CF-E886-49F3-A556-97481A452E5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980266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55E45-D87E-4801-B915-729DD8339A43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92352969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0889F-C74D-4A47-AA66-E0E77FC692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24396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7656A-9B07-4F1E-A810-52D29140A0E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2576151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07F5B-D3AC-4EB1-97C8-28DB47768DAC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5826875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C276A-0866-4CB7-8E81-267F3248FAE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2122921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DF728-762F-4EC5-8C9A-E91FDE070FED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1371409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926A0-50AC-492F-951A-C7EC4CC2E1E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836040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F375-982E-4F41-920A-A2D51E14DB71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1260678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1B83-0214-432B-97B8-97A219AEF59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5360651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6032-DE28-4F24-945E-977FF58BCCCC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392347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5 w 717"/>
                <a:gd name="T1" fmla="*/ 845 h 845"/>
                <a:gd name="T2" fmla="*/ 725 w 717"/>
                <a:gd name="T3" fmla="*/ 821 h 845"/>
                <a:gd name="T4" fmla="*/ 582 w 717"/>
                <a:gd name="T5" fmla="*/ 605 h 845"/>
                <a:gd name="T6" fmla="*/ 410 w 717"/>
                <a:gd name="T7" fmla="*/ 396 h 845"/>
                <a:gd name="T8" fmla="*/ 225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3 w 717"/>
                <a:gd name="T15" fmla="*/ 198 h 845"/>
                <a:gd name="T16" fmla="*/ 404 w 717"/>
                <a:gd name="T17" fmla="*/ 408 h 845"/>
                <a:gd name="T18" fmla="*/ 576 w 717"/>
                <a:gd name="T19" fmla="*/ 623 h 845"/>
                <a:gd name="T20" fmla="*/ 725 w 717"/>
                <a:gd name="T21" fmla="*/ 845 h 845"/>
                <a:gd name="T22" fmla="*/ 72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1 w 407"/>
                <a:gd name="T1" fmla="*/ 414 h 414"/>
                <a:gd name="T2" fmla="*/ 411 w 407"/>
                <a:gd name="T3" fmla="*/ 396 h 414"/>
                <a:gd name="T4" fmla="*/ 226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0 w 407"/>
                <a:gd name="T13" fmla="*/ 204 h 414"/>
                <a:gd name="T14" fmla="*/ 411 w 407"/>
                <a:gd name="T15" fmla="*/ 414 h 414"/>
                <a:gd name="T16" fmla="*/ 411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4 w 586"/>
                <a:gd name="T1" fmla="*/ 0 h 599"/>
                <a:gd name="T2" fmla="*/ 576 w 586"/>
                <a:gd name="T3" fmla="*/ 0 h 599"/>
                <a:gd name="T4" fmla="*/ 411 w 586"/>
                <a:gd name="T5" fmla="*/ 132 h 599"/>
                <a:gd name="T6" fmla="*/ 261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1 w 586"/>
                <a:gd name="T17" fmla="*/ 282 h 599"/>
                <a:gd name="T18" fmla="*/ 417 w 586"/>
                <a:gd name="T19" fmla="*/ 138 h 599"/>
                <a:gd name="T20" fmla="*/ 594 w 586"/>
                <a:gd name="T21" fmla="*/ 0 h 599"/>
                <a:gd name="T22" fmla="*/ 59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3 w 269"/>
                <a:gd name="T1" fmla="*/ 0 h 252"/>
                <a:gd name="T2" fmla="*/ 255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3 w 269"/>
                <a:gd name="T15" fmla="*/ 0 h 252"/>
                <a:gd name="T16" fmla="*/ 273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заголовка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52C70A9-3007-4C67-A3AD-AD221DFEEB4B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текста</a:t>
            </a:r>
          </a:p>
          <a:p>
            <a:pPr lvl="1"/>
            <a:r>
              <a:rPr lang="uk-UA" altLang="ru-RU" smtClean="0"/>
              <a:t>Второй уровень</a:t>
            </a:r>
          </a:p>
          <a:p>
            <a:pPr lvl="2"/>
            <a:r>
              <a:rPr lang="uk-UA" altLang="ru-RU" smtClean="0"/>
              <a:t>Третий уровень</a:t>
            </a:r>
          </a:p>
          <a:p>
            <a:pPr lvl="3"/>
            <a:r>
              <a:rPr lang="uk-UA" altLang="ru-RU" smtClean="0"/>
              <a:t>Четвертый уровень</a:t>
            </a:r>
          </a:p>
          <a:p>
            <a:pPr lvl="4"/>
            <a:r>
              <a:rPr lang="uk-UA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3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vodiy.ua/znaky/7/7.21.1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diy.ua/znaky/7/7.21.4" TargetMode="External"/><Relationship Id="rId5" Type="http://schemas.openxmlformats.org/officeDocument/2006/relationships/hyperlink" Target="https://vodiy.ua/znaky/7/7.21.3" TargetMode="External"/><Relationship Id="rId10" Type="http://schemas.openxmlformats.org/officeDocument/2006/relationships/image" Target="../media/image10.png"/><Relationship Id="rId4" Type="http://schemas.openxmlformats.org/officeDocument/2006/relationships/hyperlink" Target="https://vodiy.ua/znaky/7/7.21.2" TargetMode="Externa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vodiy.ua/znaky/7/7.1.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vodiy.ua/znaky/7/7.1.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odiy.ua/znaky/7/7.1.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odiy.ua/znaky/7/7.1.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odiy.ua/znaky/7/7.1.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vodiy.ua/znaky/7/7.21.3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s://vodiy.ua/znaky/7/7.21.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s://vodiy.ua/znaky/7/7.21.4" TargetMode="External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odiy.ua/znaky/7/7.1.1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odiy.ua/znaky/7/7.1.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696200" cy="1143000"/>
          </a:xfrm>
        </p:spPr>
        <p:txBody>
          <a:bodyPr/>
          <a:lstStyle/>
          <a:p>
            <a:r>
              <a:rPr lang="uk-UA" altLang="ru-RU" sz="48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ВИВЧАЄМО ДОРОЖНІ ЗНАКИ</a:t>
            </a:r>
            <a:br>
              <a:rPr lang="uk-UA" altLang="ru-RU" sz="48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</a:br>
            <a:r>
              <a:rPr lang="ru-RU" sz="4800" b="1" dirty="0" smtClean="0"/>
              <a:t>ПОПЕРЕДЖУВАЛЬНІ ЗНАКИ</a:t>
            </a:r>
            <a:endParaRPr lang="ru-RU" sz="4800" b="1" dirty="0"/>
          </a:p>
        </p:txBody>
      </p:sp>
      <p:sp>
        <p:nvSpPr>
          <p:cNvPr id="5127" name="Прямоугольник 3"/>
          <p:cNvSpPr>
            <a:spLocks noChangeArrowheads="1"/>
          </p:cNvSpPr>
          <p:nvPr/>
        </p:nvSpPr>
        <p:spPr bwMode="auto">
          <a:xfrm>
            <a:off x="4356100" y="5229225"/>
            <a:ext cx="457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ru-RU" altLang="ru-RU" sz="2000" i="1" dirty="0" err="1" smtClean="0"/>
              <a:t>Заняття</a:t>
            </a:r>
            <a:r>
              <a:rPr lang="ru-RU" altLang="ru-RU" sz="2000" i="1" dirty="0" smtClean="0"/>
              <a:t> 2  </a:t>
            </a:r>
          </a:p>
          <a:p>
            <a:r>
              <a:rPr lang="ru-RU" altLang="ru-RU" sz="2000" i="1" dirty="0" smtClean="0"/>
              <a:t>19.03.2021</a:t>
            </a:r>
          </a:p>
          <a:p>
            <a:r>
              <a:rPr lang="ru-RU" altLang="ru-RU" sz="2000" i="1" dirty="0" err="1" smtClean="0"/>
              <a:t>Підготував</a:t>
            </a:r>
            <a:r>
              <a:rPr lang="ru-RU" altLang="ru-RU" sz="2000" i="1" dirty="0"/>
              <a:t>: </a:t>
            </a:r>
            <a:r>
              <a:rPr lang="ru-RU" altLang="ru-RU" sz="2000" i="1" dirty="0" err="1"/>
              <a:t>Ремизовський</a:t>
            </a:r>
            <a:r>
              <a:rPr lang="ru-RU" altLang="ru-RU" sz="2000" i="1" dirty="0"/>
              <a:t>    Василь </a:t>
            </a:r>
            <a:r>
              <a:rPr lang="ru-RU" altLang="ru-RU" sz="2000" i="1" dirty="0" err="1"/>
              <a:t>Васильович</a:t>
            </a:r>
            <a:endParaRPr lang="ru-RU" alt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20888"/>
            <a:ext cx="2454818" cy="21602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356992"/>
            <a:ext cx="2454818" cy="21602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221088"/>
            <a:ext cx="2209336" cy="19442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348880"/>
            <a:ext cx="2151964" cy="18722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60000"/>
                <a:lumOff val="40000"/>
              </a:schemeClr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12864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МІСЦЕ (ДІЛЯНКА) КОНЦЕНТРАЦІЇ ДОРОЖНЬО-ТРАНСПОРТНИХ ПРИГОД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844824"/>
            <a:ext cx="2477695" cy="2304256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 rot="10800000" flipV="1">
            <a:off x="251520" y="4653136"/>
            <a:ext cx="872194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1.41 «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Місце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концентрації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дорожньо-транспортних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пригод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»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перед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місцем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ділянкою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концентрації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дорожньо-транспортних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пригод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визначених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встановленому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порядку. Для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зазначення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виду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разом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знаком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обов'язково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встановлюють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таблички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7.21.1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7.21.2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/>
              </a:rPr>
              <a:t>7.21.3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,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6"/>
              </a:rPr>
              <a:t>7.21.4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.</a:t>
            </a:r>
          </a:p>
        </p:txBody>
      </p:sp>
      <p:pic>
        <p:nvPicPr>
          <p:cNvPr id="5122" name="Picture 2" descr="https://vodiy.ua/media/uploads/7.21.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9388" y="0"/>
            <a:ext cx="428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ttps://vodiy.ua/media/uploads/7.21.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7600" y="0"/>
            <a:ext cx="4381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vodiy.ua/media/uploads/7.21.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5813" y="0"/>
            <a:ext cx="4381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https://vodiy.ua/media/uploads/7.21.4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4025" y="0"/>
            <a:ext cx="4381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Табличка 7.21.1 &quot;Вид небезпеки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589240"/>
            <a:ext cx="428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Табличка 7.21.2 &quot;Вид небезпеки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877272"/>
            <a:ext cx="4381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Табличка 7.21.3 &quot;Вид небезпеки&quot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877272"/>
            <a:ext cx="4381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Табличка 7.21.4 &quot;Вид небезпеки&quot;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877272"/>
            <a:ext cx="4381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169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60000"/>
                <a:lumOff val="40000"/>
              </a:schemeClr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12864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СВІТЛОФОРНЕ РЕГУЛЮВАННЯ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293096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0" dirty="0"/>
              <a:t>Знак 1.24 "</a:t>
            </a:r>
            <a:r>
              <a:rPr lang="ru-RU" sz="1800" b="0" dirty="0" err="1"/>
              <a:t>Світлофорне</a:t>
            </a:r>
            <a:r>
              <a:rPr lang="ru-RU" sz="1800" b="0" dirty="0"/>
              <a:t> </a:t>
            </a:r>
            <a:r>
              <a:rPr lang="ru-RU" sz="1800" b="0" dirty="0" err="1"/>
              <a:t>регулювання</a:t>
            </a:r>
            <a:r>
              <a:rPr lang="ru-RU" sz="1800" b="0" dirty="0"/>
              <a:t>" </a:t>
            </a:r>
            <a:r>
              <a:rPr lang="ru-RU" sz="1800" b="0" dirty="0" err="1"/>
              <a:t>встановлюється</a:t>
            </a:r>
            <a:r>
              <a:rPr lang="ru-RU" sz="1800" b="0" dirty="0"/>
              <a:t> перед </a:t>
            </a:r>
            <a:r>
              <a:rPr lang="ru-RU" sz="1800" b="0" dirty="0" err="1"/>
              <a:t>перехрестям</a:t>
            </a:r>
            <a:r>
              <a:rPr lang="ru-RU" sz="1800" b="0" dirty="0"/>
              <a:t>, </a:t>
            </a:r>
            <a:r>
              <a:rPr lang="ru-RU" sz="1800" b="0" dirty="0" err="1"/>
              <a:t>пішохідним</a:t>
            </a:r>
            <a:r>
              <a:rPr lang="ru-RU" sz="1800" b="0" dirty="0"/>
              <a:t> переходом </a:t>
            </a:r>
            <a:r>
              <a:rPr lang="ru-RU" sz="1800" b="0" dirty="0" err="1"/>
              <a:t>або</a:t>
            </a:r>
            <a:r>
              <a:rPr lang="ru-RU" sz="1800" b="0" dirty="0"/>
              <a:t> </a:t>
            </a:r>
            <a:r>
              <a:rPr lang="ru-RU" sz="1800" b="0" dirty="0" err="1"/>
              <a:t>ділянкою</a:t>
            </a:r>
            <a:r>
              <a:rPr lang="ru-RU" sz="1800" b="0" dirty="0"/>
              <a:t> дороги, </a:t>
            </a:r>
            <a:r>
              <a:rPr lang="ru-RU" sz="1800" b="0" dirty="0" err="1"/>
              <a:t>рух</a:t>
            </a:r>
            <a:r>
              <a:rPr lang="ru-RU" sz="1800" b="0" dirty="0"/>
              <a:t> на </a:t>
            </a:r>
            <a:r>
              <a:rPr lang="ru-RU" sz="1800" b="0" dirty="0" err="1"/>
              <a:t>якій</a:t>
            </a:r>
            <a:r>
              <a:rPr lang="ru-RU" sz="1800" b="0" dirty="0"/>
              <a:t> </a:t>
            </a:r>
            <a:r>
              <a:rPr lang="ru-RU" sz="1800" b="0" dirty="0" err="1"/>
              <a:t>регулюється</a:t>
            </a:r>
            <a:r>
              <a:rPr lang="ru-RU" sz="1800" b="0" dirty="0"/>
              <a:t> </a:t>
            </a:r>
            <a:r>
              <a:rPr lang="ru-RU" sz="1800" b="0" dirty="0" err="1"/>
              <a:t>світлофором</a:t>
            </a:r>
            <a:r>
              <a:rPr lang="ru-RU" sz="1800" b="0" dirty="0"/>
              <a:t>.</a:t>
            </a:r>
          </a:p>
          <a:p>
            <a:r>
              <a:rPr lang="ru-RU" sz="1800" b="0" dirty="0"/>
              <a:t>Знак </a:t>
            </a:r>
            <a:r>
              <a:rPr lang="ru-RU" sz="1800" b="0" dirty="0" err="1"/>
              <a:t>установлюється</a:t>
            </a:r>
            <a:r>
              <a:rPr lang="ru-RU" sz="1800" b="0" dirty="0"/>
              <a:t> поза </a:t>
            </a:r>
            <a:r>
              <a:rPr lang="ru-RU" sz="1800" b="0" dirty="0" err="1"/>
              <a:t>населеними</a:t>
            </a:r>
            <a:r>
              <a:rPr lang="ru-RU" sz="1800" b="0" dirty="0"/>
              <a:t> пунктами на </a:t>
            </a:r>
            <a:r>
              <a:rPr lang="ru-RU" sz="1800" b="0" dirty="0" err="1"/>
              <a:t>відстані</a:t>
            </a:r>
            <a:r>
              <a:rPr lang="ru-RU" sz="1800" b="0" dirty="0"/>
              <a:t> 150–300 м, у </a:t>
            </a:r>
            <a:r>
              <a:rPr lang="ru-RU" sz="1800" b="0" dirty="0" err="1"/>
              <a:t>населених</a:t>
            </a:r>
            <a:r>
              <a:rPr lang="ru-RU" sz="1800" b="0" dirty="0"/>
              <a:t> пунктах — на </a:t>
            </a:r>
            <a:r>
              <a:rPr lang="ru-RU" sz="1800" b="0" dirty="0" err="1"/>
              <a:t>відстані</a:t>
            </a:r>
            <a:r>
              <a:rPr lang="ru-RU" sz="1800" b="0" dirty="0"/>
              <a:t> 50–100 м до початку </a:t>
            </a:r>
            <a:r>
              <a:rPr lang="ru-RU" sz="1800" b="0" dirty="0" err="1"/>
              <a:t>небезпечної</a:t>
            </a:r>
            <a:r>
              <a:rPr lang="ru-RU" sz="1800" b="0" dirty="0"/>
              <a:t> </a:t>
            </a:r>
            <a:r>
              <a:rPr lang="ru-RU" sz="1800" b="0" dirty="0" err="1"/>
              <a:t>ділянки</a:t>
            </a:r>
            <a:r>
              <a:rPr lang="ru-RU" sz="1800" b="0" dirty="0"/>
              <a:t>. У </a:t>
            </a:r>
            <a:r>
              <a:rPr lang="ru-RU" sz="1800" b="0" dirty="0" err="1"/>
              <a:t>разі</a:t>
            </a:r>
            <a:r>
              <a:rPr lang="ru-RU" sz="1800" b="0" dirty="0"/>
              <a:t> потреби знак </a:t>
            </a:r>
            <a:r>
              <a:rPr lang="ru-RU" sz="1800" b="0" dirty="0" err="1"/>
              <a:t>встановлюється</a:t>
            </a:r>
            <a:r>
              <a:rPr lang="ru-RU" sz="1800" b="0" dirty="0"/>
              <a:t> і на </a:t>
            </a:r>
            <a:r>
              <a:rPr lang="ru-RU" sz="1800" b="0" dirty="0" err="1"/>
              <a:t>іншій</a:t>
            </a:r>
            <a:r>
              <a:rPr lang="ru-RU" sz="1800" b="0" dirty="0"/>
              <a:t> </a:t>
            </a:r>
            <a:r>
              <a:rPr lang="ru-RU" sz="1800" b="0" dirty="0" err="1"/>
              <a:t>відстані</a:t>
            </a:r>
            <a:r>
              <a:rPr lang="ru-RU" sz="1800" b="0" dirty="0"/>
              <a:t>, яка </a:t>
            </a:r>
            <a:r>
              <a:rPr lang="ru-RU" sz="1800" b="0" dirty="0" err="1"/>
              <a:t>зазначається</a:t>
            </a:r>
            <a:r>
              <a:rPr lang="ru-RU" sz="1800" b="0" dirty="0"/>
              <a:t> на </a:t>
            </a:r>
            <a:r>
              <a:rPr lang="ru-RU" sz="1800" b="0" dirty="0" err="1"/>
              <a:t>табличці</a:t>
            </a:r>
            <a:r>
              <a:rPr lang="ru-RU" sz="1800" b="0" dirty="0"/>
              <a:t> </a:t>
            </a:r>
            <a:r>
              <a:rPr lang="ru-RU" sz="1800" b="0" dirty="0">
                <a:hlinkClick r:id="rId2"/>
              </a:rPr>
              <a:t>7.1.1</a:t>
            </a:r>
            <a:endParaRPr lang="ru-RU" sz="1800" b="0" dirty="0">
              <a:effectLst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7029400"/>
            <a:ext cx="428571" cy="22857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340768"/>
            <a:ext cx="2945782" cy="259228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21288"/>
            <a:ext cx="428571" cy="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64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60000"/>
                <a:lumOff val="40000"/>
              </a:schemeClr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80528" y="332656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ДІТИ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077072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0" dirty="0"/>
              <a:t>Знак 1.33 "</a:t>
            </a:r>
            <a:r>
              <a:rPr lang="ru-RU" sz="1800" b="0" dirty="0" err="1"/>
              <a:t>Діти</a:t>
            </a:r>
            <a:r>
              <a:rPr lang="ru-RU" sz="1800" b="0" dirty="0"/>
              <a:t>" </a:t>
            </a:r>
            <a:r>
              <a:rPr lang="ru-RU" sz="1800" b="0" dirty="0" err="1"/>
              <a:t>встановлюється</a:t>
            </a:r>
            <a:r>
              <a:rPr lang="ru-RU" sz="1800" b="0" dirty="0"/>
              <a:t> перед </a:t>
            </a:r>
            <a:r>
              <a:rPr lang="ru-RU" sz="1800" b="0" dirty="0" err="1"/>
              <a:t>ділянкою</a:t>
            </a:r>
            <a:r>
              <a:rPr lang="ru-RU" sz="1800" b="0" dirty="0"/>
              <a:t> дороги, на </a:t>
            </a:r>
            <a:r>
              <a:rPr lang="ru-RU" sz="1800" b="0" dirty="0" err="1"/>
              <a:t>якій</a:t>
            </a:r>
            <a:r>
              <a:rPr lang="ru-RU" sz="1800" b="0" dirty="0"/>
              <a:t> </a:t>
            </a:r>
            <a:r>
              <a:rPr lang="ru-RU" sz="1800" b="0" dirty="0" err="1"/>
              <a:t>можлива</a:t>
            </a:r>
            <a:r>
              <a:rPr lang="ru-RU" sz="1800" b="0" dirty="0"/>
              <a:t> </a:t>
            </a:r>
            <a:r>
              <a:rPr lang="ru-RU" sz="1800" b="0" dirty="0" err="1"/>
              <a:t>поява</a:t>
            </a:r>
            <a:r>
              <a:rPr lang="ru-RU" sz="1800" b="0" dirty="0"/>
              <a:t> </a:t>
            </a:r>
            <a:r>
              <a:rPr lang="ru-RU" sz="1800" b="0" dirty="0" err="1"/>
              <a:t>дітей</a:t>
            </a:r>
            <a:r>
              <a:rPr lang="ru-RU" sz="1800" b="0" dirty="0"/>
              <a:t> з </a:t>
            </a:r>
            <a:r>
              <a:rPr lang="ru-RU" sz="1800" b="0" dirty="0" err="1"/>
              <a:t>території</a:t>
            </a:r>
            <a:r>
              <a:rPr lang="ru-RU" sz="1800" b="0" dirty="0"/>
              <a:t> </a:t>
            </a:r>
            <a:r>
              <a:rPr lang="ru-RU" sz="1800" b="0" dirty="0" err="1"/>
              <a:t>дитячого</a:t>
            </a:r>
            <a:r>
              <a:rPr lang="ru-RU" sz="1800" b="0" dirty="0"/>
              <a:t> закладу (</a:t>
            </a:r>
            <a:r>
              <a:rPr lang="ru-RU" sz="1800" b="0" dirty="0" err="1"/>
              <a:t>дошкільний</a:t>
            </a:r>
            <a:r>
              <a:rPr lang="ru-RU" sz="1800" b="0" dirty="0"/>
              <a:t> заклад, школа, </a:t>
            </a:r>
            <a:r>
              <a:rPr lang="ru-RU" sz="1800" b="0" dirty="0" err="1"/>
              <a:t>оздоровчий</a:t>
            </a:r>
            <a:r>
              <a:rPr lang="ru-RU" sz="1800" b="0" dirty="0"/>
              <a:t> </a:t>
            </a:r>
            <a:r>
              <a:rPr lang="ru-RU" sz="1800" b="0" dirty="0" err="1"/>
              <a:t>табір</a:t>
            </a:r>
            <a:r>
              <a:rPr lang="ru-RU" sz="1800" b="0" dirty="0"/>
              <a:t> </a:t>
            </a:r>
            <a:r>
              <a:rPr lang="ru-RU" sz="1800" b="0" dirty="0" err="1"/>
              <a:t>тощо</a:t>
            </a:r>
            <a:r>
              <a:rPr lang="ru-RU" sz="1800" b="0" dirty="0"/>
              <a:t>), </a:t>
            </a:r>
            <a:r>
              <a:rPr lang="ru-RU" sz="1800" b="0" dirty="0" err="1"/>
              <a:t>що</a:t>
            </a:r>
            <a:r>
              <a:rPr lang="ru-RU" sz="1800" b="0" dirty="0"/>
              <a:t> </a:t>
            </a:r>
            <a:r>
              <a:rPr lang="ru-RU" sz="1800" b="0" dirty="0" err="1"/>
              <a:t>прилягає</a:t>
            </a:r>
            <a:r>
              <a:rPr lang="ru-RU" sz="1800" b="0" dirty="0"/>
              <a:t> </a:t>
            </a:r>
            <a:r>
              <a:rPr lang="ru-RU" sz="1800" b="0" dirty="0" err="1"/>
              <a:t>безпосередньо</a:t>
            </a:r>
            <a:r>
              <a:rPr lang="ru-RU" sz="1800" b="0" dirty="0"/>
              <a:t> до дороги.</a:t>
            </a:r>
          </a:p>
          <a:p>
            <a:r>
              <a:rPr lang="ru-RU" sz="1800" b="0" dirty="0"/>
              <a:t>Знак </a:t>
            </a:r>
            <a:r>
              <a:rPr lang="ru-RU" sz="1800" b="0" dirty="0" err="1"/>
              <a:t>установлюється</a:t>
            </a:r>
            <a:r>
              <a:rPr lang="ru-RU" sz="1800" b="0" dirty="0"/>
              <a:t> поза </a:t>
            </a:r>
            <a:r>
              <a:rPr lang="ru-RU" sz="1800" b="0" dirty="0" err="1"/>
              <a:t>населеними</a:t>
            </a:r>
            <a:r>
              <a:rPr lang="ru-RU" sz="1800" b="0" dirty="0"/>
              <a:t> пунктами на </a:t>
            </a:r>
            <a:r>
              <a:rPr lang="ru-RU" sz="1800" b="0" dirty="0" err="1"/>
              <a:t>відстані</a:t>
            </a:r>
            <a:r>
              <a:rPr lang="ru-RU" sz="1800" b="0" dirty="0"/>
              <a:t> 150–300 м, у </a:t>
            </a:r>
            <a:r>
              <a:rPr lang="ru-RU" sz="1800" b="0" dirty="0" err="1"/>
              <a:t>населених</a:t>
            </a:r>
            <a:r>
              <a:rPr lang="ru-RU" sz="1800" b="0" dirty="0"/>
              <a:t> пунктах — на </a:t>
            </a:r>
            <a:r>
              <a:rPr lang="ru-RU" sz="1800" b="0" dirty="0" err="1"/>
              <a:t>відстані</a:t>
            </a:r>
            <a:r>
              <a:rPr lang="ru-RU" sz="1800" b="0" dirty="0"/>
              <a:t> 50–100 м до початку </a:t>
            </a:r>
            <a:r>
              <a:rPr lang="ru-RU" sz="1800" b="0" dirty="0" err="1"/>
              <a:t>небезпечної</a:t>
            </a:r>
            <a:r>
              <a:rPr lang="ru-RU" sz="1800" b="0" dirty="0"/>
              <a:t> </a:t>
            </a:r>
            <a:r>
              <a:rPr lang="ru-RU" sz="1800" b="0" dirty="0" err="1"/>
              <a:t>ділянки</a:t>
            </a:r>
            <a:r>
              <a:rPr lang="ru-RU" sz="1800" b="0" dirty="0"/>
              <a:t>. У </a:t>
            </a:r>
            <a:r>
              <a:rPr lang="ru-RU" sz="1800" b="0" dirty="0" err="1"/>
              <a:t>разі</a:t>
            </a:r>
            <a:r>
              <a:rPr lang="ru-RU" sz="1800" b="0" dirty="0"/>
              <a:t> потреби знак </a:t>
            </a:r>
            <a:r>
              <a:rPr lang="ru-RU" sz="1800" b="0" dirty="0" err="1"/>
              <a:t>встановлюється</a:t>
            </a:r>
            <a:r>
              <a:rPr lang="ru-RU" sz="1800" b="0" dirty="0"/>
              <a:t> і на </a:t>
            </a:r>
            <a:r>
              <a:rPr lang="ru-RU" sz="1800" b="0" dirty="0" err="1"/>
              <a:t>іншій</a:t>
            </a:r>
            <a:r>
              <a:rPr lang="ru-RU" sz="1800" b="0" dirty="0"/>
              <a:t> </a:t>
            </a:r>
            <a:r>
              <a:rPr lang="ru-RU" sz="1800" b="0" dirty="0" err="1"/>
              <a:t>відстані</a:t>
            </a:r>
            <a:r>
              <a:rPr lang="ru-RU" sz="1800" b="0" dirty="0"/>
              <a:t>, яка </a:t>
            </a:r>
            <a:r>
              <a:rPr lang="ru-RU" sz="1800" b="0" dirty="0" err="1"/>
              <a:t>зазначається</a:t>
            </a:r>
            <a:r>
              <a:rPr lang="ru-RU" sz="1800" b="0" dirty="0"/>
              <a:t> на </a:t>
            </a:r>
            <a:r>
              <a:rPr lang="ru-RU" sz="1800" b="0" dirty="0" err="1"/>
              <a:t>табличці</a:t>
            </a:r>
            <a:r>
              <a:rPr lang="ru-RU" sz="1800" b="0" dirty="0"/>
              <a:t> </a:t>
            </a:r>
            <a:r>
              <a:rPr lang="ru-RU" sz="1800" b="0" dirty="0">
                <a:hlinkClick r:id="rId2"/>
              </a:rPr>
              <a:t>7.1.1</a:t>
            </a:r>
            <a:endParaRPr lang="ru-RU" sz="1800" b="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6093296"/>
            <a:ext cx="428571" cy="22857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23663" y="3013502"/>
            <a:ext cx="3946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56792"/>
            <a:ext cx="245481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357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60000"/>
                <a:lumOff val="40000"/>
              </a:schemeClr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12864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ПІШОХІДНИЙ ПЕРЕХІД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021288"/>
            <a:ext cx="540060" cy="28803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12776"/>
            <a:ext cx="2731339" cy="2376264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4293096"/>
            <a:ext cx="851181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Пішохідний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перехід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інформує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наближення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нерегульованого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пішохідного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переходу,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позначеного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відповідними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дорожніми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знаками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дорожньою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розміткою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150–300 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 —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50–100 м до початку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потреби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табличці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7.1.1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399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60000"/>
                <a:lumOff val="40000"/>
              </a:schemeClr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12864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ВИЇЗД ВЕЛОСИПЕДИСТІВ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309320"/>
            <a:ext cx="428571" cy="228571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4514637"/>
            <a:ext cx="957604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1.34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Виїзд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велосипедистів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перед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ділянкою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дороги,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можлива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поява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велосипедистів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місце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перехрещення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 велосипедною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доріжкою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перехрестям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150–300 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 —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50–100 м до початку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потреби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табличці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7.1.1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00808"/>
            <a:ext cx="253664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83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60000"/>
                <a:lumOff val="40000"/>
              </a:schemeClr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12864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ТУНЕЛЬ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472514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800" b="0" dirty="0" smtClean="0">
                <a:latin typeface="Arial" panose="020B0604020202020204" pitchFamily="34" charset="0"/>
              </a:rPr>
              <a:t>.</a:t>
            </a:r>
            <a:endParaRPr lang="ru-RU" sz="1800" b="0" dirty="0">
              <a:latin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237312"/>
            <a:ext cx="428571" cy="22857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121122" y="3013502"/>
            <a:ext cx="3946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340768"/>
            <a:ext cx="3212554" cy="2827048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32183" y="4509120"/>
            <a:ext cx="851181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Тунель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при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наближенні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споруди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має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штучного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освітлення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оглядовість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в’їзного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порталу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обмежена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під’їзді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звужена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проїзна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частина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150–300 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 —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50–100 м до початку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потреби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табличці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7.1.1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86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60000"/>
                <a:lumOff val="40000"/>
              </a:schemeClr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12864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 АВАРІЙНО-НЕБЕЗПЕЧНА ДІЛЯНКА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4226605"/>
            <a:ext cx="99246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небезпека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аварійно-небезпечна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)"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перед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небезпечною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ділянкою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дороги 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місцях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де ширина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проїзної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частини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радіуси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заокруглень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відповідають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вимогам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будівельних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норм, 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також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попереджає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наближення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місця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концентрації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дорожньо-транспортних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пригод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встановлення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знака 1.39 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місцях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ділянках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концентрації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дорожньо-транспортних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пригод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залежно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виду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разом</a:t>
            </a:r>
          </a:p>
          <a:p>
            <a:pPr lvl="0" algn="just"/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із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знаком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обов’язково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встановлюються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таблички </a:t>
            </a:r>
            <a:r>
              <a:rPr lang="ru-RU" altLang="ru-RU" sz="1400" b="0" dirty="0" smtClean="0">
                <a:latin typeface="Arial" panose="020B0604020202020204" pitchFamily="34" charset="0"/>
              </a:rPr>
              <a:t>7.21.1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lang="ru-RU" altLang="ru-RU" sz="1400" b="0" dirty="0">
                <a:latin typeface="Arial" panose="020B0604020202020204" pitchFamily="34" charset="0"/>
                <a:hlinkClick r:id="rId2"/>
              </a:rPr>
              <a:t>7.21.2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0" algn="just"/>
            <a:r>
              <a:rPr lang="ru-RU" altLang="ru-RU" sz="1400" b="0" dirty="0">
                <a:latin typeface="Arial" panose="020B0604020202020204" pitchFamily="34" charset="0"/>
                <a:hlinkClick r:id="rId3"/>
              </a:rPr>
              <a:t>7.21.3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altLang="ru-RU" sz="1400" b="0" dirty="0">
                <a:latin typeface="Arial" panose="020B0604020202020204" pitchFamily="34" charset="0"/>
                <a:hlinkClick r:id="rId4"/>
              </a:rPr>
              <a:t>7.21.4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Табличка 7.21.1 &quot;Вид небезпеки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21288"/>
            <a:ext cx="428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Табличка 7.21.2 &quot;Вид небезпеки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021288"/>
            <a:ext cx="4381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Табличка 7.21.3 &quot;Вид небезпеки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37312"/>
            <a:ext cx="4381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Табличка 7.21.4 &quot;Вид небезпеки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237312"/>
            <a:ext cx="4381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5" y="1412776"/>
            <a:ext cx="2782127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76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60000"/>
                <a:lumOff val="40000"/>
              </a:schemeClr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12864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ДОРОЖНІ РОБОТИ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42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484784"/>
            <a:ext cx="2782127" cy="2448272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4509120"/>
            <a:ext cx="797122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Дорожні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роботи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перед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ділянкою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дороги,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проводяться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дорожні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роботи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150–300 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 —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50–100 м до початку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такої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За потреби,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табличці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7.1.1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Табличка 7.1.1 &quot;Відстань до об’єкта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021288"/>
            <a:ext cx="428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329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lumMod val="60000"/>
                <a:lumOff val="40000"/>
              </a:schemeClr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12864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ДИКІ ТВАРИНИ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805264"/>
            <a:ext cx="428571" cy="22857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33749"/>
            <a:ext cx="2808312" cy="2471315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4365104"/>
            <a:ext cx="882047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Дикі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тварини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перед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ділянкою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дороги,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можлива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поява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диких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тварин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населеними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пунктами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150–300 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населених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пунктах —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50–100 м до початку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небезпечної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ділянки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потреби знак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встановлюється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і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іншій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відстані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яка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зазначається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табличці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7.1.1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18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1823</TotalTime>
  <Words>609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Verdana</vt:lpstr>
      <vt:lpstr>Wingdings</vt:lpstr>
      <vt:lpstr>Глобус</vt:lpstr>
      <vt:lpstr>ВИВЧАЄМО ДОРОЖНІ ЗНАКИ ПОПЕРЕДЖУВАЛЬНІ ЗНАКИ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Баранівський професійний ліцей</dc:title>
  <dc:creator>!</dc:creator>
  <cp:lastModifiedBy>Пользователь Windows</cp:lastModifiedBy>
  <cp:revision>168</cp:revision>
  <dcterms:created xsi:type="dcterms:W3CDTF">2006-12-14T14:28:43Z</dcterms:created>
  <dcterms:modified xsi:type="dcterms:W3CDTF">2021-03-22T12:50:36Z</dcterms:modified>
</cp:coreProperties>
</file>