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77" r:id="rId15"/>
    <p:sldId id="278" r:id="rId16"/>
    <p:sldId id="279" r:id="rId17"/>
    <p:sldId id="280" r:id="rId18"/>
    <p:sldId id="281"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4660"/>
  </p:normalViewPr>
  <p:slideViewPr>
    <p:cSldViewPr snapToGrid="0">
      <p:cViewPr varScale="1">
        <p:scale>
          <a:sx n="68" d="100"/>
          <a:sy n="68"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375953001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2928604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84482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69922594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541949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36602640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424862540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40118419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184238568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5CFFF2F-91EC-4C2B-9E52-B5F45572204D}" type="datetimeFigureOut">
              <a:rPr lang="ru-RU" smtClean="0"/>
              <a:t>04.04.2021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408620573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5CFFF2F-91EC-4C2B-9E52-B5F45572204D}" type="datetimeFigureOut">
              <a:rPr lang="ru-RU" smtClean="0"/>
              <a:t>04.04.2021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35931621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5CFFF2F-91EC-4C2B-9E52-B5F45572204D}" type="datetimeFigureOut">
              <a:rPr lang="ru-RU" smtClean="0"/>
              <a:t>04.04.2021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114166804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5CFFF2F-91EC-4C2B-9E52-B5F45572204D}" type="datetimeFigureOut">
              <a:rPr lang="ru-RU" smtClean="0"/>
              <a:t>04.04.2021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36589317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FFF2F-91EC-4C2B-9E52-B5F45572204D}" type="datetimeFigureOut">
              <a:rPr lang="ru-RU" smtClean="0"/>
              <a:t>04.04.2021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166549537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5CFFF2F-91EC-4C2B-9E52-B5F45572204D}" type="datetimeFigureOut">
              <a:rPr lang="ru-RU" smtClean="0"/>
              <a:t>04.04.2021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EBA868-400B-46CD-A41A-112AAEC0E40C}" type="slidenum">
              <a:rPr lang="ru-RU" smtClean="0"/>
              <a:t>‹#›</a:t>
            </a:fld>
            <a:endParaRPr lang="ru-RU"/>
          </a:p>
        </p:txBody>
      </p:sp>
    </p:spTree>
    <p:extLst>
      <p:ext uri="{BB962C8B-B14F-4D97-AF65-F5344CB8AC3E}">
        <p14:creationId xmlns:p14="http://schemas.microsoft.com/office/powerpoint/2010/main" val="258680943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EBA868-400B-46CD-A41A-112AAEC0E40C}" type="slidenum">
              <a:rPr lang="ru-RU" smtClean="0"/>
              <a:t>‹#›</a:t>
            </a:fld>
            <a:endParaRPr lang="ru-RU"/>
          </a:p>
        </p:txBody>
      </p:sp>
      <p:sp>
        <p:nvSpPr>
          <p:cNvPr id="5" name="Date Placeholder 4"/>
          <p:cNvSpPr>
            <a:spLocks noGrp="1"/>
          </p:cNvSpPr>
          <p:nvPr>
            <p:ph type="dt" sz="half" idx="10"/>
          </p:nvPr>
        </p:nvSpPr>
        <p:spPr/>
        <p:txBody>
          <a:bodyPr/>
          <a:lstStyle/>
          <a:p>
            <a:fld id="{B5CFFF2F-91EC-4C2B-9E52-B5F45572204D}" type="datetimeFigureOut">
              <a:rPr lang="ru-RU" smtClean="0"/>
              <a:t>04.04.2021</a:t>
            </a:fld>
            <a:endParaRPr lang="ru-RU"/>
          </a:p>
        </p:txBody>
      </p:sp>
    </p:spTree>
    <p:extLst>
      <p:ext uri="{BB962C8B-B14F-4D97-AF65-F5344CB8AC3E}">
        <p14:creationId xmlns:p14="http://schemas.microsoft.com/office/powerpoint/2010/main" val="41098696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FFF2F-91EC-4C2B-9E52-B5F45572204D}" type="datetimeFigureOut">
              <a:rPr lang="ru-RU" smtClean="0"/>
              <a:t>04.04.2021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EBA868-400B-46CD-A41A-112AAEC0E40C}" type="slidenum">
              <a:rPr lang="ru-RU" smtClean="0"/>
              <a:t>‹#›</a:t>
            </a:fld>
            <a:endParaRPr lang="ru-RU"/>
          </a:p>
        </p:txBody>
      </p:sp>
    </p:spTree>
    <p:extLst>
      <p:ext uri="{BB962C8B-B14F-4D97-AF65-F5344CB8AC3E}">
        <p14:creationId xmlns:p14="http://schemas.microsoft.com/office/powerpoint/2010/main" val="9188122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981F6-7FD8-4169-8C93-A38A5AF83071}"/>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3F3674CE-88CE-4E88-84EB-C5D5A6A5FA1D}"/>
              </a:ext>
            </a:extLst>
          </p:cNvPr>
          <p:cNvPicPr>
            <a:picLocks noGrp="1" noChangeAspect="1"/>
          </p:cNvPicPr>
          <p:nvPr>
            <p:ph idx="1"/>
          </p:nvPr>
        </p:nvPicPr>
        <p:blipFill>
          <a:blip r:embed="rId2"/>
          <a:stretch>
            <a:fillRect/>
          </a:stretch>
        </p:blipFill>
        <p:spPr>
          <a:xfrm>
            <a:off x="1737552" y="0"/>
            <a:ext cx="8716895" cy="6856654"/>
          </a:xfrm>
          <a:prstGeom prst="rect">
            <a:avLst/>
          </a:prstGeom>
        </p:spPr>
      </p:pic>
    </p:spTree>
    <p:extLst>
      <p:ext uri="{BB962C8B-B14F-4D97-AF65-F5344CB8AC3E}">
        <p14:creationId xmlns:p14="http://schemas.microsoft.com/office/powerpoint/2010/main" val="10864565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F6A1C-89C1-4F2F-B45B-726BD64E43C8}"/>
              </a:ext>
            </a:extLst>
          </p:cNvPr>
          <p:cNvSpPr>
            <a:spLocks noGrp="1"/>
          </p:cNvSpPr>
          <p:nvPr>
            <p:ph type="title"/>
          </p:nvPr>
        </p:nvSpPr>
        <p:spPr/>
        <p:txBody>
          <a:bodyPr>
            <a:normAutofit fontScale="90000"/>
          </a:bodyPr>
          <a:lstStyle/>
          <a:p>
            <a:r>
              <a:rPr lang="ru-RU" b="1" dirty="0"/>
              <a:t>Силовая установка</a:t>
            </a:r>
            <a:br>
              <a:rPr lang="ru-RU" b="1" dirty="0"/>
            </a:br>
            <a:r>
              <a:rPr lang="ru-RU" dirty="0"/>
              <a:t>Как правило, РУ самолёты оснащаются электро- или двигателями внутреннего сгорания. Реже встречаются модели оснащённые реактивными двигателями.</a:t>
            </a:r>
          </a:p>
        </p:txBody>
      </p:sp>
      <p:pic>
        <p:nvPicPr>
          <p:cNvPr id="8194" name="Picture 2" descr="Набор деталей радиоуправляемой модели самолета Fi-156 Storch (размах 1200  мм) - Товары - Радиоуправляемые модели самолетов, самолеты из фанеры и  бальзы, радиоуправляемые самолеты купить - UB.UA">
            <a:extLst>
              <a:ext uri="{FF2B5EF4-FFF2-40B4-BE49-F238E27FC236}">
                <a16:creationId xmlns:a16="http://schemas.microsoft.com/office/drawing/2014/main" id="{C1D59BA8-FB49-43FE-84EC-40D6A092C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1551" y="3813138"/>
            <a:ext cx="3441297" cy="26143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Радиоуправляемые Самолеты и Авиамодели">
            <a:extLst>
              <a:ext uri="{FF2B5EF4-FFF2-40B4-BE49-F238E27FC236}">
                <a16:creationId xmlns:a16="http://schemas.microsoft.com/office/drawing/2014/main" id="{C20702A8-2C5C-4CA4-8FD2-1A68139F4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8" y="3813138"/>
            <a:ext cx="3458945" cy="261431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Радиоуправляемый самолёт — Википедия">
            <a:extLst>
              <a:ext uri="{FF2B5EF4-FFF2-40B4-BE49-F238E27FC236}">
                <a16:creationId xmlns:a16="http://schemas.microsoft.com/office/drawing/2014/main" id="{E76CF280-A7BC-4E7B-8D7E-D35D5A5E2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975" y="3836587"/>
            <a:ext cx="3458945" cy="259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4841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C9103B-557F-4670-9D58-AA6139DF7ED4}"/>
              </a:ext>
            </a:extLst>
          </p:cNvPr>
          <p:cNvSpPr>
            <a:spLocks noGrp="1"/>
          </p:cNvSpPr>
          <p:nvPr>
            <p:ph type="title"/>
          </p:nvPr>
        </p:nvSpPr>
        <p:spPr/>
        <p:txBody>
          <a:bodyPr>
            <a:normAutofit fontScale="90000"/>
          </a:bodyPr>
          <a:lstStyle/>
          <a:p>
            <a:r>
              <a:rPr lang="ru-RU" b="1" dirty="0"/>
              <a:t>Модели с электродвигателями</a:t>
            </a:r>
            <a:br>
              <a:rPr lang="ru-RU" b="1" dirty="0"/>
            </a:br>
            <a:r>
              <a:rPr lang="ru-RU" dirty="0"/>
              <a:t>До широкого распространения литий-полимерных аккумуляторов это был достаточно дорогой и ограниченный вариант силовой установки. С появлением же последних, тяговые аккумуляторы моделей стали сравнительно лёгкими и мощными (большая </a:t>
            </a:r>
            <a:r>
              <a:rPr lang="ru-RU" dirty="0" err="1"/>
              <a:t>токоотдача</a:t>
            </a:r>
            <a:r>
              <a:rPr lang="ru-RU" dirty="0"/>
              <a:t>). Как правило, питание всей системы происходит от тягового аккумулятора емкостью приблизительно от 70 до 7000 </a:t>
            </a:r>
            <a:r>
              <a:rPr lang="ru-RU" dirty="0" err="1"/>
              <a:t>мА·ч</a:t>
            </a:r>
            <a:r>
              <a:rPr lang="ru-RU" dirty="0"/>
              <a:t> и напряжением 3,7-37 Вольт. </a:t>
            </a:r>
            <a:br>
              <a:rPr lang="ru-RU" dirty="0"/>
            </a:br>
            <a:endParaRPr lang="ru-RU" dirty="0"/>
          </a:p>
        </p:txBody>
      </p:sp>
      <p:sp>
        <p:nvSpPr>
          <p:cNvPr id="3" name="Объект 2">
            <a:extLst>
              <a:ext uri="{FF2B5EF4-FFF2-40B4-BE49-F238E27FC236}">
                <a16:creationId xmlns:a16="http://schemas.microsoft.com/office/drawing/2014/main" id="{509B356E-214D-4526-A7BC-0B8EDE444B47}"/>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68924636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EFDCF-C117-4EB1-BB5D-13BB7A43FDC1}"/>
              </a:ext>
            </a:extLst>
          </p:cNvPr>
          <p:cNvSpPr>
            <a:spLocks noGrp="1"/>
          </p:cNvSpPr>
          <p:nvPr>
            <p:ph type="title"/>
          </p:nvPr>
        </p:nvSpPr>
        <p:spPr/>
        <p:txBody>
          <a:bodyPr>
            <a:normAutofit fontScale="90000"/>
          </a:bodyPr>
          <a:lstStyle/>
          <a:p>
            <a:r>
              <a:rPr lang="ru-RU" dirty="0"/>
              <a:t>Электронный регулятор хода (ESC) зачастую оснащен преобразователем (BEC) напряжения тягового аккумулятора к бортовому (4,8 либо 6 Вольт). Это требуется для питания сервомеханизмов, приёмника, гироскопа и прочей бортовой аппаратуры.</a:t>
            </a:r>
          </a:p>
        </p:txBody>
      </p:sp>
      <p:pic>
        <p:nvPicPr>
          <p:cNvPr id="9218" name="Picture 2" descr="Как собрать радиоуправляемый самолет?">
            <a:extLst>
              <a:ext uri="{FF2B5EF4-FFF2-40B4-BE49-F238E27FC236}">
                <a16:creationId xmlns:a16="http://schemas.microsoft.com/office/drawing/2014/main" id="{A546E225-FF11-40E9-A93D-694E54EBBB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199" y="4278191"/>
            <a:ext cx="3405176" cy="22373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к самостоятельно собрать радиоуправляемый самолет | Радиолюбительские  схемы">
            <a:extLst>
              <a:ext uri="{FF2B5EF4-FFF2-40B4-BE49-F238E27FC236}">
                <a16:creationId xmlns:a16="http://schemas.microsoft.com/office/drawing/2014/main" id="{337A1533-2047-40DB-9B99-7AA0F87A4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801" y="3557654"/>
            <a:ext cx="4572000" cy="300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4308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8764A3-ADB2-4563-913F-4505AF56B6E3}"/>
              </a:ext>
            </a:extLst>
          </p:cNvPr>
          <p:cNvSpPr>
            <a:spLocks noGrp="1"/>
          </p:cNvSpPr>
          <p:nvPr>
            <p:ph type="title"/>
          </p:nvPr>
        </p:nvSpPr>
        <p:spPr/>
        <p:txBody>
          <a:bodyPr>
            <a:normAutofit fontScale="90000"/>
          </a:bodyPr>
          <a:lstStyle/>
          <a:p>
            <a:r>
              <a:rPr lang="ru-RU" b="1" dirty="0" err="1"/>
              <a:t>Преимущества:</a:t>
            </a:r>
            <a:r>
              <a:rPr lang="ru-RU" dirty="0" err="1"/>
              <a:t>Модель</a:t>
            </a:r>
            <a:r>
              <a:rPr lang="ru-RU" dirty="0"/>
              <a:t> всегда чистая: не имеет следов топлива, смазки, выхлопа, характерного запаха, — что удобно для хранения и обслуживания в жилом помещении.</a:t>
            </a:r>
            <a:br>
              <a:rPr lang="ru-RU" dirty="0"/>
            </a:br>
            <a:r>
              <a:rPr lang="ru-RU" dirty="0"/>
              <a:t>Двигатель не может заглохнуть.</a:t>
            </a:r>
            <a:br>
              <a:rPr lang="ru-RU" dirty="0"/>
            </a:br>
            <a:r>
              <a:rPr lang="ru-RU" dirty="0"/>
              <a:t>Двигатель можно полностью выключать и включать неограниченное количество раз в течение полета (крайне полезное свойство для мотопланеров), остановленный пропеллер создает заметно меньшее воздушное сопротивление, чем постоянно вращающийся на небольших оборотах.</a:t>
            </a:r>
            <a:br>
              <a:rPr lang="ru-RU" dirty="0"/>
            </a:br>
            <a:endParaRPr lang="ru-RU" dirty="0"/>
          </a:p>
        </p:txBody>
      </p:sp>
      <p:sp>
        <p:nvSpPr>
          <p:cNvPr id="3" name="Объект 2">
            <a:extLst>
              <a:ext uri="{FF2B5EF4-FFF2-40B4-BE49-F238E27FC236}">
                <a16:creationId xmlns:a16="http://schemas.microsoft.com/office/drawing/2014/main" id="{5E59A041-D710-4B29-923E-61295A7C26C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84787236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7B99D-FED3-4B15-87BB-409969C0667D}"/>
              </a:ext>
            </a:extLst>
          </p:cNvPr>
          <p:cNvSpPr>
            <a:spLocks noGrp="1"/>
          </p:cNvSpPr>
          <p:nvPr>
            <p:ph type="title"/>
          </p:nvPr>
        </p:nvSpPr>
        <p:spPr/>
        <p:txBody>
          <a:bodyPr>
            <a:noAutofit/>
          </a:bodyPr>
          <a:lstStyle/>
          <a:p>
            <a:r>
              <a:rPr lang="ru-RU" sz="1800" dirty="0"/>
              <a:t>Гораздо проще в обслуживании и предполетной подготовке. Не требует кропотливой настройки, специфических инструментов. Последнее сводится к зарядке или замене аккумуляторной батареи.</a:t>
            </a:r>
            <a:br>
              <a:rPr lang="ru-RU" sz="1800" dirty="0"/>
            </a:br>
            <a:r>
              <a:rPr lang="ru-RU" sz="1800" dirty="0"/>
              <a:t>Работа электродвигателя практически не зависит от внешних условий (температура воздуха, влажность, атмосферное давление).</a:t>
            </a:r>
            <a:br>
              <a:rPr lang="ru-RU" sz="1800" dirty="0"/>
            </a:br>
            <a:r>
              <a:rPr lang="ru-RU" sz="1800" dirty="0"/>
              <a:t>Звук работы двигателя обычно значительно тише.</a:t>
            </a:r>
            <a:br>
              <a:rPr lang="ru-RU" sz="1800" dirty="0"/>
            </a:br>
            <a:r>
              <a:rPr lang="ru-RU" sz="1800" dirty="0"/>
              <a:t>Возможность запуска модели в жилых помещениях.</a:t>
            </a:r>
            <a:br>
              <a:rPr lang="ru-RU" sz="1800" dirty="0"/>
            </a:br>
            <a:r>
              <a:rPr lang="ru-RU" sz="1800" dirty="0"/>
              <a:t>Возможность постройки модели как больших так и очень мелких масштабов.</a:t>
            </a:r>
            <a:br>
              <a:rPr lang="ru-RU" sz="1800" dirty="0"/>
            </a:br>
            <a:r>
              <a:rPr lang="ru-RU" sz="1800" dirty="0"/>
              <a:t>Модель не меняет массы и центровки в течение полёта, либо модель проще проектировать, поскольку не нужно учитывать изменение массы топлива.</a:t>
            </a:r>
            <a:br>
              <a:rPr lang="ru-RU" sz="1800" dirty="0"/>
            </a:br>
            <a:r>
              <a:rPr lang="ru-RU" sz="1800" dirty="0"/>
              <a:t>Аккумулятор не разряжается внезапно в отличие от выработки жидкого топлива. Сперва уменьшается тяга, что служит сигналом о скором истощении силового аккумулятора. По той же причине модель всегда будет оставаться управляемой (двигатель требует значительно больше энергии чем сервомеханизмы).</a:t>
            </a:r>
            <a:br>
              <a:rPr lang="ru-RU" sz="1800" dirty="0"/>
            </a:br>
            <a:r>
              <a:rPr lang="ru-RU" sz="1800" dirty="0"/>
              <a:t>Значительный моторесурс, относительная дешевизна электродвигателей и запасных частей.</a:t>
            </a:r>
            <a:br>
              <a:rPr lang="ru-RU" sz="1800" dirty="0"/>
            </a:br>
            <a:r>
              <a:rPr lang="ru-RU" sz="1800" dirty="0"/>
              <a:t>Удобство центровки модели с помощью тяжёлого силового аккумулятора.</a:t>
            </a:r>
            <a:br>
              <a:rPr lang="ru-RU" sz="1800" dirty="0"/>
            </a:br>
            <a:r>
              <a:rPr lang="ru-RU" sz="1800" dirty="0"/>
              <a:t>Легче подобрать геометрически подходящий двигатель для </a:t>
            </a:r>
            <a:r>
              <a:rPr lang="ru-RU" sz="1800" dirty="0" err="1"/>
              <a:t>копийных</a:t>
            </a:r>
            <a:r>
              <a:rPr lang="ru-RU" sz="1800" dirty="0"/>
              <a:t> моделей.</a:t>
            </a:r>
            <a:br>
              <a:rPr lang="ru-RU" sz="1800" dirty="0"/>
            </a:br>
            <a:endParaRPr lang="ru-RU" sz="1800" dirty="0"/>
          </a:p>
        </p:txBody>
      </p:sp>
      <p:sp>
        <p:nvSpPr>
          <p:cNvPr id="3" name="Объект 2">
            <a:extLst>
              <a:ext uri="{FF2B5EF4-FFF2-40B4-BE49-F238E27FC236}">
                <a16:creationId xmlns:a16="http://schemas.microsoft.com/office/drawing/2014/main" id="{5A3094BC-9DC7-4043-A038-F340D3CBC693}"/>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11068446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08AE0-E214-451D-BFC2-2862858E9B69}"/>
              </a:ext>
            </a:extLst>
          </p:cNvPr>
          <p:cNvSpPr>
            <a:spLocks noGrp="1"/>
          </p:cNvSpPr>
          <p:nvPr>
            <p:ph type="title"/>
          </p:nvPr>
        </p:nvSpPr>
        <p:spPr/>
        <p:txBody>
          <a:bodyPr>
            <a:noAutofit/>
          </a:bodyPr>
          <a:lstStyle/>
          <a:p>
            <a:r>
              <a:rPr lang="ru-RU" sz="2000" b="1" dirty="0" err="1"/>
              <a:t>Недостатки:</a:t>
            </a:r>
            <a:r>
              <a:rPr lang="ru-RU" sz="2000" dirty="0" err="1"/>
              <a:t>LiPo</a:t>
            </a:r>
            <a:r>
              <a:rPr lang="ru-RU" sz="2000" dirty="0"/>
              <a:t> аккумуляторы требуют аккуратного к себе отношения, поскольку </a:t>
            </a:r>
            <a:r>
              <a:rPr lang="ru-RU" sz="2000" dirty="0" err="1"/>
              <a:t>пожароопасны</a:t>
            </a:r>
            <a:r>
              <a:rPr lang="ru-RU" sz="2000" dirty="0"/>
              <a:t>.</a:t>
            </a:r>
            <a:br>
              <a:rPr lang="ru-RU" sz="2000" dirty="0"/>
            </a:br>
            <a:r>
              <a:rPr lang="ru-RU" sz="2000" dirty="0"/>
              <a:t>Тяга двигателя заметно изменяется во время полета, поскольку аккумулятор разряжается, и его напряжение падает.</a:t>
            </a:r>
            <a:br>
              <a:rPr lang="ru-RU" sz="2000" dirty="0"/>
            </a:br>
            <a:r>
              <a:rPr lang="ru-RU" sz="2000" dirty="0"/>
              <a:t>Определенная сложность выбора связки аккумулятор — двигатель — регулятор хода, вызванная зависимостью параметров каждого из этих устройств от параметров другого устройства, а вместе — сильно влияют на массу модели и её летные характеристики.</a:t>
            </a:r>
            <a:br>
              <a:rPr lang="ru-RU" sz="2000" dirty="0"/>
            </a:br>
            <a:r>
              <a:rPr lang="ru-RU" sz="2000" dirty="0"/>
              <a:t>Отсутствие выхлопа и характерного шума работы ДВС, роднящих модель с полноценным прототипом, и создающих определенную «атмосферу».</a:t>
            </a:r>
            <a:br>
              <a:rPr lang="ru-RU" sz="2000" dirty="0"/>
            </a:br>
            <a:r>
              <a:rPr lang="ru-RU" sz="2000" dirty="0"/>
              <a:t>Довольно медленная зарядка аккумуляторных батарей, жесткие требования к процессу заряда некоторых типов аккумуляторов, как следствие, необходимость использовать сложные зарядные устройства.</a:t>
            </a:r>
            <a:br>
              <a:rPr lang="ru-RU" sz="2000" dirty="0"/>
            </a:br>
            <a:r>
              <a:rPr lang="ru-RU" sz="2000" dirty="0"/>
              <a:t>Аккумуляторы обычно имеют большую массу (от 15 до 60 % от массы модели), и требуют правильного расположения в отсеках модели для </a:t>
            </a:r>
            <a:r>
              <a:rPr lang="ru-RU" sz="2000" dirty="0" err="1"/>
              <a:t>избежания</a:t>
            </a:r>
            <a:r>
              <a:rPr lang="ru-RU" sz="2000" dirty="0"/>
              <a:t> повреждения бортовой аппаратуры тяжелым аккумулятором при ударе о землю.</a:t>
            </a:r>
            <a:br>
              <a:rPr lang="ru-RU" sz="2000" dirty="0"/>
            </a:br>
            <a:endParaRPr lang="ru-RU" sz="2000" dirty="0"/>
          </a:p>
        </p:txBody>
      </p:sp>
      <p:sp>
        <p:nvSpPr>
          <p:cNvPr id="3" name="Объект 2">
            <a:extLst>
              <a:ext uri="{FF2B5EF4-FFF2-40B4-BE49-F238E27FC236}">
                <a16:creationId xmlns:a16="http://schemas.microsoft.com/office/drawing/2014/main" id="{3CEB2FD1-03E1-44F9-96FB-39DC343F23C0}"/>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599363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CCFBF-25A0-4B18-BBAF-D971103B4A00}"/>
              </a:ext>
            </a:extLst>
          </p:cNvPr>
          <p:cNvSpPr>
            <a:spLocks noGrp="1"/>
          </p:cNvSpPr>
          <p:nvPr>
            <p:ph type="title"/>
          </p:nvPr>
        </p:nvSpPr>
        <p:spPr/>
        <p:txBody>
          <a:bodyPr>
            <a:normAutofit fontScale="90000"/>
          </a:bodyPr>
          <a:lstStyle/>
          <a:p>
            <a:r>
              <a:rPr lang="ru-RU" sz="3100" b="1" dirty="0"/>
              <a:t>Модели с ДВС</a:t>
            </a:r>
            <a:br>
              <a:rPr lang="ru-RU" sz="3100" b="1" dirty="0"/>
            </a:br>
            <a:r>
              <a:rPr lang="ru-RU" sz="3100" dirty="0"/>
              <a:t>Модели с ДВС представлены, как правило, летательными аппаратами от 700—1000 граммов до десятков кг. Применяются двухтактные или четырёхтактные двигатели. Основное распространение имеют калильные двигатели, значительно реже встречаются компрессионные, пневматические</a:t>
            </a:r>
            <a:r>
              <a:rPr lang="ru-RU" sz="3100" baseline="30000" dirty="0"/>
              <a:t> </a:t>
            </a:r>
            <a:r>
              <a:rPr lang="ru-RU" sz="3100" dirty="0"/>
              <a:t>или бензиновые двигатели. Наибольшее распространение имеют одноцилиндровые атмосферные двигатели. </a:t>
            </a:r>
            <a:br>
              <a:rPr lang="ru-RU" dirty="0"/>
            </a:br>
            <a:endParaRPr lang="ru-RU" dirty="0"/>
          </a:p>
        </p:txBody>
      </p:sp>
      <p:sp>
        <p:nvSpPr>
          <p:cNvPr id="3" name="Объект 2">
            <a:extLst>
              <a:ext uri="{FF2B5EF4-FFF2-40B4-BE49-F238E27FC236}">
                <a16:creationId xmlns:a16="http://schemas.microsoft.com/office/drawing/2014/main" id="{6F4F06E9-F8F2-45DE-8A63-88F1BAB4BD86}"/>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6014628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5FC10-7C1E-445D-8490-D820A885E13E}"/>
              </a:ext>
            </a:extLst>
          </p:cNvPr>
          <p:cNvSpPr>
            <a:spLocks noGrp="1"/>
          </p:cNvSpPr>
          <p:nvPr>
            <p:ph type="title"/>
          </p:nvPr>
        </p:nvSpPr>
        <p:spPr/>
        <p:txBody>
          <a:bodyPr>
            <a:noAutofit/>
          </a:bodyPr>
          <a:lstStyle/>
          <a:p>
            <a:r>
              <a:rPr lang="ru-RU" sz="2400" b="1" dirty="0" err="1"/>
              <a:t>Преимущества:</a:t>
            </a:r>
            <a:r>
              <a:rPr lang="ru-RU" sz="2400" dirty="0" err="1"/>
              <a:t>После</a:t>
            </a:r>
            <a:r>
              <a:rPr lang="ru-RU" sz="2400" dirty="0"/>
              <a:t> заправки топливом модель снова может подниматься в воздух.</a:t>
            </a:r>
            <a:br>
              <a:rPr lang="ru-RU" sz="2400" dirty="0"/>
            </a:br>
            <a:r>
              <a:rPr lang="ru-RU" sz="2400" dirty="0"/>
              <a:t>Дымовой выхлоп и характерный шум работы ДВС, роднящих модель с полноценным прототипом.</a:t>
            </a:r>
            <a:br>
              <a:rPr lang="ru-RU" sz="2400" dirty="0"/>
            </a:br>
            <a:r>
              <a:rPr lang="ru-RU" sz="2400" dirty="0"/>
              <a:t>По мере выработки топлива модель становится легче (как правило, на 10-25 %).</a:t>
            </a:r>
            <a:br>
              <a:rPr lang="ru-RU" sz="2400" dirty="0"/>
            </a:br>
            <a:r>
              <a:rPr lang="ru-RU" sz="2400" dirty="0"/>
              <a:t>Тяговые характеристики не меняются в течение всего полёта.</a:t>
            </a:r>
            <a:br>
              <a:rPr lang="ru-RU" sz="2400" dirty="0"/>
            </a:br>
            <a:endParaRPr lang="ru-RU" sz="2400" dirty="0"/>
          </a:p>
        </p:txBody>
      </p:sp>
      <p:pic>
        <p:nvPicPr>
          <p:cNvPr id="10242" name="Picture 2" descr="Самолёт CALMATO Trainer 40 RED GX-40, ARF, ДВС, 1300mm (Kyosho, 11211R-GX)  – купить по низкой цене в интернет-магазине Planeta Hobby с доставкой по  Украине: отзывы, характеристики, фото.">
            <a:extLst>
              <a:ext uri="{FF2B5EF4-FFF2-40B4-BE49-F238E27FC236}">
                <a16:creationId xmlns:a16="http://schemas.microsoft.com/office/drawing/2014/main" id="{BA59D03F-761B-4814-A028-1D71DA377B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2454" y="3998111"/>
            <a:ext cx="3381583" cy="225029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Модели самолетов с ДВС на радиоуправлении - купить недорого - авиамодели с  бензиновым двигателем">
            <a:extLst>
              <a:ext uri="{FF2B5EF4-FFF2-40B4-BE49-F238E27FC236}">
                <a16:creationId xmlns:a16="http://schemas.microsoft.com/office/drawing/2014/main" id="{841B7BC3-F97B-4D82-8B06-6236D2EA4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37" y="4060826"/>
            <a:ext cx="26479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Купить радиoуправляемые модели самoлетов с двс в Москве — большой выбор,  низкие цены">
            <a:extLst>
              <a:ext uri="{FF2B5EF4-FFF2-40B4-BE49-F238E27FC236}">
                <a16:creationId xmlns:a16="http://schemas.microsoft.com/office/drawing/2014/main" id="{ED545C35-BAFC-4C93-80C4-7BC80FEB6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344" y="3843704"/>
            <a:ext cx="24669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39082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F05EC-EFE0-43B7-A01B-D0C1DD87AE41}"/>
              </a:ext>
            </a:extLst>
          </p:cNvPr>
          <p:cNvSpPr>
            <a:spLocks noGrp="1"/>
          </p:cNvSpPr>
          <p:nvPr>
            <p:ph type="title"/>
          </p:nvPr>
        </p:nvSpPr>
        <p:spPr>
          <a:xfrm>
            <a:off x="410047" y="263014"/>
            <a:ext cx="8596668" cy="1320800"/>
          </a:xfrm>
        </p:spPr>
        <p:txBody>
          <a:bodyPr>
            <a:noAutofit/>
          </a:bodyPr>
          <a:lstStyle/>
          <a:p>
            <a:r>
              <a:rPr lang="ru-RU" sz="2000" b="1" dirty="0" err="1"/>
              <a:t>Недостатки:</a:t>
            </a:r>
            <a:r>
              <a:rPr lang="ru-RU" sz="2000" dirty="0" err="1"/>
              <a:t>Больше</a:t>
            </a:r>
            <a:r>
              <a:rPr lang="ru-RU" sz="2000" dirty="0"/>
              <a:t> шума в отличие от </a:t>
            </a:r>
            <a:r>
              <a:rPr lang="ru-RU" sz="2000" dirty="0" err="1"/>
              <a:t>электроверсий</a:t>
            </a:r>
            <a:r>
              <a:rPr lang="ru-RU" sz="2000" dirty="0"/>
              <a:t>.</a:t>
            </a:r>
            <a:br>
              <a:rPr lang="ru-RU" sz="2000" dirty="0"/>
            </a:br>
            <a:r>
              <a:rPr lang="ru-RU" sz="2000" dirty="0"/>
              <a:t>Двухтактные ДВС имеют характерный высокий звук работы, отличающийся от «больших» авиационных двигателей.</a:t>
            </a:r>
            <a:br>
              <a:rPr lang="ru-RU" sz="2000" dirty="0"/>
            </a:br>
            <a:r>
              <a:rPr lang="ru-RU" sz="2000" dirty="0"/>
              <a:t>Необходимость регулярного обслуживания ДВС.</a:t>
            </a:r>
            <a:br>
              <a:rPr lang="ru-RU" sz="2000" dirty="0"/>
            </a:br>
            <a:r>
              <a:rPr lang="ru-RU" sz="2000" dirty="0"/>
              <a:t>Трудности содержания модели в чистоте: следы топлива, смазки, выхлопа, характерный запах. Неприемлемо для хранения и обслуживания в жилом помещении. Кроме того, требует соответствующей обработки модели для исключения повреждения её конструкции компонентами топлива.</a:t>
            </a:r>
            <a:br>
              <a:rPr lang="ru-RU" sz="2000" dirty="0"/>
            </a:br>
            <a:r>
              <a:rPr lang="ru-RU" sz="2000" dirty="0"/>
              <a:t>Требует до- и послеполётного обслуживания, специфических инструментов. Особенно с калильными двигателями.</a:t>
            </a:r>
            <a:br>
              <a:rPr lang="ru-RU" sz="2000" dirty="0"/>
            </a:br>
            <a:r>
              <a:rPr lang="ru-RU" sz="2000" dirty="0"/>
              <a:t>Топливо сравнительно дорого. Для калильных двигателей используются смеси, основанные на метаноле и масле, касторовом либо синтетическом.</a:t>
            </a:r>
            <a:br>
              <a:rPr lang="ru-RU" sz="2000" dirty="0"/>
            </a:br>
            <a:r>
              <a:rPr lang="ru-RU" sz="2000" dirty="0"/>
              <a:t>Модель, у которой «сел» аккумулятор теряет управление не выключая двигатель и не снижая его обороты. Заметить тенденцию к разрядке аккумулятора в воздухе не просто.</a:t>
            </a:r>
            <a:br>
              <a:rPr lang="ru-RU" sz="2000" dirty="0"/>
            </a:br>
            <a:endParaRPr lang="ru-RU" sz="2000" dirty="0"/>
          </a:p>
        </p:txBody>
      </p:sp>
      <p:sp>
        <p:nvSpPr>
          <p:cNvPr id="3" name="Объект 2">
            <a:extLst>
              <a:ext uri="{FF2B5EF4-FFF2-40B4-BE49-F238E27FC236}">
                <a16:creationId xmlns:a16="http://schemas.microsoft.com/office/drawing/2014/main" id="{F0995205-B06A-46AC-9938-5429EDF7FCD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8189949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DD98A-FAC7-404B-8D97-AC59B697C758}"/>
              </a:ext>
            </a:extLst>
          </p:cNvPr>
          <p:cNvSpPr>
            <a:spLocks noGrp="1"/>
          </p:cNvSpPr>
          <p:nvPr>
            <p:ph type="title"/>
          </p:nvPr>
        </p:nvSpPr>
        <p:spPr>
          <a:xfrm>
            <a:off x="677334" y="609600"/>
            <a:ext cx="8596668" cy="1320800"/>
          </a:xfrm>
        </p:spPr>
        <p:txBody>
          <a:bodyPr/>
          <a:lstStyle/>
          <a:p>
            <a:pPr algn="ctr"/>
            <a:r>
              <a:rPr lang="ru-RU" dirty="0" err="1">
                <a:solidFill>
                  <a:srgbClr val="C00000"/>
                </a:solidFill>
              </a:rPr>
              <a:t>Дякую</a:t>
            </a:r>
            <a:r>
              <a:rPr lang="ru-RU" dirty="0">
                <a:solidFill>
                  <a:srgbClr val="C00000"/>
                </a:solidFill>
              </a:rPr>
              <a:t> за </a:t>
            </a:r>
            <a:r>
              <a:rPr lang="ru-RU" dirty="0" err="1">
                <a:solidFill>
                  <a:srgbClr val="C00000"/>
                </a:solidFill>
              </a:rPr>
              <a:t>увагу</a:t>
            </a:r>
            <a:r>
              <a:rPr lang="ru-RU" dirty="0">
                <a:solidFill>
                  <a:srgbClr val="C00000"/>
                </a:solidFill>
              </a:rPr>
              <a:t>!</a:t>
            </a:r>
          </a:p>
        </p:txBody>
      </p:sp>
      <p:sp>
        <p:nvSpPr>
          <p:cNvPr id="5" name="Объект 4">
            <a:extLst>
              <a:ext uri="{FF2B5EF4-FFF2-40B4-BE49-F238E27FC236}">
                <a16:creationId xmlns:a16="http://schemas.microsoft.com/office/drawing/2014/main" id="{428934C1-65E2-4D73-A22E-332136FFD335}"/>
              </a:ext>
            </a:extLst>
          </p:cNvPr>
          <p:cNvSpPr>
            <a:spLocks noGrp="1"/>
          </p:cNvSpPr>
          <p:nvPr>
            <p:ph sz="half" idx="1"/>
          </p:nvPr>
        </p:nvSpPr>
        <p:spPr/>
        <p:txBody>
          <a:bodyPr/>
          <a:lstStyle/>
          <a:p>
            <a:endParaRPr lang="ru-RU"/>
          </a:p>
        </p:txBody>
      </p:sp>
      <p:pic>
        <p:nvPicPr>
          <p:cNvPr id="13316" name="Picture 4" descr="Гражданская авиация сегодня: важные аспекты и проблемы при подготовке  кадров / Хабр">
            <a:extLst>
              <a:ext uri="{FF2B5EF4-FFF2-40B4-BE49-F238E27FC236}">
                <a16:creationId xmlns:a16="http://schemas.microsoft.com/office/drawing/2014/main" id="{5CC75023-9B75-4582-B5BD-52989438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1270000"/>
            <a:ext cx="4724210" cy="294431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Некоторые авиационные секреты | Пикабу">
            <a:extLst>
              <a:ext uri="{FF2B5EF4-FFF2-40B4-BE49-F238E27FC236}">
                <a16:creationId xmlns:a16="http://schemas.microsoft.com/office/drawing/2014/main" id="{E4390FC3-7AB6-4744-ADD5-88223183DB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81677" y="93067"/>
            <a:ext cx="4184650" cy="235386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За год цены на авиабилеты в Казахстане взлетели более чем на 8% | Inbusiness">
            <a:extLst>
              <a:ext uri="{FF2B5EF4-FFF2-40B4-BE49-F238E27FC236}">
                <a16:creationId xmlns:a16="http://schemas.microsoft.com/office/drawing/2014/main" id="{E6158CFA-6B00-4DF7-B36E-81AEF697C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701" y="1589447"/>
            <a:ext cx="3353019" cy="251152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Обои авиация 2560x1600, картинки, фото, скачать обои высокого качества">
            <a:extLst>
              <a:ext uri="{FF2B5EF4-FFF2-40B4-BE49-F238E27FC236}">
                <a16:creationId xmlns:a16="http://schemas.microsoft.com/office/drawing/2014/main" id="{E23B3A2E-1D18-4EAE-AAC2-DD43C41C4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96" y="3984923"/>
            <a:ext cx="4609909"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Фотография Самолеты Пассажирские Самолеты летящий Авиация">
            <a:extLst>
              <a:ext uri="{FF2B5EF4-FFF2-40B4-BE49-F238E27FC236}">
                <a16:creationId xmlns:a16="http://schemas.microsoft.com/office/drawing/2014/main" id="{0DA00054-2FE6-4A63-9C6E-33A1639F7B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83" y="3984923"/>
            <a:ext cx="4428666"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Бизнес-авиация">
            <a:extLst>
              <a:ext uri="{FF2B5EF4-FFF2-40B4-BE49-F238E27FC236}">
                <a16:creationId xmlns:a16="http://schemas.microsoft.com/office/drawing/2014/main" id="{D4586BBC-909B-46E2-84F9-25927F5C3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6629" y="2257082"/>
            <a:ext cx="3764986" cy="2823739"/>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Малая авиация в ОАЭ: заказать самолет">
            <a:extLst>
              <a:ext uri="{FF2B5EF4-FFF2-40B4-BE49-F238E27FC236}">
                <a16:creationId xmlns:a16="http://schemas.microsoft.com/office/drawing/2014/main" id="{455815D7-2807-4E6C-A287-59CFCA4AA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1726" y="4770631"/>
            <a:ext cx="2875877" cy="20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867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E5C5A-94FE-4F0A-B33F-847D57A78999}"/>
              </a:ext>
            </a:extLst>
          </p:cNvPr>
          <p:cNvSpPr>
            <a:spLocks noGrp="1"/>
          </p:cNvSpPr>
          <p:nvPr>
            <p:ph type="title"/>
          </p:nvPr>
        </p:nvSpPr>
        <p:spPr/>
        <p:txBody>
          <a:bodyPr/>
          <a:lstStyle/>
          <a:p>
            <a:pPr algn="ctr"/>
            <a:r>
              <a:rPr lang="uk-UA" dirty="0"/>
              <a:t>Радіокеровані моделі літаків</a:t>
            </a:r>
            <a:endParaRPr lang="ru-RU" dirty="0"/>
          </a:p>
        </p:txBody>
      </p:sp>
      <p:pic>
        <p:nvPicPr>
          <p:cNvPr id="1026" name="Picture 2" descr="Радиоуправляемый самолет из потолочки">
            <a:extLst>
              <a:ext uri="{FF2B5EF4-FFF2-40B4-BE49-F238E27FC236}">
                <a16:creationId xmlns:a16="http://schemas.microsoft.com/office/drawing/2014/main" id="{6E199256-5C14-4E23-8901-987A7667C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38" y="2045514"/>
            <a:ext cx="4684518" cy="3516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RIFvnkcmTw4LnqHbdJXONqeVTg0LhJuQAopb8_G3zzMC_gYE5-7W8Sq6PVIQC2Rno7Vq9Szw&amp;usqp=CAc">
            <a:extLst>
              <a:ext uri="{FF2B5EF4-FFF2-40B4-BE49-F238E27FC236}">
                <a16:creationId xmlns:a16="http://schemas.microsoft.com/office/drawing/2014/main" id="{99A82DA6-DABF-4E13-ACF4-1223DFBD24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37563" y="498394"/>
            <a:ext cx="2321169" cy="982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адиоуправляемые модели самолетов рейтинг ТОП-4 – обзор, цена и где купить">
            <a:extLst>
              <a:ext uri="{FF2B5EF4-FFF2-40B4-BE49-F238E27FC236}">
                <a16:creationId xmlns:a16="http://schemas.microsoft.com/office/drawing/2014/main" id="{F98A3100-DACB-4FEE-A336-0BD8B8B3B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493" y="2043560"/>
            <a:ext cx="5290969" cy="35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264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C1E8D8-1F4F-4396-8314-C46D0A7E2A51}"/>
              </a:ext>
            </a:extLst>
          </p:cNvPr>
          <p:cNvSpPr>
            <a:spLocks noGrp="1"/>
          </p:cNvSpPr>
          <p:nvPr>
            <p:ph type="title"/>
          </p:nvPr>
        </p:nvSpPr>
        <p:spPr/>
        <p:txBody>
          <a:bodyPr>
            <a:normAutofit fontScale="90000"/>
          </a:bodyPr>
          <a:lstStyle/>
          <a:p>
            <a:r>
              <a:rPr lang="ru-RU" dirty="0" err="1"/>
              <a:t>Радіокеровані</a:t>
            </a:r>
            <a:r>
              <a:rPr lang="ru-RU" dirty="0"/>
              <a:t> </a:t>
            </a:r>
            <a:r>
              <a:rPr lang="ru-RU" dirty="0" err="1"/>
              <a:t>авіамоделі</a:t>
            </a:r>
            <a:r>
              <a:rPr lang="ru-RU" dirty="0"/>
              <a:t> , </a:t>
            </a:r>
            <a:r>
              <a:rPr lang="ru-RU" dirty="0" err="1"/>
              <a:t>найпоширеніший</a:t>
            </a:r>
            <a:r>
              <a:rPr lang="ru-RU" dirty="0"/>
              <a:t> </a:t>
            </a:r>
            <a:r>
              <a:rPr lang="ru-RU" dirty="0" err="1"/>
              <a:t>серед</a:t>
            </a:r>
            <a:r>
              <a:rPr lang="ru-RU" dirty="0"/>
              <a:t> </a:t>
            </a:r>
            <a:r>
              <a:rPr lang="ru-RU" dirty="0" err="1"/>
              <a:t>всіх</a:t>
            </a:r>
            <a:r>
              <a:rPr lang="ru-RU" dirty="0"/>
              <a:t> </a:t>
            </a:r>
            <a:r>
              <a:rPr lang="ru-RU" dirty="0" err="1"/>
              <a:t>видів</a:t>
            </a:r>
            <a:r>
              <a:rPr lang="ru-RU" dirty="0"/>
              <a:t> </a:t>
            </a:r>
            <a:r>
              <a:rPr lang="ru-RU" dirty="0" err="1"/>
              <a:t>літаючих</a:t>
            </a:r>
            <a:r>
              <a:rPr lang="ru-RU" dirty="0"/>
              <a:t> моделей. Вони </a:t>
            </a:r>
            <a:r>
              <a:rPr lang="ru-RU" dirty="0" err="1"/>
              <a:t>бувають</a:t>
            </a:r>
            <a:r>
              <a:rPr lang="ru-RU" dirty="0"/>
              <a:t> </a:t>
            </a:r>
            <a:r>
              <a:rPr lang="ru-RU" dirty="0" err="1"/>
              <a:t>різних</a:t>
            </a:r>
            <a:r>
              <a:rPr lang="ru-RU" dirty="0"/>
              <a:t> </a:t>
            </a:r>
            <a:r>
              <a:rPr lang="ru-RU" dirty="0" err="1"/>
              <a:t>типів</a:t>
            </a:r>
            <a:r>
              <a:rPr lang="ru-RU" dirty="0"/>
              <a:t> та </a:t>
            </a:r>
            <a:r>
              <a:rPr lang="ru-RU" dirty="0" err="1"/>
              <a:t>спортивних</a:t>
            </a:r>
            <a:r>
              <a:rPr lang="ru-RU" dirty="0"/>
              <a:t> </a:t>
            </a:r>
            <a:r>
              <a:rPr lang="ru-RU" dirty="0" err="1"/>
              <a:t>класів</a:t>
            </a:r>
            <a:r>
              <a:rPr lang="ru-RU" dirty="0"/>
              <a:t>, </a:t>
            </a:r>
            <a:r>
              <a:rPr lang="ru-RU" dirty="0" err="1"/>
              <a:t>різноманітних</a:t>
            </a:r>
            <a:r>
              <a:rPr lang="ru-RU" dirty="0"/>
              <a:t> </a:t>
            </a:r>
            <a:r>
              <a:rPr lang="ru-RU" dirty="0" err="1"/>
              <a:t>аеродинамічних</a:t>
            </a:r>
            <a:r>
              <a:rPr lang="ru-RU" dirty="0"/>
              <a:t> форм, </a:t>
            </a:r>
            <a:r>
              <a:rPr lang="ru-RU" dirty="0" err="1"/>
              <a:t>розмірів</a:t>
            </a:r>
            <a:r>
              <a:rPr lang="ru-RU" dirty="0"/>
              <a:t> та </a:t>
            </a:r>
            <a:r>
              <a:rPr lang="ru-RU" dirty="0" err="1"/>
              <a:t>технічної</a:t>
            </a:r>
            <a:r>
              <a:rPr lang="ru-RU" dirty="0"/>
              <a:t> </a:t>
            </a:r>
            <a:r>
              <a:rPr lang="ru-RU" dirty="0" err="1"/>
              <a:t>складності</a:t>
            </a:r>
            <a:r>
              <a:rPr lang="ru-RU" dirty="0"/>
              <a:t>. </a:t>
            </a:r>
          </a:p>
        </p:txBody>
      </p:sp>
      <p:pic>
        <p:nvPicPr>
          <p:cNvPr id="2050" name="Picture 2" descr="Inverza 280 BNF Basic - Радиоуправляемые самолеты - Модели самолетов ДВС  пилотажные,копии Радиоуправляемые модели: машины, вертолеты, самолеты.">
            <a:extLst>
              <a:ext uri="{FF2B5EF4-FFF2-40B4-BE49-F238E27FC236}">
                <a16:creationId xmlns:a16="http://schemas.microsoft.com/office/drawing/2014/main" id="{611452D6-8674-4289-9142-5D32736E8C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1504" y="3429000"/>
            <a:ext cx="3756429" cy="2578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одели самолетов на радиоуправлени">
            <a:extLst>
              <a:ext uri="{FF2B5EF4-FFF2-40B4-BE49-F238E27FC236}">
                <a16:creationId xmlns:a16="http://schemas.microsoft.com/office/drawing/2014/main" id="{EF93297A-73AD-451A-AD21-1CBAAFB69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307" y="3269256"/>
            <a:ext cx="4259213" cy="283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155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127046-9632-4E67-8285-65581F2D668E}"/>
              </a:ext>
            </a:extLst>
          </p:cNvPr>
          <p:cNvSpPr>
            <a:spLocks noGrp="1"/>
          </p:cNvSpPr>
          <p:nvPr>
            <p:ph type="title"/>
          </p:nvPr>
        </p:nvSpPr>
        <p:spPr/>
        <p:txBody>
          <a:bodyPr>
            <a:normAutofit fontScale="90000"/>
          </a:bodyPr>
          <a:lstStyle/>
          <a:p>
            <a:r>
              <a:rPr lang="ru-RU" dirty="0" err="1"/>
              <a:t>Основна</a:t>
            </a:r>
            <a:r>
              <a:rPr lang="ru-RU" dirty="0"/>
              <a:t> </a:t>
            </a:r>
            <a:r>
              <a:rPr lang="ru-RU" dirty="0" err="1"/>
              <a:t>ознака</a:t>
            </a:r>
            <a:r>
              <a:rPr lang="ru-RU" dirty="0"/>
              <a:t> таких моделей те, </a:t>
            </a:r>
            <a:r>
              <a:rPr lang="ru-RU" dirty="0" err="1"/>
              <a:t>що</a:t>
            </a:r>
            <a:r>
              <a:rPr lang="ru-RU" dirty="0"/>
              <a:t> </a:t>
            </a:r>
            <a:r>
              <a:rPr lang="ru-RU" dirty="0" err="1"/>
              <a:t>пілот</a:t>
            </a:r>
            <a:r>
              <a:rPr lang="ru-RU" dirty="0"/>
              <a:t> </a:t>
            </a:r>
            <a:r>
              <a:rPr lang="ru-RU" dirty="0" err="1"/>
              <a:t>може</a:t>
            </a:r>
            <a:r>
              <a:rPr lang="ru-RU" dirty="0"/>
              <a:t> </a:t>
            </a:r>
            <a:r>
              <a:rPr lang="ru-RU" dirty="0" err="1"/>
              <a:t>дистанційно</a:t>
            </a:r>
            <a:r>
              <a:rPr lang="ru-RU" dirty="0"/>
              <a:t> </a:t>
            </a:r>
            <a:r>
              <a:rPr lang="ru-RU" dirty="0" err="1"/>
              <a:t>керувати</a:t>
            </a:r>
            <a:r>
              <a:rPr lang="ru-RU" dirty="0"/>
              <a:t> </a:t>
            </a:r>
            <a:r>
              <a:rPr lang="ru-RU" dirty="0" err="1"/>
              <a:t>літаком</a:t>
            </a:r>
            <a:r>
              <a:rPr lang="ru-RU" dirty="0"/>
              <a:t> в </a:t>
            </a:r>
            <a:r>
              <a:rPr lang="ru-RU" dirty="0" err="1"/>
              <a:t>польоті</a:t>
            </a:r>
            <a:r>
              <a:rPr lang="ru-RU" dirty="0"/>
              <a:t> за </a:t>
            </a:r>
            <a:r>
              <a:rPr lang="ru-RU" dirty="0" err="1"/>
              <a:t>допомогою</a:t>
            </a:r>
            <a:r>
              <a:rPr lang="ru-RU" dirty="0"/>
              <a:t> </a:t>
            </a:r>
            <a:r>
              <a:rPr lang="ru-RU" dirty="0" err="1"/>
              <a:t>спеціального</a:t>
            </a:r>
            <a:r>
              <a:rPr lang="ru-RU" dirty="0"/>
              <a:t> пульта—</a:t>
            </a:r>
            <a:r>
              <a:rPr lang="ru-RU" dirty="0" err="1"/>
              <a:t>передавача</a:t>
            </a:r>
            <a:r>
              <a:rPr lang="ru-RU" dirty="0"/>
              <a:t>. В основному, </a:t>
            </a:r>
            <a:r>
              <a:rPr lang="ru-RU" dirty="0" err="1"/>
              <a:t>радіокеровані</a:t>
            </a:r>
            <a:r>
              <a:rPr lang="ru-RU" dirty="0"/>
              <a:t> </a:t>
            </a:r>
            <a:r>
              <a:rPr lang="ru-RU" dirty="0" err="1"/>
              <a:t>авіамоделі</a:t>
            </a:r>
            <a:r>
              <a:rPr lang="ru-RU" dirty="0"/>
              <a:t> </a:t>
            </a:r>
            <a:r>
              <a:rPr lang="ru-RU" dirty="0" err="1"/>
              <a:t>поділяють</a:t>
            </a:r>
            <a:r>
              <a:rPr lang="ru-RU" dirty="0"/>
              <a:t> на </a:t>
            </a:r>
            <a:r>
              <a:rPr lang="ru-RU" dirty="0" err="1"/>
              <a:t>такі</a:t>
            </a:r>
            <a:r>
              <a:rPr lang="ru-RU" dirty="0"/>
              <a:t> </a:t>
            </a:r>
            <a:r>
              <a:rPr lang="ru-RU" dirty="0" err="1"/>
              <a:t>типи</a:t>
            </a:r>
            <a:r>
              <a:rPr lang="ru-RU" dirty="0"/>
              <a:t>.</a:t>
            </a:r>
          </a:p>
        </p:txBody>
      </p:sp>
      <p:pic>
        <p:nvPicPr>
          <p:cNvPr id="3074" name="Picture 2" descr="Радиоуправляемые модели самолетов для больших мальчиков">
            <a:extLst>
              <a:ext uri="{FF2B5EF4-FFF2-40B4-BE49-F238E27FC236}">
                <a16:creationId xmlns:a16="http://schemas.microsoft.com/office/drawing/2014/main" id="{5DC4F7F6-53EF-4AF6-98C8-3DECD27FAA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001" y="3419331"/>
            <a:ext cx="4119623" cy="23069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Радиоуправляемая модель самолета FMS P-51D Mustang (FMS008 Petie 2nd):  продажа, цена в Киеве. радиоуправляемые игрушки от &quot;Planeta Hobby&quot; -  31322413">
            <a:extLst>
              <a:ext uri="{FF2B5EF4-FFF2-40B4-BE49-F238E27FC236}">
                <a16:creationId xmlns:a16="http://schemas.microsoft.com/office/drawing/2014/main" id="{9944D99F-AA92-48C8-9491-C1E660931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456" y="3429000"/>
            <a:ext cx="3828866" cy="22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494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87BFC5-E16A-4057-9B22-DBDCF83DC770}"/>
              </a:ext>
            </a:extLst>
          </p:cNvPr>
          <p:cNvSpPr>
            <a:spLocks noGrp="1"/>
          </p:cNvSpPr>
          <p:nvPr>
            <p:ph type="title"/>
          </p:nvPr>
        </p:nvSpPr>
        <p:spPr/>
        <p:txBody>
          <a:bodyPr>
            <a:normAutofit fontScale="90000"/>
          </a:bodyPr>
          <a:lstStyle/>
          <a:p>
            <a:r>
              <a:rPr lang="ru-RU" dirty="0" err="1"/>
              <a:t>Тренувальні</a:t>
            </a:r>
            <a:r>
              <a:rPr lang="ru-RU" dirty="0"/>
              <a:t> </a:t>
            </a:r>
            <a:r>
              <a:rPr lang="ru-RU" dirty="0" err="1"/>
              <a:t>моделі</a:t>
            </a:r>
            <a:r>
              <a:rPr lang="ru-RU" dirty="0"/>
              <a:t> («тренер») —</a:t>
            </a:r>
            <a:r>
              <a:rPr lang="ru-RU" dirty="0" err="1"/>
              <a:t>прості</a:t>
            </a:r>
            <a:r>
              <a:rPr lang="ru-RU" dirty="0"/>
              <a:t> і </a:t>
            </a:r>
            <a:r>
              <a:rPr lang="ru-RU" dirty="0" err="1"/>
              <a:t>недорогі</a:t>
            </a:r>
            <a:r>
              <a:rPr lang="ru-RU" dirty="0"/>
              <a:t> </a:t>
            </a:r>
            <a:r>
              <a:rPr lang="ru-RU" dirty="0" err="1"/>
              <a:t>літаки</a:t>
            </a:r>
            <a:r>
              <a:rPr lang="ru-RU" dirty="0"/>
              <a:t> для </a:t>
            </a:r>
            <a:r>
              <a:rPr lang="ru-RU" dirty="0" err="1"/>
              <a:t>початківців</a:t>
            </a:r>
            <a:r>
              <a:rPr lang="ru-RU" dirty="0"/>
              <a:t> та </a:t>
            </a:r>
            <a:r>
              <a:rPr lang="ru-RU" dirty="0" err="1"/>
              <a:t>тренувальних</a:t>
            </a:r>
            <a:r>
              <a:rPr lang="ru-RU" dirty="0"/>
              <a:t> </a:t>
            </a:r>
            <a:r>
              <a:rPr lang="ru-RU" dirty="0" err="1"/>
              <a:t>польотів</a:t>
            </a:r>
            <a:br>
              <a:rPr lang="ru-RU" dirty="0"/>
            </a:br>
            <a:endParaRPr lang="ru-RU" dirty="0"/>
          </a:p>
        </p:txBody>
      </p:sp>
      <p:pic>
        <p:nvPicPr>
          <p:cNvPr id="4100" name="Picture 4" descr="Радиоуправляемые самолеты в Украине. Сравнить цены, купить потребительские  товары на маркетплейсе Prom.ua">
            <a:extLst>
              <a:ext uri="{FF2B5EF4-FFF2-40B4-BE49-F238E27FC236}">
                <a16:creationId xmlns:a16="http://schemas.microsoft.com/office/drawing/2014/main" id="{0B693DD1-8280-4F68-9A57-1F30F3C40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940" y="115547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Радиоуправляемая модель самолета Multiplex FunnyCub KIT - MPX-1-00888">
            <a:extLst>
              <a:ext uri="{FF2B5EF4-FFF2-40B4-BE49-F238E27FC236}">
                <a16:creationId xmlns:a16="http://schemas.microsoft.com/office/drawing/2014/main" id="{D4FECD93-629B-43DC-96E6-A0F90A377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255" y="4941019"/>
            <a:ext cx="3455157" cy="191698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Мой опыт постройки радиоуправляемой модели самолета Cessna-150 из  потолочной плитки. Часть-1.">
            <a:extLst>
              <a:ext uri="{FF2B5EF4-FFF2-40B4-BE49-F238E27FC236}">
                <a16:creationId xmlns:a16="http://schemas.microsoft.com/office/drawing/2014/main" id="{6F9A7CFC-B606-4FF6-A675-AD3AC30F859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4454" y="2727424"/>
            <a:ext cx="6173632" cy="220017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Радиоуправляемые планеры | Авиамодели | Все для моделизма">
            <a:extLst>
              <a:ext uri="{FF2B5EF4-FFF2-40B4-BE49-F238E27FC236}">
                <a16:creationId xmlns:a16="http://schemas.microsoft.com/office/drawing/2014/main" id="{65DB60AB-E915-4B30-8A88-4739AF424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465" y="2965499"/>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917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B19865-18F2-44B5-818E-4CD098E8D4B7}"/>
              </a:ext>
            </a:extLst>
          </p:cNvPr>
          <p:cNvSpPr>
            <a:spLocks noGrp="1"/>
          </p:cNvSpPr>
          <p:nvPr>
            <p:ph type="title"/>
          </p:nvPr>
        </p:nvSpPr>
        <p:spPr/>
        <p:txBody>
          <a:bodyPr>
            <a:normAutofit fontScale="90000"/>
          </a:bodyPr>
          <a:lstStyle/>
          <a:p>
            <a:r>
              <a:rPr lang="ru-RU" dirty="0" err="1"/>
              <a:t>Пілотажні</a:t>
            </a:r>
            <a:r>
              <a:rPr lang="ru-RU" dirty="0"/>
              <a:t>—</a:t>
            </a:r>
            <a:r>
              <a:rPr lang="ru-RU" dirty="0" err="1"/>
              <a:t>більш</a:t>
            </a:r>
            <a:r>
              <a:rPr lang="ru-RU" dirty="0"/>
              <a:t> </a:t>
            </a:r>
            <a:r>
              <a:rPr lang="ru-RU" dirty="0" err="1"/>
              <a:t>складної</a:t>
            </a:r>
            <a:r>
              <a:rPr lang="ru-RU" dirty="0"/>
              <a:t> </a:t>
            </a:r>
            <a:r>
              <a:rPr lang="ru-RU" dirty="0" err="1"/>
              <a:t>конструкції</a:t>
            </a:r>
            <a:r>
              <a:rPr lang="ru-RU" dirty="0"/>
              <a:t>, </a:t>
            </a:r>
            <a:r>
              <a:rPr lang="ru-RU" dirty="0" err="1"/>
              <a:t>аеродинамічна</a:t>
            </a:r>
            <a:r>
              <a:rPr lang="ru-RU" dirty="0"/>
              <a:t> схема </a:t>
            </a:r>
            <a:r>
              <a:rPr lang="ru-RU" dirty="0" err="1"/>
              <a:t>яких</a:t>
            </a:r>
            <a:r>
              <a:rPr lang="ru-RU" dirty="0"/>
              <a:t>, </a:t>
            </a:r>
            <a:r>
              <a:rPr lang="ru-RU" dirty="0" err="1"/>
              <a:t>дозволяє</a:t>
            </a:r>
            <a:r>
              <a:rPr lang="ru-RU" dirty="0"/>
              <a:t> </a:t>
            </a:r>
            <a:r>
              <a:rPr lang="ru-RU" dirty="0" err="1"/>
              <a:t>виконувати</a:t>
            </a:r>
            <a:r>
              <a:rPr lang="ru-RU" dirty="0"/>
              <a:t> </a:t>
            </a:r>
            <a:r>
              <a:rPr lang="ru-RU" dirty="0" err="1"/>
              <a:t>фігури</a:t>
            </a:r>
            <a:r>
              <a:rPr lang="ru-RU" dirty="0"/>
              <a:t> </a:t>
            </a:r>
            <a:r>
              <a:rPr lang="ru-RU" dirty="0" err="1"/>
              <a:t>вищого</a:t>
            </a:r>
            <a:r>
              <a:rPr lang="ru-RU" dirty="0"/>
              <a:t> </a:t>
            </a:r>
            <a:r>
              <a:rPr lang="ru-RU" dirty="0" err="1"/>
              <a:t>пілотажу</a:t>
            </a:r>
            <a:r>
              <a:rPr lang="ru-RU" dirty="0"/>
              <a:t>. </a:t>
            </a:r>
            <a:r>
              <a:rPr lang="ru-RU" dirty="0" err="1"/>
              <a:t>Існує</a:t>
            </a:r>
            <a:r>
              <a:rPr lang="ru-RU" dirty="0"/>
              <a:t> </a:t>
            </a:r>
            <a:r>
              <a:rPr lang="ru-RU" dirty="0" err="1"/>
              <a:t>спортивний</a:t>
            </a:r>
            <a:r>
              <a:rPr lang="ru-RU" dirty="0"/>
              <a:t> </a:t>
            </a:r>
            <a:r>
              <a:rPr lang="ru-RU" dirty="0" err="1"/>
              <a:t>клас</a:t>
            </a:r>
            <a:r>
              <a:rPr lang="ru-RU" dirty="0"/>
              <a:t> таких моделей </a:t>
            </a:r>
            <a:r>
              <a:rPr lang="en-US" dirty="0"/>
              <a:t>F3A.</a:t>
            </a:r>
            <a:br>
              <a:rPr lang="en-US" dirty="0"/>
            </a:br>
            <a:endParaRPr lang="ru-RU" dirty="0"/>
          </a:p>
        </p:txBody>
      </p:sp>
      <p:pic>
        <p:nvPicPr>
          <p:cNvPr id="5122" name="Picture 2" descr="Matt Chapman Eagle 580 GP/EP ARF - Радиоуправляемые самолеты - Модели  самолетов ДВС пилотажные,копии Радиоуправляемые модели: машины, вертолеты,  самолеты.">
            <a:extLst>
              <a:ext uri="{FF2B5EF4-FFF2-40B4-BE49-F238E27FC236}">
                <a16:creationId xmlns:a16="http://schemas.microsoft.com/office/drawing/2014/main" id="{5C606608-A8AE-4D45-83B7-E3FE86F9C2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521" y="2808513"/>
            <a:ext cx="3691073" cy="24562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упить радиоуправляемый самолет SebArt Sukhoi 29S 140E с доставкой Киев,  Украина - Интернет-магазин Тяга. Радиоуправляемые модели">
            <a:extLst>
              <a:ext uri="{FF2B5EF4-FFF2-40B4-BE49-F238E27FC236}">
                <a16:creationId xmlns:a16="http://schemas.microsoft.com/office/drawing/2014/main" id="{2BC915B1-8867-4860-A952-327F8BB62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731" y="3766320"/>
            <a:ext cx="3397785" cy="22610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Радиоуправляемые модели. Радиоуправляемые летающие модели самолетов.">
            <a:extLst>
              <a:ext uri="{FF2B5EF4-FFF2-40B4-BE49-F238E27FC236}">
                <a16:creationId xmlns:a16="http://schemas.microsoft.com/office/drawing/2014/main" id="{7B8F9DC1-0548-4369-923E-DEA65EE9F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681" y="2557462"/>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4064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15229-CE05-4824-A2FD-A1D0F4AB17C3}"/>
              </a:ext>
            </a:extLst>
          </p:cNvPr>
          <p:cNvSpPr>
            <a:spLocks noGrp="1"/>
          </p:cNvSpPr>
          <p:nvPr>
            <p:ph type="title"/>
          </p:nvPr>
        </p:nvSpPr>
        <p:spPr/>
        <p:txBody>
          <a:bodyPr>
            <a:normAutofit fontScale="90000"/>
          </a:bodyPr>
          <a:lstStyle/>
          <a:p>
            <a:r>
              <a:rPr lang="ru-RU" dirty="0" err="1"/>
              <a:t>Копії</a:t>
            </a:r>
            <a:r>
              <a:rPr lang="ru-RU" dirty="0"/>
              <a:t>, </a:t>
            </a:r>
            <a:r>
              <a:rPr lang="ru-RU" dirty="0" err="1"/>
              <a:t>напівкопії</a:t>
            </a:r>
            <a:r>
              <a:rPr lang="ru-RU" dirty="0"/>
              <a:t>— </a:t>
            </a:r>
            <a:r>
              <a:rPr lang="ru-RU" dirty="0" err="1"/>
              <a:t>це</a:t>
            </a:r>
            <a:r>
              <a:rPr lang="ru-RU" dirty="0"/>
              <a:t> </a:t>
            </a:r>
            <a:r>
              <a:rPr lang="ru-RU" dirty="0" err="1"/>
              <a:t>масштабні</a:t>
            </a:r>
            <a:r>
              <a:rPr lang="ru-RU" dirty="0"/>
              <a:t> </a:t>
            </a:r>
            <a:r>
              <a:rPr lang="ru-RU" dirty="0" err="1"/>
              <a:t>моделі</a:t>
            </a:r>
            <a:r>
              <a:rPr lang="ru-RU" dirty="0"/>
              <a:t> </a:t>
            </a:r>
            <a:r>
              <a:rPr lang="ru-RU" dirty="0" err="1"/>
              <a:t>своїм</a:t>
            </a:r>
            <a:r>
              <a:rPr lang="ru-RU" dirty="0"/>
              <a:t> </a:t>
            </a:r>
            <a:r>
              <a:rPr lang="ru-RU" dirty="0" err="1"/>
              <a:t>зовнішнім</a:t>
            </a:r>
            <a:r>
              <a:rPr lang="ru-RU" dirty="0"/>
              <a:t> </a:t>
            </a:r>
            <a:r>
              <a:rPr lang="ru-RU" dirty="0" err="1"/>
              <a:t>виглядом</a:t>
            </a:r>
            <a:r>
              <a:rPr lang="ru-RU" dirty="0"/>
              <a:t> і </a:t>
            </a:r>
            <a:r>
              <a:rPr lang="ru-RU" dirty="0" err="1"/>
              <a:t>льотними</a:t>
            </a:r>
            <a:r>
              <a:rPr lang="ru-RU" dirty="0"/>
              <a:t> характеристиками максимально </a:t>
            </a:r>
            <a:r>
              <a:rPr lang="ru-RU" dirty="0" err="1"/>
              <a:t>наближені</a:t>
            </a:r>
            <a:r>
              <a:rPr lang="ru-RU" dirty="0"/>
              <a:t> до </a:t>
            </a:r>
            <a:r>
              <a:rPr lang="ru-RU" dirty="0" err="1"/>
              <a:t>реальних</a:t>
            </a:r>
            <a:r>
              <a:rPr lang="ru-RU" dirty="0"/>
              <a:t> </a:t>
            </a:r>
            <a:r>
              <a:rPr lang="ru-RU" dirty="0" err="1"/>
              <a:t>літаків</a:t>
            </a:r>
            <a:r>
              <a:rPr lang="ru-RU" dirty="0"/>
              <a:t> </a:t>
            </a:r>
            <a:r>
              <a:rPr lang="ru-RU" dirty="0" err="1"/>
              <a:t>прототипів</a:t>
            </a:r>
            <a:r>
              <a:rPr lang="ru-RU" dirty="0"/>
              <a:t>. </a:t>
            </a:r>
            <a:r>
              <a:rPr lang="ru-RU" dirty="0" err="1"/>
              <a:t>Існує</a:t>
            </a:r>
            <a:r>
              <a:rPr lang="ru-RU" dirty="0"/>
              <a:t> </a:t>
            </a:r>
            <a:r>
              <a:rPr lang="ru-RU" dirty="0" err="1"/>
              <a:t>також</a:t>
            </a:r>
            <a:r>
              <a:rPr lang="ru-RU" dirty="0"/>
              <a:t> </a:t>
            </a:r>
            <a:r>
              <a:rPr lang="ru-RU" dirty="0" err="1"/>
              <a:t>спортивний</a:t>
            </a:r>
            <a:r>
              <a:rPr lang="ru-RU" dirty="0"/>
              <a:t> </a:t>
            </a:r>
            <a:r>
              <a:rPr lang="ru-RU" dirty="0" err="1"/>
              <a:t>клас</a:t>
            </a:r>
            <a:r>
              <a:rPr lang="ru-RU" dirty="0"/>
              <a:t> таких моделей </a:t>
            </a:r>
            <a:r>
              <a:rPr lang="en-US" dirty="0"/>
              <a:t>F4</a:t>
            </a:r>
            <a:r>
              <a:rPr lang="ru-RU" dirty="0"/>
              <a:t>С, в </a:t>
            </a:r>
            <a:r>
              <a:rPr lang="ru-RU" dirty="0" err="1"/>
              <a:t>якому</a:t>
            </a:r>
            <a:r>
              <a:rPr lang="ru-RU" dirty="0"/>
              <a:t> </a:t>
            </a:r>
            <a:r>
              <a:rPr lang="ru-RU" dirty="0" err="1"/>
              <a:t>моделісти</a:t>
            </a:r>
            <a:r>
              <a:rPr lang="ru-RU" dirty="0"/>
              <a:t> </a:t>
            </a:r>
            <a:r>
              <a:rPr lang="ru-RU" dirty="0" err="1"/>
              <a:t>змагаються</a:t>
            </a:r>
            <a:r>
              <a:rPr lang="ru-RU" dirty="0"/>
              <a:t> в </a:t>
            </a:r>
            <a:r>
              <a:rPr lang="ru-RU" dirty="0" err="1"/>
              <a:t>точності</a:t>
            </a:r>
            <a:r>
              <a:rPr lang="ru-RU" dirty="0"/>
              <a:t> </a:t>
            </a:r>
            <a:r>
              <a:rPr lang="ru-RU" dirty="0" err="1"/>
              <a:t>зовнішнього</a:t>
            </a:r>
            <a:r>
              <a:rPr lang="ru-RU" dirty="0"/>
              <a:t> </a:t>
            </a:r>
            <a:r>
              <a:rPr lang="ru-RU" dirty="0" err="1"/>
              <a:t>копіювання</a:t>
            </a:r>
            <a:r>
              <a:rPr lang="ru-RU" dirty="0"/>
              <a:t> прототипу (</a:t>
            </a:r>
            <a:r>
              <a:rPr lang="ru-RU" dirty="0" err="1"/>
              <a:t>стендова</a:t>
            </a:r>
            <a:r>
              <a:rPr lang="ru-RU" dirty="0"/>
              <a:t> </a:t>
            </a:r>
            <a:r>
              <a:rPr lang="ru-RU" dirty="0" err="1"/>
              <a:t>оцінка</a:t>
            </a:r>
            <a:r>
              <a:rPr lang="ru-RU" dirty="0"/>
              <a:t>) , та у </a:t>
            </a:r>
            <a:r>
              <a:rPr lang="ru-RU" dirty="0" err="1"/>
              <a:t>виконанні</a:t>
            </a:r>
            <a:r>
              <a:rPr lang="ru-RU" dirty="0"/>
              <a:t> </a:t>
            </a:r>
            <a:r>
              <a:rPr lang="ru-RU" dirty="0" err="1"/>
              <a:t>фігур</a:t>
            </a:r>
            <a:r>
              <a:rPr lang="ru-RU" dirty="0"/>
              <a:t> </a:t>
            </a:r>
            <a:r>
              <a:rPr lang="ru-RU" dirty="0" err="1"/>
              <a:t>пілотажу</a:t>
            </a:r>
            <a:r>
              <a:rPr lang="ru-RU" dirty="0"/>
              <a:t> </a:t>
            </a:r>
            <a:r>
              <a:rPr lang="ru-RU" dirty="0" err="1"/>
              <a:t>властивих</a:t>
            </a:r>
            <a:r>
              <a:rPr lang="ru-RU" dirty="0"/>
              <a:t> </a:t>
            </a:r>
            <a:r>
              <a:rPr lang="ru-RU" dirty="0" err="1"/>
              <a:t>літаку</a:t>
            </a:r>
            <a:r>
              <a:rPr lang="ru-RU" dirty="0"/>
              <a:t> </a:t>
            </a:r>
            <a:r>
              <a:rPr lang="ru-RU" dirty="0" err="1"/>
              <a:t>оригіналу</a:t>
            </a:r>
            <a:r>
              <a:rPr lang="ru-RU" dirty="0"/>
              <a:t>.</a:t>
            </a:r>
            <a:br>
              <a:rPr lang="ru-RU" dirty="0"/>
            </a:br>
            <a:endParaRPr lang="ru-RU" dirty="0"/>
          </a:p>
        </p:txBody>
      </p:sp>
      <p:sp>
        <p:nvSpPr>
          <p:cNvPr id="3" name="Объект 2">
            <a:extLst>
              <a:ext uri="{FF2B5EF4-FFF2-40B4-BE49-F238E27FC236}">
                <a16:creationId xmlns:a16="http://schemas.microsoft.com/office/drawing/2014/main" id="{A1E9B03B-CD0F-4C39-AD2E-9C49BB66EB99}"/>
              </a:ext>
            </a:extLst>
          </p:cNvPr>
          <p:cNvSpPr>
            <a:spLocks noGrp="1"/>
          </p:cNvSpPr>
          <p:nvPr>
            <p:ph idx="1"/>
          </p:nvPr>
        </p:nvSpPr>
        <p:spPr/>
        <p:txBody>
          <a:bodyPr/>
          <a:lstStyle/>
          <a:p>
            <a:endParaRPr lang="ru-RU" dirty="0"/>
          </a:p>
        </p:txBody>
      </p:sp>
      <p:pic>
        <p:nvPicPr>
          <p:cNvPr id="6146" name="Picture 2" descr="Радиоуправляемый самолет FreeWing La-7 PNP Лавочкин ЛА-7 Румашинки.рф">
            <a:extLst>
              <a:ext uri="{FF2B5EF4-FFF2-40B4-BE49-F238E27FC236}">
                <a16:creationId xmlns:a16="http://schemas.microsoft.com/office/drawing/2014/main" id="{BBD19DC2-3DDF-4438-AA58-C1F7A2E5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2719" y="6096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Радиоуправляемая модель самолета ART-TECH Су-27 Warrior - 2,4G, 21094  купить недорого в интернет-магазине vmashin.ru">
            <a:extLst>
              <a:ext uri="{FF2B5EF4-FFF2-40B4-BE49-F238E27FC236}">
                <a16:creationId xmlns:a16="http://schemas.microsoft.com/office/drawing/2014/main" id="{0B8A9A89-2E28-40DA-B0D1-0BFC3AA52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719" y="2232880"/>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Модель самолета АН :: Самолеты КБ Антонов">
            <a:extLst>
              <a:ext uri="{FF2B5EF4-FFF2-40B4-BE49-F238E27FC236}">
                <a16:creationId xmlns:a16="http://schemas.microsoft.com/office/drawing/2014/main" id="{D7260996-2661-4F11-933F-6C5203B80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719" y="4848765"/>
            <a:ext cx="2619375" cy="162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440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BB3A3-9B42-471F-AA0E-7DD9F9120BD3}"/>
              </a:ext>
            </a:extLst>
          </p:cNvPr>
          <p:cNvSpPr>
            <a:spLocks noGrp="1"/>
          </p:cNvSpPr>
          <p:nvPr>
            <p:ph type="title"/>
          </p:nvPr>
        </p:nvSpPr>
        <p:spPr/>
        <p:txBody>
          <a:bodyPr>
            <a:normAutofit fontScale="90000"/>
          </a:bodyPr>
          <a:lstStyle/>
          <a:p>
            <a:r>
              <a:rPr lang="ru-RU" dirty="0" err="1"/>
              <a:t>Окрім</a:t>
            </a:r>
            <a:r>
              <a:rPr lang="ru-RU" dirty="0"/>
              <a:t> того, </a:t>
            </a:r>
            <a:r>
              <a:rPr lang="ru-RU" dirty="0" err="1"/>
              <a:t>ще</a:t>
            </a:r>
            <a:r>
              <a:rPr lang="ru-RU" dirty="0"/>
              <a:t> </a:t>
            </a:r>
            <a:r>
              <a:rPr lang="ru-RU" dirty="0" err="1"/>
              <a:t>існують</a:t>
            </a:r>
            <a:r>
              <a:rPr lang="ru-RU" dirty="0"/>
              <a:t> </a:t>
            </a:r>
            <a:r>
              <a:rPr lang="ru-RU" dirty="0" err="1"/>
              <a:t>моделі</a:t>
            </a:r>
            <a:r>
              <a:rPr lang="ru-RU" dirty="0"/>
              <a:t> </a:t>
            </a:r>
            <a:r>
              <a:rPr lang="ru-RU" dirty="0" err="1"/>
              <a:t>фанфлаєри</a:t>
            </a:r>
            <a:r>
              <a:rPr lang="ru-RU" dirty="0"/>
              <a:t> для акробатичного 3</a:t>
            </a:r>
            <a:r>
              <a:rPr lang="en-US" dirty="0"/>
              <a:t>D-</a:t>
            </a:r>
            <a:r>
              <a:rPr lang="ru-RU" dirty="0"/>
              <a:t>пилотажу, </a:t>
            </a:r>
            <a:r>
              <a:rPr lang="ru-RU" dirty="0" err="1"/>
              <a:t>літаки</a:t>
            </a:r>
            <a:r>
              <a:rPr lang="ru-RU" dirty="0"/>
              <a:t> </a:t>
            </a:r>
            <a:r>
              <a:rPr lang="ru-RU" dirty="0" err="1"/>
              <a:t>повітряного</a:t>
            </a:r>
            <a:r>
              <a:rPr lang="ru-RU" dirty="0"/>
              <a:t> бою </a:t>
            </a:r>
            <a:r>
              <a:rPr lang="en-US" dirty="0"/>
              <a:t>RC-</a:t>
            </a:r>
            <a:r>
              <a:rPr lang="ru-RU" dirty="0" err="1"/>
              <a:t>сомват</a:t>
            </a:r>
            <a:r>
              <a:rPr lang="ru-RU" dirty="0"/>
              <a:t>, </a:t>
            </a:r>
            <a:r>
              <a:rPr lang="ru-RU" dirty="0" err="1"/>
              <a:t>моделі</a:t>
            </a:r>
            <a:r>
              <a:rPr lang="ru-RU" dirty="0"/>
              <a:t> </a:t>
            </a:r>
            <a:r>
              <a:rPr lang="ru-RU" dirty="0" err="1"/>
              <a:t>вертольотів</a:t>
            </a:r>
            <a:r>
              <a:rPr lang="ru-RU" dirty="0"/>
              <a:t> (</a:t>
            </a:r>
            <a:r>
              <a:rPr lang="ru-RU" dirty="0" err="1"/>
              <a:t>пілотажних</a:t>
            </a:r>
            <a:r>
              <a:rPr lang="ru-RU" dirty="0"/>
              <a:t> та </a:t>
            </a:r>
            <a:r>
              <a:rPr lang="ru-RU" dirty="0" err="1"/>
              <a:t>копійних</a:t>
            </a:r>
            <a:r>
              <a:rPr lang="ru-RU" dirty="0"/>
              <a:t>) та </a:t>
            </a:r>
            <a:r>
              <a:rPr lang="ru-RU" dirty="0" err="1"/>
              <a:t>інш</a:t>
            </a:r>
            <a:r>
              <a:rPr lang="ru-RU" dirty="0"/>
              <a:t>.</a:t>
            </a:r>
            <a:br>
              <a:rPr lang="ru-RU" dirty="0"/>
            </a:br>
            <a:endParaRPr lang="ru-RU" dirty="0"/>
          </a:p>
        </p:txBody>
      </p:sp>
      <p:pic>
        <p:nvPicPr>
          <p:cNvPr id="7170" name="Picture 2" descr="Модель самолета ЯК 54 (60/90), красно-белая раскраска - MDS - магазин радиоуправляемых  моделей. Модели самолетов, вертолетов, машин, катеров и яхт.">
            <a:extLst>
              <a:ext uri="{FF2B5EF4-FFF2-40B4-BE49-F238E27FC236}">
                <a16:creationId xmlns:a16="http://schemas.microsoft.com/office/drawing/2014/main" id="{A4ADB8B7-63D1-4557-AAA8-D51E4179A1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165" y="3432288"/>
            <a:ext cx="3530465" cy="26580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Радиоуправляемые самолеты">
            <a:extLst>
              <a:ext uri="{FF2B5EF4-FFF2-40B4-BE49-F238E27FC236}">
                <a16:creationId xmlns:a16="http://schemas.microsoft.com/office/drawing/2014/main" id="{4D64863F-9BE4-48D5-AFCF-1762C3702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30" y="3432289"/>
            <a:ext cx="4730735" cy="26580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0.gstatic.com/images?q=tbn:ANd9GcRgF46PuozByAEiMKyMVm-L2cN-05LYnPI3sEk3r5n2r2U6KmwegzvgPinTBSCQzfRHOuDlAd4c&amp;usqp=CAc">
            <a:extLst>
              <a:ext uri="{FF2B5EF4-FFF2-40B4-BE49-F238E27FC236}">
                <a16:creationId xmlns:a16="http://schemas.microsoft.com/office/drawing/2014/main" id="{7FEAD3D3-C023-4A92-AE94-DEFB7380E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365" y="3432289"/>
            <a:ext cx="2658072" cy="26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2182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9EE58B-3CF2-4BAB-B7E9-AAA32196F4EF}"/>
              </a:ext>
            </a:extLst>
          </p:cNvPr>
          <p:cNvSpPr>
            <a:spLocks noGrp="1"/>
          </p:cNvSpPr>
          <p:nvPr>
            <p:ph type="title"/>
          </p:nvPr>
        </p:nvSpPr>
        <p:spPr/>
        <p:txBody>
          <a:bodyPr>
            <a:noAutofit/>
          </a:bodyPr>
          <a:lstStyle/>
          <a:p>
            <a:r>
              <a:rPr lang="ru-RU" sz="2800" b="1" dirty="0"/>
              <a:t>Военного и специального назначения</a:t>
            </a:r>
            <a:r>
              <a:rPr lang="ru-RU" sz="2800" dirty="0"/>
              <a:t>. Встречаются модели для самого разного ряда задач: аэрофотосъемка, трансляция и ретрансляция сигнала, ударные задачи, проведения экологических экспериментов, доставка медикаментов, продуктов и почты при оказании экстренной помощи в процессе ликвидации аварий и катастроф в труднодоступных и опасных для человека местах, а также для военной, инженерной, радиационной, химической и биологической разведки.</a:t>
            </a:r>
          </a:p>
        </p:txBody>
      </p:sp>
      <p:sp>
        <p:nvSpPr>
          <p:cNvPr id="3" name="Объект 2">
            <a:extLst>
              <a:ext uri="{FF2B5EF4-FFF2-40B4-BE49-F238E27FC236}">
                <a16:creationId xmlns:a16="http://schemas.microsoft.com/office/drawing/2014/main" id="{34286C70-C5EA-49EB-84DF-0E3FC075EA9F}"/>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592665583"/>
      </p:ext>
    </p:extLst>
  </p:cSld>
  <p:clrMapOvr>
    <a:masterClrMapping/>
  </p:clrMapOvr>
  <p:transition spd="slow">
    <p:push dir="u"/>
  </p:transition>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413</TotalTime>
  <Words>1044</Words>
  <Application>Microsoft Office PowerPoint</Application>
  <PresentationFormat>Широкоэкранный</PresentationFormat>
  <Paragraphs>18</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Trebuchet MS</vt:lpstr>
      <vt:lpstr>Wingdings 3</vt:lpstr>
      <vt:lpstr>Аспект</vt:lpstr>
      <vt:lpstr>Презентация PowerPoint</vt:lpstr>
      <vt:lpstr>Радіокеровані моделі літаків</vt:lpstr>
      <vt:lpstr>Радіокеровані авіамоделі , найпоширеніший серед всіх видів літаючих моделей. Вони бувають різних типів та спортивних класів, різноманітних аеродинамічних форм, розмірів та технічної складності. </vt:lpstr>
      <vt:lpstr>Основна ознака таких моделей те, що пілот може дистанційно керувати літаком в польоті за допомогою спеціального пульта—передавача. В основному, радіокеровані авіамоделі поділяють на такі типи.</vt:lpstr>
      <vt:lpstr>Тренувальні моделі («тренер») —прості і недорогі літаки для початківців та тренувальних польотів </vt:lpstr>
      <vt:lpstr>Пілотажні—більш складної конструкції, аеродинамічна схема яких, дозволяє виконувати фігури вищого пілотажу. Існує спортивний клас таких моделей F3A. </vt:lpstr>
      <vt:lpstr>Копії, напівкопії— це масштабні моделі своїм зовнішнім виглядом і льотними характеристиками максимально наближені до реальних літаків прототипів. Існує також спортивний клас таких моделей F4С, в якому моделісти змагаються в точності зовнішнього копіювання прототипу (стендова оцінка) , та у виконанні фігур пілотажу властивих літаку оригіналу. </vt:lpstr>
      <vt:lpstr>Окрім того, ще існують моделі фанфлаєри для акробатичного 3D-пилотажу, літаки повітряного бою RC-сомват, моделі вертольотів (пілотажних та копійних) та інш. </vt:lpstr>
      <vt:lpstr>Военного и специального назначения. Встречаются модели для самого разного ряда задач: аэрофотосъемка, трансляция и ретрансляция сигнала, ударные задачи, проведения экологических экспериментов, доставка медикаментов, продуктов и почты при оказании экстренной помощи в процессе ликвидации аварий и катастроф в труднодоступных и опасных для человека местах, а также для военной, инженерной, радиационной, химической и биологической разведки.</vt:lpstr>
      <vt:lpstr>Силовая установка Как правило, РУ самолёты оснащаются электро- или двигателями внутреннего сгорания. Реже встречаются модели оснащённые реактивными двигателями.</vt:lpstr>
      <vt:lpstr>Модели с электродвигателями До широкого распространения литий-полимерных аккумуляторов это был достаточно дорогой и ограниченный вариант силовой установки. С появлением же последних, тяговые аккумуляторы моделей стали сравнительно лёгкими и мощными (большая токоотдача). Как правило, питание всей системы происходит от тягового аккумулятора емкостью приблизительно от 70 до 7000 мА·ч и напряжением 3,7-37 Вольт.  </vt:lpstr>
      <vt:lpstr>Электронный регулятор хода (ESC) зачастую оснащен преобразователем (BEC) напряжения тягового аккумулятора к бортовому (4,8 либо 6 Вольт). Это требуется для питания сервомеханизмов, приёмника, гироскопа и прочей бортовой аппаратуры.</vt:lpstr>
      <vt:lpstr>Преимущества:Модель всегда чистая: не имеет следов топлива, смазки, выхлопа, характерного запаха, — что удобно для хранения и обслуживания в жилом помещении. Двигатель не может заглохнуть. Двигатель можно полностью выключать и включать неограниченное количество раз в течение полета (крайне полезное свойство для мотопланеров), остановленный пропеллер создает заметно меньшее воздушное сопротивление, чем постоянно вращающийся на небольших оборотах. </vt:lpstr>
      <vt:lpstr>Гораздо проще в обслуживании и предполетной подготовке. Не требует кропотливой настройки, специфических инструментов. Последнее сводится к зарядке или замене аккумуляторной батареи. Работа электродвигателя практически не зависит от внешних условий (температура воздуха, влажность, атмосферное давление). Звук работы двигателя обычно значительно тише. Возможность запуска модели в жилых помещениях. Возможность постройки модели как больших так и очень мелких масштабов. Модель не меняет массы и центровки в течение полёта, либо модель проще проектировать, поскольку не нужно учитывать изменение массы топлива. Аккумулятор не разряжается внезапно в отличие от выработки жидкого топлива. Сперва уменьшается тяга, что служит сигналом о скором истощении силового аккумулятора. По той же причине модель всегда будет оставаться управляемой (двигатель требует значительно больше энергии чем сервомеханизмы). Значительный моторесурс, относительная дешевизна электродвигателей и запасных частей. Удобство центровки модели с помощью тяжёлого силового аккумулятора. Легче подобрать геометрически подходящий двигатель для копийных моделей. </vt:lpstr>
      <vt:lpstr>Недостатки:LiPo аккумуляторы требуют аккуратного к себе отношения, поскольку пожароопасны. Тяга двигателя заметно изменяется во время полета, поскольку аккумулятор разряжается, и его напряжение падает. Определенная сложность выбора связки аккумулятор — двигатель — регулятор хода, вызванная зависимостью параметров каждого из этих устройств от параметров другого устройства, а вместе — сильно влияют на массу модели и её летные характеристики. Отсутствие выхлопа и характерного шума работы ДВС, роднящих модель с полноценным прототипом, и создающих определенную «атмосферу». Довольно медленная зарядка аккумуляторных батарей, жесткие требования к процессу заряда некоторых типов аккумуляторов, как следствие, необходимость использовать сложные зарядные устройства. Аккумуляторы обычно имеют большую массу (от 15 до 60 % от массы модели), и требуют правильного расположения в отсеках модели для избежания повреждения бортовой аппаратуры тяжелым аккумулятором при ударе о землю. </vt:lpstr>
      <vt:lpstr>Модели с ДВС Модели с ДВС представлены, как правило, летательными аппаратами от 700—1000 граммов до десятков кг. Применяются двухтактные или четырёхтактные двигатели. Основное распространение имеют калильные двигатели, значительно реже встречаются компрессионные, пневматические или бензиновые двигатели. Наибольшее распространение имеют одноцилиндровые атмосферные двигатели.  </vt:lpstr>
      <vt:lpstr>Преимущества:После заправки топливом модель снова может подниматься в воздух. Дымовой выхлоп и характерный шум работы ДВС, роднящих модель с полноценным прототипом. По мере выработки топлива модель становится легче (как правило, на 10-25 %). Тяговые характеристики не меняются в течение всего полёта. </vt:lpstr>
      <vt:lpstr>Недостатки:Больше шума в отличие от электроверсий. Двухтактные ДВС имеют характерный высокий звук работы, отличающийся от «больших» авиационных двигателей. Необходимость регулярного обслуживания ДВС. Трудности содержания модели в чистоте: следы топлива, смазки, выхлопа, характерный запах. Неприемлемо для хранения и обслуживания в жилом помещении. Кроме того, требует соответствующей обработки модели для исключения повреждения её конструкции компонентами топлива. Требует до- и послеполётного обслуживания, специфических инструментов. Особенно с калильными двигателями. Топливо сравнительно дорого. Для калильных двигателей используются смеси, основанные на метаноле и масле, касторовом либо синтетическом. Модель, у которой «сел» аккумулятор теряет управление не выключая двигатель и не снижая его обороты. Заметить тенденцию к разрядке аккумулятора в воздухе не просто.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Professional</dc:creator>
  <cp:lastModifiedBy>Professional</cp:lastModifiedBy>
  <cp:revision>7</cp:revision>
  <dcterms:created xsi:type="dcterms:W3CDTF">2021-04-02T08:54:11Z</dcterms:created>
  <dcterms:modified xsi:type="dcterms:W3CDTF">2021-04-04T12:21:02Z</dcterms:modified>
</cp:coreProperties>
</file>