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1" r:id="rId2"/>
    <p:sldId id="258" r:id="rId3"/>
    <p:sldId id="259" r:id="rId4"/>
    <p:sldId id="260" r:id="rId5"/>
    <p:sldId id="261" r:id="rId6"/>
    <p:sldId id="277" r:id="rId7"/>
    <p:sldId id="278" r:id="rId8"/>
    <p:sldId id="279" r:id="rId9"/>
    <p:sldId id="280" r:id="rId10"/>
    <p:sldId id="281" r:id="rId11"/>
    <p:sldId id="282" r:id="rId12"/>
    <p:sldId id="283" r:id="rId13"/>
    <p:sldId id="284" r:id="rId14"/>
    <p:sldId id="285" r:id="rId15"/>
    <p:sldId id="286"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C8D2748-BF2B-4165-8CDD-3659208E61E4}"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144154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8D2748-BF2B-4165-8CDD-3659208E61E4}"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243003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8D2748-BF2B-4165-8CDD-3659208E61E4}"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FF7261-8AB1-4FFF-84F7-F42113F9507B}"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0187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8D2748-BF2B-4165-8CDD-3659208E61E4}"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185521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8D2748-BF2B-4165-8CDD-3659208E61E4}"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FF7261-8AB1-4FFF-84F7-F42113F9507B}"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937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8D2748-BF2B-4165-8CDD-3659208E61E4}"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3189155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C8D2748-BF2B-4165-8CDD-3659208E61E4}"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29039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C8D2748-BF2B-4165-8CDD-3659208E61E4}"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119047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C8D2748-BF2B-4165-8CDD-3659208E61E4}"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157976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8D2748-BF2B-4165-8CDD-3659208E61E4}"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102896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C8D2748-BF2B-4165-8CDD-3659208E61E4}" type="datetimeFigureOut">
              <a:rPr lang="ru-RU" smtClean="0"/>
              <a:t>01.04.2021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19747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C8D2748-BF2B-4165-8CDD-3659208E61E4}" type="datetimeFigureOut">
              <a:rPr lang="ru-RU" smtClean="0"/>
              <a:t>01.04.2021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73349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C8D2748-BF2B-4165-8CDD-3659208E61E4}" type="datetimeFigureOut">
              <a:rPr lang="ru-RU" smtClean="0"/>
              <a:t>01.04.2021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337292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D2748-BF2B-4165-8CDD-3659208E61E4}" type="datetimeFigureOut">
              <a:rPr lang="ru-RU" smtClean="0"/>
              <a:t>01.04.2021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215832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C8D2748-BF2B-4165-8CDD-3659208E61E4}" type="datetimeFigureOut">
              <a:rPr lang="ru-RU" smtClean="0"/>
              <a:t>01.04.2021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FF7261-8AB1-4FFF-84F7-F42113F9507B}" type="slidenum">
              <a:rPr lang="ru-RU" smtClean="0"/>
              <a:t>‹#›</a:t>
            </a:fld>
            <a:endParaRPr lang="ru-RU"/>
          </a:p>
        </p:txBody>
      </p:sp>
    </p:spTree>
    <p:extLst>
      <p:ext uri="{BB962C8B-B14F-4D97-AF65-F5344CB8AC3E}">
        <p14:creationId xmlns:p14="http://schemas.microsoft.com/office/powerpoint/2010/main" val="239796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FF7261-8AB1-4FFF-84F7-F42113F9507B}" type="slidenum">
              <a:rPr lang="ru-RU" smtClean="0"/>
              <a:t>‹#›</a:t>
            </a:fld>
            <a:endParaRPr lang="ru-RU"/>
          </a:p>
        </p:txBody>
      </p:sp>
      <p:sp>
        <p:nvSpPr>
          <p:cNvPr id="5" name="Date Placeholder 4"/>
          <p:cNvSpPr>
            <a:spLocks noGrp="1"/>
          </p:cNvSpPr>
          <p:nvPr>
            <p:ph type="dt" sz="half" idx="10"/>
          </p:nvPr>
        </p:nvSpPr>
        <p:spPr/>
        <p:txBody>
          <a:bodyPr/>
          <a:lstStyle/>
          <a:p>
            <a:fld id="{4C8D2748-BF2B-4165-8CDD-3659208E61E4}" type="datetimeFigureOut">
              <a:rPr lang="ru-RU" smtClean="0"/>
              <a:t>01.04.2021</a:t>
            </a:fld>
            <a:endParaRPr lang="ru-RU"/>
          </a:p>
        </p:txBody>
      </p:sp>
    </p:spTree>
    <p:extLst>
      <p:ext uri="{BB962C8B-B14F-4D97-AF65-F5344CB8AC3E}">
        <p14:creationId xmlns:p14="http://schemas.microsoft.com/office/powerpoint/2010/main" val="183119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8D2748-BF2B-4165-8CDD-3659208E61E4}" type="datetimeFigureOut">
              <a:rPr lang="ru-RU" smtClean="0"/>
              <a:t>01.04.2021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FF7261-8AB1-4FFF-84F7-F42113F9507B}" type="slidenum">
              <a:rPr lang="ru-RU" smtClean="0"/>
              <a:t>‹#›</a:t>
            </a:fld>
            <a:endParaRPr lang="ru-RU"/>
          </a:p>
        </p:txBody>
      </p:sp>
    </p:spTree>
    <p:extLst>
      <p:ext uri="{BB962C8B-B14F-4D97-AF65-F5344CB8AC3E}">
        <p14:creationId xmlns:p14="http://schemas.microsoft.com/office/powerpoint/2010/main" val="39327012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B981F6-7FD8-4169-8C93-A38A5AF83071}"/>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3F3674CE-88CE-4E88-84EB-C5D5A6A5FA1D}"/>
              </a:ext>
            </a:extLst>
          </p:cNvPr>
          <p:cNvPicPr>
            <a:picLocks noGrp="1" noChangeAspect="1"/>
          </p:cNvPicPr>
          <p:nvPr>
            <p:ph idx="1"/>
          </p:nvPr>
        </p:nvPicPr>
        <p:blipFill>
          <a:blip r:embed="rId2"/>
          <a:stretch>
            <a:fillRect/>
          </a:stretch>
        </p:blipFill>
        <p:spPr>
          <a:xfrm>
            <a:off x="1737552" y="0"/>
            <a:ext cx="8716895" cy="6856654"/>
          </a:xfrm>
          <a:prstGeom prst="rect">
            <a:avLst/>
          </a:prstGeom>
        </p:spPr>
      </p:pic>
    </p:spTree>
    <p:extLst>
      <p:ext uri="{BB962C8B-B14F-4D97-AF65-F5344CB8AC3E}">
        <p14:creationId xmlns:p14="http://schemas.microsoft.com/office/powerpoint/2010/main" val="108645658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35FDAA-EC4B-4BB0-8617-49AEDDF238AB}"/>
              </a:ext>
            </a:extLst>
          </p:cNvPr>
          <p:cNvSpPr>
            <a:spLocks noGrp="1"/>
          </p:cNvSpPr>
          <p:nvPr>
            <p:ph type="title"/>
          </p:nvPr>
        </p:nvSpPr>
        <p:spPr/>
        <p:txBody>
          <a:bodyPr>
            <a:noAutofit/>
          </a:bodyPr>
          <a:lstStyle/>
          <a:p>
            <a:r>
              <a:rPr lang="ru-RU" sz="2800" b="1" dirty="0" err="1"/>
              <a:t>Кордові</a:t>
            </a:r>
            <a:r>
              <a:rPr lang="ru-RU" sz="2800" b="1" dirty="0"/>
              <a:t> </a:t>
            </a:r>
            <a:r>
              <a:rPr lang="ru-RU" sz="2800" b="1" dirty="0" err="1"/>
              <a:t>швидкісні</a:t>
            </a:r>
            <a:r>
              <a:rPr lang="ru-RU" sz="2800" b="1" dirty="0"/>
              <a:t> </a:t>
            </a:r>
            <a:r>
              <a:rPr lang="ru-RU" sz="2800" b="1" dirty="0" err="1"/>
              <a:t>моделі</a:t>
            </a:r>
            <a:r>
              <a:rPr lang="ru-RU" sz="2800" b="1" dirty="0"/>
              <a:t> — </a:t>
            </a:r>
            <a:r>
              <a:rPr lang="ru-RU" sz="2800" b="1" dirty="0" err="1"/>
              <a:t>клас</a:t>
            </a:r>
            <a:r>
              <a:rPr lang="ru-RU" sz="2800" b="1" dirty="0"/>
              <a:t> </a:t>
            </a:r>
            <a:r>
              <a:rPr lang="en-US" sz="2800" b="1" dirty="0"/>
              <a:t>F2A</a:t>
            </a:r>
            <a:br>
              <a:rPr lang="ru-RU" sz="2800" b="1" dirty="0"/>
            </a:br>
            <a:r>
              <a:rPr lang="ru-RU" sz="2800" dirty="0" err="1"/>
              <a:t>Моделі</a:t>
            </a:r>
            <a:r>
              <a:rPr lang="ru-RU" sz="2800" dirty="0"/>
              <a:t> для </a:t>
            </a:r>
            <a:r>
              <a:rPr lang="ru-RU" sz="2800" dirty="0" err="1"/>
              <a:t>польоту</a:t>
            </a:r>
            <a:r>
              <a:rPr lang="ru-RU" sz="2800" dirty="0"/>
              <a:t> на </a:t>
            </a:r>
            <a:r>
              <a:rPr lang="ru-RU" sz="2800" dirty="0" err="1"/>
              <a:t>високих</a:t>
            </a:r>
            <a:r>
              <a:rPr lang="ru-RU" sz="2800" dirty="0"/>
              <a:t> </a:t>
            </a:r>
            <a:r>
              <a:rPr lang="ru-RU" sz="2800" dirty="0" err="1"/>
              <a:t>швидкостях</a:t>
            </a:r>
            <a:r>
              <a:rPr lang="ru-RU" sz="2800" dirty="0"/>
              <a:t>. </a:t>
            </a:r>
            <a:r>
              <a:rPr lang="ru-RU" sz="2800" dirty="0" err="1"/>
              <a:t>Об'єм</a:t>
            </a:r>
            <a:r>
              <a:rPr lang="ru-RU" sz="2800" dirty="0"/>
              <a:t> </a:t>
            </a:r>
            <a:r>
              <a:rPr lang="ru-RU" sz="2800" dirty="0" err="1"/>
              <a:t>двигуна</a:t>
            </a:r>
            <a:r>
              <a:rPr lang="ru-RU" sz="2800" dirty="0"/>
              <a:t> </a:t>
            </a:r>
            <a:r>
              <a:rPr lang="ru-RU" sz="2800" dirty="0" err="1"/>
              <a:t>обмежений</a:t>
            </a:r>
            <a:r>
              <a:rPr lang="ru-RU" sz="2800" dirty="0"/>
              <a:t> 2,5 см³. </a:t>
            </a:r>
            <a:r>
              <a:rPr lang="ru-RU" sz="2800" dirty="0" err="1"/>
              <a:t>Політ</a:t>
            </a:r>
            <a:r>
              <a:rPr lang="ru-RU" sz="2800" dirty="0"/>
              <a:t> </a:t>
            </a:r>
            <a:r>
              <a:rPr lang="ru-RU" sz="2800" dirty="0" err="1"/>
              <a:t>відбувається</a:t>
            </a:r>
            <a:r>
              <a:rPr lang="ru-RU" sz="2800" dirty="0"/>
              <a:t> по колу </a:t>
            </a:r>
            <a:r>
              <a:rPr lang="ru-RU" sz="2800" dirty="0" err="1"/>
              <a:t>фіксованого</a:t>
            </a:r>
            <a:r>
              <a:rPr lang="ru-RU" sz="2800" dirty="0"/>
              <a:t> </a:t>
            </a:r>
            <a:r>
              <a:rPr lang="ru-RU" sz="2800" dirty="0" err="1"/>
              <a:t>радіуса</a:t>
            </a:r>
            <a:r>
              <a:rPr lang="ru-RU" sz="2800" dirty="0"/>
              <a:t> — 17,69 метра, </a:t>
            </a:r>
            <a:r>
              <a:rPr lang="ru-RU" sz="2800" dirty="0" err="1"/>
              <a:t>потрібно</a:t>
            </a:r>
            <a:r>
              <a:rPr lang="ru-RU" sz="2800" dirty="0"/>
              <a:t> </a:t>
            </a:r>
            <a:r>
              <a:rPr lang="ru-RU" sz="2800" dirty="0" err="1"/>
              <a:t>пролетіти</a:t>
            </a:r>
            <a:r>
              <a:rPr lang="ru-RU" sz="2800" dirty="0"/>
              <a:t> з максимальною </a:t>
            </a:r>
            <a:r>
              <a:rPr lang="ru-RU" sz="2800" dirty="0" err="1"/>
              <a:t>швидкістю</a:t>
            </a:r>
            <a:r>
              <a:rPr lang="ru-RU" sz="2800" dirty="0"/>
              <a:t> 9 </a:t>
            </a:r>
            <a:r>
              <a:rPr lang="ru-RU" sz="2800" dirty="0" err="1"/>
              <a:t>кіл</a:t>
            </a:r>
            <a:r>
              <a:rPr lang="ru-RU" sz="2800" dirty="0"/>
              <a:t>, </a:t>
            </a:r>
            <a:r>
              <a:rPr lang="ru-RU" sz="2800" dirty="0" err="1"/>
              <a:t>що</a:t>
            </a:r>
            <a:r>
              <a:rPr lang="ru-RU" sz="2800" dirty="0"/>
              <a:t> </a:t>
            </a:r>
            <a:r>
              <a:rPr lang="ru-RU" sz="2800" dirty="0" err="1"/>
              <a:t>дорівнює</a:t>
            </a:r>
            <a:r>
              <a:rPr lang="ru-RU" sz="2800" dirty="0"/>
              <a:t> </a:t>
            </a:r>
            <a:r>
              <a:rPr lang="ru-RU" sz="2800" dirty="0" err="1"/>
              <a:t>відстані</a:t>
            </a:r>
            <a:r>
              <a:rPr lang="ru-RU" sz="2800" dirty="0"/>
              <a:t> в 1 км. За </a:t>
            </a:r>
            <a:r>
              <a:rPr lang="ru-RU" sz="2800" dirty="0" err="1"/>
              <a:t>колишніми</a:t>
            </a:r>
            <a:r>
              <a:rPr lang="ru-RU" sz="2800" dirty="0"/>
              <a:t> правилами </a:t>
            </a:r>
            <a:r>
              <a:rPr lang="ru-RU" sz="2800" dirty="0" err="1"/>
              <a:t>потрібно</a:t>
            </a:r>
            <a:r>
              <a:rPr lang="ru-RU" sz="2800" dirty="0"/>
              <a:t> </a:t>
            </a:r>
            <a:r>
              <a:rPr lang="ru-RU" sz="2800" dirty="0" err="1"/>
              <a:t>було</a:t>
            </a:r>
            <a:r>
              <a:rPr lang="ru-RU" sz="2800" dirty="0"/>
              <a:t> </a:t>
            </a:r>
            <a:r>
              <a:rPr lang="ru-RU" sz="2800" dirty="0" err="1"/>
              <a:t>пролетіти</a:t>
            </a:r>
            <a:r>
              <a:rPr lang="ru-RU" sz="2800" dirty="0"/>
              <a:t> 10 </a:t>
            </a:r>
            <a:r>
              <a:rPr lang="ru-RU" sz="2800" dirty="0" err="1"/>
              <a:t>кіл</a:t>
            </a:r>
            <a:r>
              <a:rPr lang="ru-RU" sz="2800" dirty="0"/>
              <a:t> </a:t>
            </a:r>
            <a:r>
              <a:rPr lang="ru-RU" sz="2800" dirty="0" err="1"/>
              <a:t>радіусом</a:t>
            </a:r>
            <a:r>
              <a:rPr lang="ru-RU" sz="2800" dirty="0"/>
              <a:t> 15,92 </a:t>
            </a:r>
            <a:r>
              <a:rPr lang="ru-RU" sz="2800" dirty="0" err="1"/>
              <a:t>метрів</a:t>
            </a:r>
            <a:r>
              <a:rPr lang="ru-RU" sz="2800" dirty="0"/>
              <a:t>, але з метою </a:t>
            </a:r>
            <a:r>
              <a:rPr lang="ru-RU" sz="2800" dirty="0" err="1"/>
              <a:t>підвищення</a:t>
            </a:r>
            <a:r>
              <a:rPr lang="ru-RU" sz="2800" dirty="0"/>
              <a:t> </a:t>
            </a:r>
            <a:r>
              <a:rPr lang="ru-RU" sz="2800" dirty="0" err="1"/>
              <a:t>безпеки</a:t>
            </a:r>
            <a:r>
              <a:rPr lang="ru-RU" sz="2800" dirty="0"/>
              <a:t> </a:t>
            </a:r>
            <a:r>
              <a:rPr lang="ru-RU" sz="2800" dirty="0" err="1"/>
              <a:t>польотів</a:t>
            </a:r>
            <a:r>
              <a:rPr lang="ru-RU" sz="2800" dirty="0"/>
              <a:t>, правила </a:t>
            </a:r>
            <a:r>
              <a:rPr lang="ru-RU" sz="2800" dirty="0" err="1"/>
              <a:t>були</a:t>
            </a:r>
            <a:r>
              <a:rPr lang="ru-RU" sz="2800" dirty="0"/>
              <a:t> </a:t>
            </a:r>
            <a:r>
              <a:rPr lang="ru-RU" sz="2800" dirty="0" err="1"/>
              <a:t>змінені</a:t>
            </a:r>
            <a:r>
              <a:rPr lang="ru-RU" sz="2800" dirty="0"/>
              <a:t> для </a:t>
            </a:r>
            <a:r>
              <a:rPr lang="ru-RU" sz="2800" dirty="0" err="1"/>
              <a:t>збільшення</a:t>
            </a:r>
            <a:r>
              <a:rPr lang="ru-RU" sz="2800" dirty="0"/>
              <a:t> часу </a:t>
            </a:r>
            <a:r>
              <a:rPr lang="ru-RU" sz="2800" dirty="0" err="1"/>
              <a:t>прольоту</a:t>
            </a:r>
            <a:r>
              <a:rPr lang="ru-RU" sz="2800" dirty="0"/>
              <a:t> одного кола. На </a:t>
            </a:r>
            <a:r>
              <a:rPr lang="ru-RU" sz="2800" dirty="0" err="1"/>
              <a:t>змаганнях</a:t>
            </a:r>
            <a:r>
              <a:rPr lang="ru-RU" sz="2800" dirty="0"/>
              <a:t> </a:t>
            </a:r>
            <a:r>
              <a:rPr lang="ru-RU" sz="2800" dirty="0" err="1"/>
              <a:t>швидкості</a:t>
            </a:r>
            <a:r>
              <a:rPr lang="ru-RU" sz="2800" dirty="0"/>
              <a:t> моделей </a:t>
            </a:r>
            <a:r>
              <a:rPr lang="ru-RU" sz="2800" dirty="0" err="1"/>
              <a:t>перевищують</a:t>
            </a:r>
            <a:r>
              <a:rPr lang="ru-RU" sz="2800" dirty="0"/>
              <a:t> 300 км/год.</a:t>
            </a:r>
            <a:br>
              <a:rPr lang="ru-RU" sz="2800" dirty="0"/>
            </a:br>
            <a:endParaRPr lang="ru-RU" sz="2800" dirty="0"/>
          </a:p>
        </p:txBody>
      </p:sp>
      <p:pic>
        <p:nvPicPr>
          <p:cNvPr id="6146" name="Picture 2" descr="Авиамоделисты ДНР встретились в Горловке (фото)">
            <a:extLst>
              <a:ext uri="{FF2B5EF4-FFF2-40B4-BE49-F238E27FC236}">
                <a16:creationId xmlns:a16="http://schemas.microsoft.com/office/drawing/2014/main" id="{637CD5DF-1CF6-4B6F-B344-B10AB01D24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4014" y="193040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Творческий проект &quot;КОРДОВАЯ ПИЛОТАЖНАЯ МОДЕЛЬ&quot;">
            <a:extLst>
              <a:ext uri="{FF2B5EF4-FFF2-40B4-BE49-F238E27FC236}">
                <a16:creationId xmlns:a16="http://schemas.microsoft.com/office/drawing/2014/main" id="{4008F931-3935-42FA-8AF1-809904561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002" y="4514850"/>
            <a:ext cx="26289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02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C64C3-E3AF-444E-A5D0-70D3CA17D52D}"/>
              </a:ext>
            </a:extLst>
          </p:cNvPr>
          <p:cNvSpPr>
            <a:spLocks noGrp="1"/>
          </p:cNvSpPr>
          <p:nvPr>
            <p:ph type="title"/>
          </p:nvPr>
        </p:nvSpPr>
        <p:spPr/>
        <p:txBody>
          <a:bodyPr>
            <a:normAutofit fontScale="90000"/>
          </a:bodyPr>
          <a:lstStyle/>
          <a:p>
            <a:r>
              <a:rPr lang="ru-RU" b="1" dirty="0" err="1"/>
              <a:t>Кордові</a:t>
            </a:r>
            <a:r>
              <a:rPr lang="ru-RU" b="1" dirty="0"/>
              <a:t> </a:t>
            </a:r>
            <a:r>
              <a:rPr lang="ru-RU" b="1" dirty="0" err="1"/>
              <a:t>пілотажні</a:t>
            </a:r>
            <a:r>
              <a:rPr lang="ru-RU" b="1" dirty="0"/>
              <a:t> </a:t>
            </a:r>
            <a:r>
              <a:rPr lang="ru-RU" b="1" dirty="0" err="1"/>
              <a:t>моделі</a:t>
            </a:r>
            <a:r>
              <a:rPr lang="ru-RU" b="1" dirty="0"/>
              <a:t> — </a:t>
            </a:r>
            <a:r>
              <a:rPr lang="ru-RU" b="1" dirty="0" err="1"/>
              <a:t>клас</a:t>
            </a:r>
            <a:r>
              <a:rPr lang="ru-RU" b="1" dirty="0"/>
              <a:t> F2B</a:t>
            </a:r>
            <a:br>
              <a:rPr lang="ru-RU" b="1" dirty="0"/>
            </a:br>
            <a:r>
              <a:rPr lang="ru-RU" dirty="0" err="1"/>
              <a:t>Великі</a:t>
            </a:r>
            <a:r>
              <a:rPr lang="ru-RU" dirty="0"/>
              <a:t> та </a:t>
            </a:r>
            <a:r>
              <a:rPr lang="ru-RU" dirty="0" err="1"/>
              <a:t>елегантні</a:t>
            </a:r>
            <a:r>
              <a:rPr lang="ru-RU" dirty="0"/>
              <a:t> </a:t>
            </a:r>
            <a:r>
              <a:rPr lang="ru-RU" dirty="0" err="1"/>
              <a:t>моделі</a:t>
            </a:r>
            <a:r>
              <a:rPr lang="ru-RU" dirty="0"/>
              <a:t> </a:t>
            </a:r>
            <a:r>
              <a:rPr lang="ru-RU" dirty="0" err="1"/>
              <a:t>які</a:t>
            </a:r>
            <a:r>
              <a:rPr lang="ru-RU" dirty="0"/>
              <a:t> </a:t>
            </a:r>
            <a:r>
              <a:rPr lang="ru-RU" dirty="0" err="1"/>
              <a:t>виконують</a:t>
            </a:r>
            <a:r>
              <a:rPr lang="ru-RU" dirty="0"/>
              <a:t> комплекс </a:t>
            </a:r>
            <a:r>
              <a:rPr lang="ru-RU" dirty="0" err="1"/>
              <a:t>фігур</a:t>
            </a:r>
            <a:r>
              <a:rPr lang="ru-RU" dirty="0"/>
              <a:t> </a:t>
            </a:r>
            <a:r>
              <a:rPr lang="ru-RU" dirty="0" err="1"/>
              <a:t>пілотажу</a:t>
            </a:r>
            <a:r>
              <a:rPr lang="ru-RU" dirty="0"/>
              <a:t>. Модель, </a:t>
            </a:r>
            <a:r>
              <a:rPr lang="ru-RU" dirty="0" err="1"/>
              <a:t>зазвичай</a:t>
            </a:r>
            <a:r>
              <a:rPr lang="ru-RU" dirty="0"/>
              <a:t>, </a:t>
            </a:r>
            <a:r>
              <a:rPr lang="ru-RU" dirty="0" err="1"/>
              <a:t>має</a:t>
            </a:r>
            <a:r>
              <a:rPr lang="ru-RU" dirty="0"/>
              <a:t> </a:t>
            </a:r>
            <a:r>
              <a:rPr lang="ru-RU" dirty="0" err="1"/>
              <a:t>калільний</a:t>
            </a:r>
            <a:r>
              <a:rPr lang="ru-RU" dirty="0"/>
              <a:t> </a:t>
            </a:r>
            <a:r>
              <a:rPr lang="ru-RU" dirty="0" err="1"/>
              <a:t>або</a:t>
            </a:r>
            <a:r>
              <a:rPr lang="ru-RU" dirty="0"/>
              <a:t> </a:t>
            </a:r>
            <a:r>
              <a:rPr lang="ru-RU" dirty="0" err="1"/>
              <a:t>електричний</a:t>
            </a:r>
            <a:r>
              <a:rPr lang="ru-RU" dirty="0"/>
              <a:t> </a:t>
            </a:r>
            <a:r>
              <a:rPr lang="ru-RU" dirty="0" err="1"/>
              <a:t>двигун</a:t>
            </a:r>
            <a:r>
              <a:rPr lang="ru-RU" dirty="0"/>
              <a:t>. </a:t>
            </a:r>
            <a:r>
              <a:rPr lang="ru-RU" dirty="0" err="1"/>
              <a:t>Пілот</a:t>
            </a:r>
            <a:r>
              <a:rPr lang="ru-RU" dirty="0"/>
              <a:t> </a:t>
            </a:r>
            <a:r>
              <a:rPr lang="ru-RU" dirty="0" err="1"/>
              <a:t>виконує</a:t>
            </a:r>
            <a:r>
              <a:rPr lang="ru-RU" dirty="0"/>
              <a:t> </a:t>
            </a:r>
            <a:r>
              <a:rPr lang="ru-RU" dirty="0" err="1"/>
              <a:t>певну</a:t>
            </a:r>
            <a:r>
              <a:rPr lang="ru-RU" dirty="0"/>
              <a:t> </a:t>
            </a:r>
            <a:r>
              <a:rPr lang="ru-RU" dirty="0" err="1"/>
              <a:t>програму</a:t>
            </a:r>
            <a:r>
              <a:rPr lang="ru-RU" dirty="0"/>
              <a:t> </a:t>
            </a:r>
            <a:r>
              <a:rPr lang="ru-RU" dirty="0" err="1"/>
              <a:t>вправ</a:t>
            </a:r>
            <a:r>
              <a:rPr lang="ru-RU" dirty="0"/>
              <a:t> (комплекс), а </a:t>
            </a:r>
            <a:r>
              <a:rPr lang="ru-RU" dirty="0" err="1"/>
              <a:t>судді</a:t>
            </a:r>
            <a:r>
              <a:rPr lang="ru-RU" dirty="0"/>
              <a:t> </a:t>
            </a:r>
            <a:r>
              <a:rPr lang="ru-RU" dirty="0" err="1"/>
              <a:t>виставляють</a:t>
            </a:r>
            <a:r>
              <a:rPr lang="ru-RU" dirty="0"/>
              <a:t> </a:t>
            </a:r>
            <a:r>
              <a:rPr lang="ru-RU" dirty="0" err="1"/>
              <a:t>бали</a:t>
            </a:r>
            <a:r>
              <a:rPr lang="ru-RU" dirty="0"/>
              <a:t> за </a:t>
            </a:r>
            <a:r>
              <a:rPr lang="ru-RU" dirty="0" err="1"/>
              <a:t>точність</a:t>
            </a:r>
            <a:r>
              <a:rPr lang="ru-RU" dirty="0"/>
              <a:t> </a:t>
            </a:r>
            <a:r>
              <a:rPr lang="ru-RU" dirty="0" err="1"/>
              <a:t>виконання</a:t>
            </a:r>
            <a:r>
              <a:rPr lang="ru-RU" dirty="0"/>
              <a:t> маневру (</a:t>
            </a:r>
            <a:r>
              <a:rPr lang="ru-RU" dirty="0" err="1"/>
              <a:t>від</a:t>
            </a:r>
            <a:r>
              <a:rPr lang="ru-RU" dirty="0"/>
              <a:t> 0 до 10 з </a:t>
            </a:r>
            <a:r>
              <a:rPr lang="ru-RU" dirty="0" err="1"/>
              <a:t>кроком</a:t>
            </a:r>
            <a:r>
              <a:rPr lang="ru-RU" dirty="0"/>
              <a:t> 0,5).</a:t>
            </a:r>
          </a:p>
        </p:txBody>
      </p:sp>
      <p:pic>
        <p:nvPicPr>
          <p:cNvPr id="1029" name="Picture 5" descr="Кордовая пилотажная F2B модель &quot;Классика&quot; Юрия Яценко (разборная) -  DISCOVERY AEROMODELS">
            <a:extLst>
              <a:ext uri="{FF2B5EF4-FFF2-40B4-BE49-F238E27FC236}">
                <a16:creationId xmlns:a16="http://schemas.microsoft.com/office/drawing/2014/main" id="{B5E703ED-D31F-4476-A6FA-D748563C09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805" y="466855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Современная F2B модель, какая она?">
            <a:extLst>
              <a:ext uri="{FF2B5EF4-FFF2-40B4-BE49-F238E27FC236}">
                <a16:creationId xmlns:a16="http://schemas.microsoft.com/office/drawing/2014/main" id="{C2F128AC-8C07-421C-82AD-63108E0F8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555" y="4730468"/>
            <a:ext cx="2657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Кордовая пилотажная F2B модель &quot;Shark Ellipse 2&quot; Андрея Яценко (разборная)  - DISCOVERY AEROMODELS">
            <a:extLst>
              <a:ext uri="{FF2B5EF4-FFF2-40B4-BE49-F238E27FC236}">
                <a16:creationId xmlns:a16="http://schemas.microsoft.com/office/drawing/2014/main" id="{A2F90D9D-8813-4BA8-BBCC-9219785C4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514" y="4606643"/>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24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CB9C4D-9467-4703-BC84-55140FEDC3B9}"/>
              </a:ext>
            </a:extLst>
          </p:cNvPr>
          <p:cNvSpPr>
            <a:spLocks noGrp="1"/>
          </p:cNvSpPr>
          <p:nvPr>
            <p:ph type="title"/>
          </p:nvPr>
        </p:nvSpPr>
        <p:spPr/>
        <p:txBody>
          <a:bodyPr>
            <a:normAutofit fontScale="90000"/>
          </a:bodyPr>
          <a:lstStyle/>
          <a:p>
            <a:r>
              <a:rPr lang="ru-RU" b="1" dirty="0" err="1"/>
              <a:t>Кордові</a:t>
            </a:r>
            <a:r>
              <a:rPr lang="ru-RU" b="1" dirty="0"/>
              <a:t> </a:t>
            </a:r>
            <a:r>
              <a:rPr lang="ru-RU" b="1" dirty="0" err="1"/>
              <a:t>гоночні</a:t>
            </a:r>
            <a:r>
              <a:rPr lang="ru-RU" b="1" dirty="0"/>
              <a:t> </a:t>
            </a:r>
            <a:r>
              <a:rPr lang="ru-RU" b="1" dirty="0" err="1"/>
              <a:t>моделі</a:t>
            </a:r>
            <a:r>
              <a:rPr lang="ru-RU" b="1" dirty="0"/>
              <a:t> — </a:t>
            </a:r>
            <a:r>
              <a:rPr lang="ru-RU" b="1" dirty="0" err="1"/>
              <a:t>Клас</a:t>
            </a:r>
            <a:r>
              <a:rPr lang="ru-RU" b="1" dirty="0"/>
              <a:t> </a:t>
            </a:r>
            <a:r>
              <a:rPr lang="en-US" b="1" dirty="0"/>
              <a:t>F2C</a:t>
            </a:r>
            <a:br>
              <a:rPr lang="ru-RU" b="1" dirty="0"/>
            </a:br>
            <a:r>
              <a:rPr lang="ru-RU" dirty="0" err="1"/>
              <a:t>Моделі</a:t>
            </a:r>
            <a:r>
              <a:rPr lang="ru-RU" dirty="0"/>
              <a:t> </a:t>
            </a:r>
            <a:r>
              <a:rPr lang="ru-RU" dirty="0" err="1"/>
              <a:t>імітують</a:t>
            </a:r>
            <a:r>
              <a:rPr lang="ru-RU" dirty="0"/>
              <a:t> </a:t>
            </a:r>
            <a:r>
              <a:rPr lang="ru-RU" dirty="0" err="1"/>
              <a:t>групові</a:t>
            </a:r>
            <a:r>
              <a:rPr lang="ru-RU" dirty="0"/>
              <a:t> гонки та </a:t>
            </a:r>
            <a:r>
              <a:rPr lang="ru-RU" dirty="0" err="1"/>
              <a:t>піт</a:t>
            </a:r>
            <a:r>
              <a:rPr lang="ru-RU" dirty="0"/>
              <a:t>—стоп. </a:t>
            </a:r>
            <a:r>
              <a:rPr lang="ru-RU" dirty="0" err="1"/>
              <a:t>Пілот</a:t>
            </a:r>
            <a:r>
              <a:rPr lang="ru-RU" dirty="0"/>
              <a:t> і </a:t>
            </a:r>
            <a:r>
              <a:rPr lang="ru-RU" dirty="0" err="1"/>
              <a:t>механік</a:t>
            </a:r>
            <a:r>
              <a:rPr lang="ru-RU" dirty="0"/>
              <a:t> </a:t>
            </a:r>
            <a:r>
              <a:rPr lang="ru-RU" dirty="0" err="1"/>
              <a:t>складають</a:t>
            </a:r>
            <a:r>
              <a:rPr lang="ru-RU" dirty="0"/>
              <a:t> </a:t>
            </a:r>
            <a:r>
              <a:rPr lang="ru-RU" dirty="0" err="1"/>
              <a:t>екіпаж</a:t>
            </a:r>
            <a:r>
              <a:rPr lang="ru-RU" dirty="0"/>
              <a:t> для запуску </a:t>
            </a:r>
            <a:r>
              <a:rPr lang="ru-RU" dirty="0" err="1"/>
              <a:t>моделі</a:t>
            </a:r>
            <a:r>
              <a:rPr lang="ru-RU" dirty="0"/>
              <a:t> </a:t>
            </a:r>
            <a:r>
              <a:rPr lang="ru-RU" dirty="0" err="1"/>
              <a:t>що</a:t>
            </a:r>
            <a:r>
              <a:rPr lang="ru-RU" dirty="0"/>
              <a:t> </a:t>
            </a:r>
            <a:r>
              <a:rPr lang="ru-RU" dirty="0" err="1"/>
              <a:t>мають</a:t>
            </a:r>
            <a:r>
              <a:rPr lang="ru-RU" dirty="0"/>
              <a:t> </a:t>
            </a:r>
            <a:r>
              <a:rPr lang="ru-RU" dirty="0" err="1"/>
              <a:t>всі</a:t>
            </a:r>
            <a:r>
              <a:rPr lang="ru-RU" dirty="0"/>
              <a:t> </a:t>
            </a:r>
            <a:r>
              <a:rPr lang="ru-RU" dirty="0" err="1"/>
              <a:t>основні</a:t>
            </a:r>
            <a:r>
              <a:rPr lang="ru-RU" dirty="0"/>
              <a:t> </a:t>
            </a:r>
            <a:r>
              <a:rPr lang="ru-RU" dirty="0" err="1"/>
              <a:t>обриси</a:t>
            </a:r>
            <a:r>
              <a:rPr lang="ru-RU" dirty="0"/>
              <a:t> </a:t>
            </a:r>
            <a:r>
              <a:rPr lang="ru-RU" dirty="0" err="1"/>
              <a:t>гоночних</a:t>
            </a:r>
            <a:r>
              <a:rPr lang="ru-RU" dirty="0"/>
              <a:t> </a:t>
            </a:r>
            <a:r>
              <a:rPr lang="ru-RU" dirty="0" err="1"/>
              <a:t>літаків</a:t>
            </a:r>
            <a:r>
              <a:rPr lang="ru-RU" dirty="0"/>
              <a:t>. Корд </a:t>
            </a:r>
            <a:r>
              <a:rPr lang="ru-RU" dirty="0" err="1"/>
              <a:t>довжиною</a:t>
            </a:r>
            <a:r>
              <a:rPr lang="ru-RU" dirty="0"/>
              <a:t> 15,92 метра, в </a:t>
            </a:r>
            <a:r>
              <a:rPr lang="ru-RU" dirty="0" err="1"/>
              <a:t>колі</a:t>
            </a:r>
            <a:r>
              <a:rPr lang="ru-RU" dirty="0"/>
              <a:t> </a:t>
            </a:r>
            <a:r>
              <a:rPr lang="ru-RU" dirty="0" err="1"/>
              <a:t>літають</a:t>
            </a:r>
            <a:r>
              <a:rPr lang="ru-RU" dirty="0"/>
              <a:t> </a:t>
            </a:r>
            <a:r>
              <a:rPr lang="ru-RU" dirty="0" err="1"/>
              <a:t>одночасно</a:t>
            </a:r>
            <a:r>
              <a:rPr lang="ru-RU" dirty="0"/>
              <a:t> три </a:t>
            </a:r>
            <a:r>
              <a:rPr lang="ru-RU" dirty="0" err="1"/>
              <a:t>екіпажі</a:t>
            </a:r>
            <a:r>
              <a:rPr lang="ru-RU" dirty="0"/>
              <a:t>. </a:t>
            </a:r>
            <a:r>
              <a:rPr lang="ru-RU" dirty="0" err="1"/>
              <a:t>Завдання</a:t>
            </a:r>
            <a:r>
              <a:rPr lang="ru-RU" dirty="0"/>
              <a:t> </a:t>
            </a:r>
            <a:r>
              <a:rPr lang="ru-RU" dirty="0" err="1"/>
              <a:t>пілота</a:t>
            </a:r>
            <a:r>
              <a:rPr lang="ru-RU" dirty="0"/>
              <a:t>—</a:t>
            </a:r>
            <a:r>
              <a:rPr lang="ru-RU" dirty="0" err="1"/>
              <a:t>якнайшвидше</a:t>
            </a:r>
            <a:r>
              <a:rPr lang="ru-RU" dirty="0"/>
              <a:t> </a:t>
            </a:r>
            <a:r>
              <a:rPr lang="ru-RU" dirty="0" err="1"/>
              <a:t>пролетіти</a:t>
            </a:r>
            <a:r>
              <a:rPr lang="ru-RU" dirty="0"/>
              <a:t> </a:t>
            </a:r>
            <a:r>
              <a:rPr lang="ru-RU" dirty="0" err="1"/>
              <a:t>дистанцію</a:t>
            </a:r>
            <a:r>
              <a:rPr lang="ru-RU" dirty="0"/>
              <a:t> 10 км. (100 </a:t>
            </a:r>
            <a:r>
              <a:rPr lang="ru-RU" dirty="0" err="1"/>
              <a:t>кіл</a:t>
            </a:r>
            <a:r>
              <a:rPr lang="ru-RU" dirty="0"/>
              <a:t>). </a:t>
            </a:r>
            <a:r>
              <a:rPr lang="ru-RU" dirty="0" err="1"/>
              <a:t>Важливим</a:t>
            </a:r>
            <a:r>
              <a:rPr lang="ru-RU" dirty="0"/>
              <a:t> є </a:t>
            </a:r>
            <a:r>
              <a:rPr lang="ru-RU" dirty="0" err="1"/>
              <a:t>обмеження</a:t>
            </a:r>
            <a:r>
              <a:rPr lang="ru-RU" dirty="0"/>
              <a:t> </a:t>
            </a:r>
            <a:r>
              <a:rPr lang="ru-RU" dirty="0" err="1"/>
              <a:t>об'єму</a:t>
            </a:r>
            <a:r>
              <a:rPr lang="ru-RU" dirty="0"/>
              <a:t> бака до 7 см³, тому для </a:t>
            </a:r>
            <a:r>
              <a:rPr lang="ru-RU" dirty="0" err="1"/>
              <a:t>подолання</a:t>
            </a:r>
            <a:r>
              <a:rPr lang="ru-RU" dirty="0"/>
              <a:t> </a:t>
            </a:r>
            <a:r>
              <a:rPr lang="ru-RU" dirty="0" err="1"/>
              <a:t>дистанції</a:t>
            </a:r>
            <a:r>
              <a:rPr lang="ru-RU" dirty="0"/>
              <a:t> доводиться </a:t>
            </a:r>
            <a:r>
              <a:rPr lang="ru-RU" dirty="0" err="1"/>
              <a:t>зробити</a:t>
            </a:r>
            <a:r>
              <a:rPr lang="ru-RU" dirty="0"/>
              <a:t> 2—3 </a:t>
            </a:r>
            <a:r>
              <a:rPr lang="ru-RU" dirty="0" err="1"/>
              <a:t>піт</a:t>
            </a:r>
            <a:r>
              <a:rPr lang="ru-RU" dirty="0"/>
              <a:t>-стопи для заправки.</a:t>
            </a:r>
            <a:br>
              <a:rPr lang="ru-RU" dirty="0"/>
            </a:br>
            <a:endParaRPr lang="ru-RU" dirty="0"/>
          </a:p>
        </p:txBody>
      </p:sp>
      <p:sp>
        <p:nvSpPr>
          <p:cNvPr id="3" name="Объект 2">
            <a:extLst>
              <a:ext uri="{FF2B5EF4-FFF2-40B4-BE49-F238E27FC236}">
                <a16:creationId xmlns:a16="http://schemas.microsoft.com/office/drawing/2014/main" id="{45C77154-A693-4560-9D82-38F32A9AA94B}"/>
              </a:ext>
            </a:extLst>
          </p:cNvPr>
          <p:cNvSpPr>
            <a:spLocks noGrp="1"/>
          </p:cNvSpPr>
          <p:nvPr>
            <p:ph idx="1"/>
          </p:nvPr>
        </p:nvSpPr>
        <p:spPr/>
        <p:txBody>
          <a:bodyPr/>
          <a:lstStyle/>
          <a:p>
            <a:endParaRPr lang="ru-RU"/>
          </a:p>
        </p:txBody>
      </p:sp>
      <p:pic>
        <p:nvPicPr>
          <p:cNvPr id="7170" name="Picture 2" descr="В Смоленске проходит Кубок мира по авиамоделизму (фото, видео) | Быстрые  новости Смоленска «SmolDaily»">
            <a:extLst>
              <a:ext uri="{FF2B5EF4-FFF2-40B4-BE49-F238E27FC236}">
                <a16:creationId xmlns:a16="http://schemas.microsoft.com/office/drawing/2014/main" id="{F2DECF84-9791-4051-BE92-7FAD23D48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7052" y="491573"/>
            <a:ext cx="3244948" cy="21555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Кордовый моделизм (Часть 2) | Пикабу">
            <a:extLst>
              <a:ext uri="{FF2B5EF4-FFF2-40B4-BE49-F238E27FC236}">
                <a16:creationId xmlns:a16="http://schemas.microsoft.com/office/drawing/2014/main" id="{85CA8D62-085E-4402-A67F-D8F892903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7053" y="3231414"/>
            <a:ext cx="3244948" cy="215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70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1417C7-C14A-4328-B8D8-66C81A7BEC66}"/>
              </a:ext>
            </a:extLst>
          </p:cNvPr>
          <p:cNvSpPr>
            <a:spLocks noGrp="1"/>
          </p:cNvSpPr>
          <p:nvPr>
            <p:ph type="title"/>
          </p:nvPr>
        </p:nvSpPr>
        <p:spPr/>
        <p:txBody>
          <a:bodyPr>
            <a:noAutofit/>
          </a:bodyPr>
          <a:lstStyle/>
          <a:p>
            <a:r>
              <a:rPr lang="ru-RU" sz="2400" b="1" dirty="0" err="1"/>
              <a:t>Кордові</a:t>
            </a:r>
            <a:r>
              <a:rPr lang="ru-RU" sz="2400" b="1" dirty="0"/>
              <a:t> </a:t>
            </a:r>
            <a:r>
              <a:rPr lang="ru-RU" sz="2400" b="1" dirty="0" err="1"/>
              <a:t>моделі</a:t>
            </a:r>
            <a:r>
              <a:rPr lang="ru-RU" sz="2400" b="1" dirty="0"/>
              <a:t> </a:t>
            </a:r>
            <a:r>
              <a:rPr lang="ru-RU" sz="2400" b="1" dirty="0" err="1"/>
              <a:t>повітряного</a:t>
            </a:r>
            <a:r>
              <a:rPr lang="ru-RU" sz="2400" b="1" dirty="0"/>
              <a:t> бою — </a:t>
            </a:r>
            <a:r>
              <a:rPr lang="ru-RU" sz="2400" b="1" dirty="0" err="1"/>
              <a:t>клас</a:t>
            </a:r>
            <a:r>
              <a:rPr lang="ru-RU" sz="2400" b="1" dirty="0"/>
              <a:t> F2D</a:t>
            </a:r>
            <a:br>
              <a:rPr lang="ru-RU" sz="2400" b="1" dirty="0"/>
            </a:br>
            <a:r>
              <a:rPr lang="ru-RU" sz="2400" dirty="0"/>
              <a:t>У </a:t>
            </a:r>
            <a:r>
              <a:rPr lang="ru-RU" sz="2400" dirty="0" err="1"/>
              <a:t>колі</a:t>
            </a:r>
            <a:r>
              <a:rPr lang="ru-RU" sz="2400" dirty="0"/>
              <a:t>, </a:t>
            </a:r>
            <a:r>
              <a:rPr lang="ru-RU" sz="2400" dirty="0" err="1"/>
              <a:t>розташованому</a:t>
            </a:r>
            <a:r>
              <a:rPr lang="ru-RU" sz="2400" dirty="0"/>
              <a:t> на </a:t>
            </a:r>
            <a:r>
              <a:rPr lang="ru-RU" sz="2400" dirty="0" err="1"/>
              <a:t>трав'яному</a:t>
            </a:r>
            <a:r>
              <a:rPr lang="ru-RU" sz="2400" dirty="0"/>
              <a:t> </a:t>
            </a:r>
            <a:r>
              <a:rPr lang="ru-RU" sz="2400" dirty="0" err="1"/>
              <a:t>полі</a:t>
            </a:r>
            <a:r>
              <a:rPr lang="ru-RU" sz="2400" dirty="0"/>
              <a:t>, два </a:t>
            </a:r>
            <a:r>
              <a:rPr lang="ru-RU" sz="2400" dirty="0" err="1"/>
              <a:t>пілоти</a:t>
            </a:r>
            <a:r>
              <a:rPr lang="ru-RU" sz="2400" dirty="0"/>
              <a:t> </a:t>
            </a:r>
            <a:r>
              <a:rPr lang="ru-RU" sz="2400" dirty="0" err="1"/>
              <a:t>одночасно</a:t>
            </a:r>
            <a:r>
              <a:rPr lang="ru-RU" sz="2400" dirty="0"/>
              <a:t> </a:t>
            </a:r>
            <a:r>
              <a:rPr lang="ru-RU" sz="2400" dirty="0" err="1"/>
              <a:t>керують</a:t>
            </a:r>
            <a:r>
              <a:rPr lang="ru-RU" sz="2400" dirty="0"/>
              <a:t> моделями з </a:t>
            </a:r>
            <a:r>
              <a:rPr lang="ru-RU" sz="2400" dirty="0" err="1"/>
              <a:t>прив'язаною</a:t>
            </a:r>
            <a:r>
              <a:rPr lang="ru-RU" sz="2400" dirty="0"/>
              <a:t> до фюзеляжу </a:t>
            </a:r>
            <a:r>
              <a:rPr lang="ru-RU" sz="2400" dirty="0" err="1"/>
              <a:t>паперовою</a:t>
            </a:r>
            <a:r>
              <a:rPr lang="ru-RU" sz="2400" dirty="0"/>
              <a:t> </a:t>
            </a:r>
            <a:r>
              <a:rPr lang="ru-RU" sz="2400" dirty="0" err="1"/>
              <a:t>стрічкою</a:t>
            </a:r>
            <a:r>
              <a:rPr lang="ru-RU" sz="2400" dirty="0"/>
              <a:t>. Мета </a:t>
            </a:r>
            <a:r>
              <a:rPr lang="ru-RU" sz="2400" dirty="0" err="1"/>
              <a:t>маневрів</a:t>
            </a:r>
            <a:r>
              <a:rPr lang="ru-RU" sz="2400" dirty="0"/>
              <a:t> — </a:t>
            </a:r>
            <a:r>
              <a:rPr lang="ru-RU" sz="2400" dirty="0" err="1"/>
              <a:t>відрубати</a:t>
            </a:r>
            <a:r>
              <a:rPr lang="ru-RU" sz="2400" dirty="0"/>
              <a:t> шматок </a:t>
            </a:r>
            <a:r>
              <a:rPr lang="ru-RU" sz="2400" dirty="0" err="1"/>
              <a:t>стрічки</a:t>
            </a:r>
            <a:r>
              <a:rPr lang="ru-RU" sz="2400" dirty="0"/>
              <a:t> у супротивника і не </a:t>
            </a:r>
            <a:r>
              <a:rPr lang="ru-RU" sz="2400" dirty="0" err="1"/>
              <a:t>дати</a:t>
            </a:r>
            <a:r>
              <a:rPr lang="ru-RU" sz="2400" dirty="0"/>
              <a:t> противнику </a:t>
            </a:r>
            <a:r>
              <a:rPr lang="ru-RU" sz="2400" dirty="0" err="1"/>
              <a:t>відрубати</a:t>
            </a:r>
            <a:r>
              <a:rPr lang="ru-RU" sz="2400" dirty="0"/>
              <a:t> </a:t>
            </a:r>
            <a:r>
              <a:rPr lang="ru-RU" sz="2400" dirty="0" err="1"/>
              <a:t>стрічку</a:t>
            </a:r>
            <a:r>
              <a:rPr lang="ru-RU" sz="2400" dirty="0"/>
              <a:t> у себе. За правилами FAI, </a:t>
            </a:r>
            <a:r>
              <a:rPr lang="ru-RU" sz="2400" dirty="0" err="1"/>
              <a:t>кожен</a:t>
            </a:r>
            <a:r>
              <a:rPr lang="ru-RU" sz="2400" dirty="0"/>
              <a:t> </a:t>
            </a:r>
            <a:r>
              <a:rPr lang="ru-RU" sz="2400" dirty="0" err="1"/>
              <a:t>учасник</a:t>
            </a:r>
            <a:r>
              <a:rPr lang="ru-RU" sz="2400" dirty="0"/>
              <a:t> </a:t>
            </a:r>
            <a:r>
              <a:rPr lang="ru-RU" sz="2400" dirty="0" err="1"/>
              <a:t>може</a:t>
            </a:r>
            <a:r>
              <a:rPr lang="ru-RU" sz="2400" dirty="0"/>
              <a:t> </a:t>
            </a:r>
            <a:r>
              <a:rPr lang="ru-RU" sz="2400" dirty="0" err="1"/>
              <a:t>мати</a:t>
            </a:r>
            <a:r>
              <a:rPr lang="ru-RU" sz="2400" dirty="0"/>
              <a:t> </a:t>
            </a:r>
            <a:r>
              <a:rPr lang="ru-RU" sz="2400" dirty="0" err="1"/>
              <a:t>двох</a:t>
            </a:r>
            <a:r>
              <a:rPr lang="ru-RU" sz="2400" dirty="0"/>
              <a:t> </a:t>
            </a:r>
            <a:r>
              <a:rPr lang="ru-RU" sz="2400" dirty="0" err="1"/>
              <a:t>механіків</a:t>
            </a:r>
            <a:r>
              <a:rPr lang="ru-RU" sz="2400" dirty="0"/>
              <a:t> і </a:t>
            </a:r>
            <a:r>
              <a:rPr lang="ru-RU" sz="2400" dirty="0" err="1"/>
              <a:t>запасну</a:t>
            </a:r>
            <a:r>
              <a:rPr lang="ru-RU" sz="2400" dirty="0"/>
              <a:t> модель для одного бою. </a:t>
            </a:r>
            <a:r>
              <a:rPr lang="ru-RU" sz="2400" dirty="0" err="1"/>
              <a:t>Після</a:t>
            </a:r>
            <a:r>
              <a:rPr lang="ru-RU" sz="2400" dirty="0"/>
              <a:t> </a:t>
            </a:r>
            <a:r>
              <a:rPr lang="ru-RU" sz="2400" dirty="0" err="1"/>
              <a:t>закінчення</a:t>
            </a:r>
            <a:r>
              <a:rPr lang="ru-RU" sz="2400" dirty="0"/>
              <a:t> бою (4 </a:t>
            </a:r>
            <a:r>
              <a:rPr lang="ru-RU" sz="2400" dirty="0" err="1"/>
              <a:t>хвилини</a:t>
            </a:r>
            <a:r>
              <a:rPr lang="ru-RU" sz="2400" dirty="0"/>
              <a:t>) </a:t>
            </a:r>
            <a:r>
              <a:rPr lang="ru-RU" sz="2400" dirty="0" err="1"/>
              <a:t>підраховуються</a:t>
            </a:r>
            <a:r>
              <a:rPr lang="ru-RU" sz="2400" dirty="0"/>
              <a:t> </a:t>
            </a:r>
            <a:r>
              <a:rPr lang="ru-RU" sz="2400" dirty="0" err="1"/>
              <a:t>бали</a:t>
            </a:r>
            <a:r>
              <a:rPr lang="ru-RU" sz="2400" dirty="0"/>
              <a:t>, </a:t>
            </a:r>
            <a:r>
              <a:rPr lang="ru-RU" sz="2400" dirty="0" err="1"/>
              <a:t>кожен</a:t>
            </a:r>
            <a:r>
              <a:rPr lang="ru-RU" sz="2400" dirty="0"/>
              <a:t> </a:t>
            </a:r>
            <a:r>
              <a:rPr lang="ru-RU" sz="2400" dirty="0" err="1"/>
              <a:t>відріз</a:t>
            </a:r>
            <a:r>
              <a:rPr lang="ru-RU" sz="2400" dirty="0"/>
              <a:t> приносить </a:t>
            </a:r>
            <a:r>
              <a:rPr lang="ru-RU" sz="2400" dirty="0" err="1"/>
              <a:t>учаснику</a:t>
            </a:r>
            <a:r>
              <a:rPr lang="ru-RU" sz="2400" dirty="0"/>
              <a:t> 100 </a:t>
            </a:r>
            <a:r>
              <a:rPr lang="ru-RU" sz="2400" dirty="0" err="1"/>
              <a:t>балів</a:t>
            </a:r>
            <a:r>
              <a:rPr lang="ru-RU" sz="2400" dirty="0"/>
              <a:t>. </a:t>
            </a:r>
            <a:r>
              <a:rPr lang="ru-RU" sz="2400" dirty="0" err="1"/>
              <a:t>Крім</a:t>
            </a:r>
            <a:r>
              <a:rPr lang="ru-RU" sz="2400" dirty="0"/>
              <a:t> того, </a:t>
            </a:r>
            <a:r>
              <a:rPr lang="ru-RU" sz="2400" dirty="0" err="1"/>
              <a:t>враховується</a:t>
            </a:r>
            <a:r>
              <a:rPr lang="ru-RU" sz="2400" dirty="0"/>
              <a:t> час проведений в </a:t>
            </a:r>
            <a:r>
              <a:rPr lang="ru-RU" sz="2400" dirty="0" err="1"/>
              <a:t>польоті</a:t>
            </a:r>
            <a:r>
              <a:rPr lang="ru-RU" sz="2400" dirty="0"/>
              <a:t> (1 бал за секунду) в межах бою, а за </a:t>
            </a:r>
            <a:r>
              <a:rPr lang="ru-RU" sz="2400" dirty="0" err="1"/>
              <a:t>зіткнення</a:t>
            </a:r>
            <a:r>
              <a:rPr lang="ru-RU" sz="2400" dirty="0"/>
              <a:t> в </a:t>
            </a:r>
            <a:r>
              <a:rPr lang="ru-RU" sz="2400" dirty="0" err="1"/>
              <a:t>повітрі</a:t>
            </a:r>
            <a:r>
              <a:rPr lang="ru-RU" sz="2400" dirty="0"/>
              <a:t> </a:t>
            </a:r>
            <a:r>
              <a:rPr lang="ru-RU" sz="2400" dirty="0" err="1"/>
              <a:t>бали</a:t>
            </a:r>
            <a:r>
              <a:rPr lang="ru-RU" sz="2400" dirty="0"/>
              <a:t> </a:t>
            </a:r>
            <a:r>
              <a:rPr lang="ru-RU" sz="2400" dirty="0" err="1"/>
              <a:t>знімаються</a:t>
            </a:r>
            <a:r>
              <a:rPr lang="ru-RU" sz="2400" dirty="0"/>
              <a:t>, а не </a:t>
            </a:r>
            <a:r>
              <a:rPr lang="ru-RU" sz="2400" dirty="0" err="1"/>
              <a:t>додаються</a:t>
            </a:r>
            <a:r>
              <a:rPr lang="ru-RU" sz="2400" dirty="0"/>
              <a:t>. </a:t>
            </a:r>
            <a:r>
              <a:rPr lang="ru-RU" sz="2400" dirty="0" err="1"/>
              <a:t>Також</a:t>
            </a:r>
            <a:r>
              <a:rPr lang="ru-RU" sz="2400" dirty="0"/>
              <a:t> </a:t>
            </a:r>
            <a:r>
              <a:rPr lang="ru-RU" sz="2400" dirty="0" err="1"/>
              <a:t>існують</a:t>
            </a:r>
            <a:r>
              <a:rPr lang="ru-RU" sz="2400" dirty="0"/>
              <a:t> </a:t>
            </a:r>
            <a:r>
              <a:rPr lang="ru-RU" sz="2400" dirty="0" err="1"/>
              <a:t>пенальті</a:t>
            </a:r>
            <a:r>
              <a:rPr lang="ru-RU" sz="2400" dirty="0"/>
              <a:t> (аж до </a:t>
            </a:r>
            <a:r>
              <a:rPr lang="ru-RU" sz="2400" dirty="0" err="1"/>
              <a:t>зняття</a:t>
            </a:r>
            <a:r>
              <a:rPr lang="ru-RU" sz="2400" dirty="0"/>
              <a:t> з бою) за </a:t>
            </a:r>
            <a:r>
              <a:rPr lang="ru-RU" sz="2400" dirty="0" err="1"/>
              <a:t>різні</a:t>
            </a:r>
            <a:r>
              <a:rPr lang="ru-RU" sz="2400" dirty="0"/>
              <a:t> </a:t>
            </a:r>
            <a:r>
              <a:rPr lang="ru-RU" sz="2400" dirty="0" err="1"/>
              <a:t>порушення</a:t>
            </a:r>
            <a:r>
              <a:rPr lang="ru-RU" sz="2400" dirty="0"/>
              <a:t> правил, </a:t>
            </a:r>
            <a:r>
              <a:rPr lang="ru-RU" sz="2400" dirty="0" err="1"/>
              <a:t>наприклад</a:t>
            </a:r>
            <a:r>
              <a:rPr lang="ru-RU" sz="2400" dirty="0"/>
              <a:t>, за </a:t>
            </a:r>
            <a:r>
              <a:rPr lang="ru-RU" sz="2400" dirty="0" err="1"/>
              <a:t>пасивність</a:t>
            </a:r>
            <a:r>
              <a:rPr lang="ru-RU" sz="2400" dirty="0"/>
              <a:t> у бою.</a:t>
            </a:r>
          </a:p>
        </p:txBody>
      </p:sp>
      <p:sp>
        <p:nvSpPr>
          <p:cNvPr id="3" name="Объект 2">
            <a:extLst>
              <a:ext uri="{FF2B5EF4-FFF2-40B4-BE49-F238E27FC236}">
                <a16:creationId xmlns:a16="http://schemas.microsoft.com/office/drawing/2014/main" id="{538D6B75-05AC-4D3A-90A8-B4D9BD59F859}"/>
              </a:ext>
            </a:extLst>
          </p:cNvPr>
          <p:cNvSpPr>
            <a:spLocks noGrp="1"/>
          </p:cNvSpPr>
          <p:nvPr>
            <p:ph idx="1"/>
          </p:nvPr>
        </p:nvSpPr>
        <p:spPr/>
        <p:txBody>
          <a:bodyPr/>
          <a:lstStyle/>
          <a:p>
            <a:endParaRPr lang="ru-RU"/>
          </a:p>
        </p:txBody>
      </p:sp>
      <p:pic>
        <p:nvPicPr>
          <p:cNvPr id="8194" name="Picture 2" descr="https://upload.wikimedia.org/wikipedia/commons/thumb/3/33/F2d-modell.jpg/220px-F2d-modell.jpg">
            <a:extLst>
              <a:ext uri="{FF2B5EF4-FFF2-40B4-BE49-F238E27FC236}">
                <a16:creationId xmlns:a16="http://schemas.microsoft.com/office/drawing/2014/main" id="{8624D0A2-5DA8-449A-BBC7-470AF108C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724695"/>
            <a:ext cx="2594429" cy="1320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c/cf/CL_Combat.jpg">
            <a:extLst>
              <a:ext uri="{FF2B5EF4-FFF2-40B4-BE49-F238E27FC236}">
                <a16:creationId xmlns:a16="http://schemas.microsoft.com/office/drawing/2014/main" id="{D2274939-D818-4BDC-ACC3-1CD30F543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001" y="2479457"/>
            <a:ext cx="2594429" cy="324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00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71905B-55F9-457B-A227-CC420AAC4EDC}"/>
              </a:ext>
            </a:extLst>
          </p:cNvPr>
          <p:cNvSpPr>
            <a:spLocks noGrp="1"/>
          </p:cNvSpPr>
          <p:nvPr>
            <p:ph type="title"/>
          </p:nvPr>
        </p:nvSpPr>
        <p:spPr/>
        <p:txBody>
          <a:bodyPr>
            <a:normAutofit fontScale="90000"/>
          </a:bodyPr>
          <a:lstStyle/>
          <a:p>
            <a:r>
              <a:rPr lang="ru-RU" b="1" dirty="0" err="1"/>
              <a:t>Кордові</a:t>
            </a:r>
            <a:r>
              <a:rPr lang="ru-RU" b="1" dirty="0"/>
              <a:t> </a:t>
            </a:r>
            <a:r>
              <a:rPr lang="ru-RU" b="1" dirty="0" err="1"/>
              <a:t>моделі-копії</a:t>
            </a:r>
            <a:r>
              <a:rPr lang="ru-RU" b="1" dirty="0"/>
              <a:t> — </a:t>
            </a:r>
            <a:r>
              <a:rPr lang="ru-RU" b="1" dirty="0" err="1"/>
              <a:t>клас</a:t>
            </a:r>
            <a:r>
              <a:rPr lang="ru-RU" b="1" dirty="0"/>
              <a:t> </a:t>
            </a:r>
            <a:r>
              <a:rPr lang="en-US" b="1" dirty="0"/>
              <a:t>F4B</a:t>
            </a:r>
            <a:br>
              <a:rPr lang="en-US" b="1" dirty="0"/>
            </a:br>
            <a:r>
              <a:rPr lang="ru-RU" dirty="0"/>
              <a:t>У </a:t>
            </a:r>
            <a:r>
              <a:rPr lang="ru-RU" dirty="0" err="1"/>
              <a:t>цьому</a:t>
            </a:r>
            <a:r>
              <a:rPr lang="ru-RU" dirty="0"/>
              <a:t> </a:t>
            </a:r>
            <a:r>
              <a:rPr lang="ru-RU" dirty="0" err="1"/>
              <a:t>класі</a:t>
            </a:r>
            <a:r>
              <a:rPr lang="ru-RU" dirty="0"/>
              <a:t> </a:t>
            </a:r>
            <a:r>
              <a:rPr lang="ru-RU" dirty="0" err="1"/>
              <a:t>моделісти</a:t>
            </a:r>
            <a:r>
              <a:rPr lang="ru-RU" dirty="0"/>
              <a:t> </a:t>
            </a:r>
            <a:r>
              <a:rPr lang="ru-RU" dirty="0" err="1"/>
              <a:t>змагаються</a:t>
            </a:r>
            <a:r>
              <a:rPr lang="ru-RU" dirty="0"/>
              <a:t> в </a:t>
            </a:r>
            <a:r>
              <a:rPr lang="ru-RU" dirty="0" err="1"/>
              <a:t>точності</a:t>
            </a:r>
            <a:r>
              <a:rPr lang="ru-RU" dirty="0"/>
              <a:t> </a:t>
            </a:r>
            <a:r>
              <a:rPr lang="ru-RU" dirty="0" err="1"/>
              <a:t>відтворення</a:t>
            </a:r>
            <a:r>
              <a:rPr lang="ru-RU" dirty="0"/>
              <a:t> </a:t>
            </a:r>
            <a:r>
              <a:rPr lang="ru-RU" dirty="0" err="1"/>
              <a:t>зовнішнього</a:t>
            </a:r>
            <a:r>
              <a:rPr lang="ru-RU" dirty="0"/>
              <a:t> </a:t>
            </a:r>
            <a:r>
              <a:rPr lang="ru-RU" dirty="0" err="1"/>
              <a:t>вигляду</a:t>
            </a:r>
            <a:r>
              <a:rPr lang="ru-RU" dirty="0"/>
              <a:t> і </a:t>
            </a:r>
            <a:r>
              <a:rPr lang="ru-RU" dirty="0" err="1"/>
              <a:t>реалізму</a:t>
            </a:r>
            <a:r>
              <a:rPr lang="ru-RU" dirty="0"/>
              <a:t> </a:t>
            </a:r>
            <a:r>
              <a:rPr lang="ru-RU" dirty="0" err="1"/>
              <a:t>літака</a:t>
            </a:r>
            <a:r>
              <a:rPr lang="ru-RU" dirty="0"/>
              <a:t>-прототипу (</a:t>
            </a:r>
            <a:r>
              <a:rPr lang="ru-RU" dirty="0" err="1"/>
              <a:t>стендова</a:t>
            </a:r>
            <a:r>
              <a:rPr lang="ru-RU" dirty="0"/>
              <a:t> </a:t>
            </a:r>
            <a:r>
              <a:rPr lang="ru-RU" dirty="0" err="1"/>
              <a:t>оцінка</a:t>
            </a:r>
            <a:r>
              <a:rPr lang="ru-RU" dirty="0"/>
              <a:t>), та у </a:t>
            </a:r>
            <a:r>
              <a:rPr lang="ru-RU" dirty="0" err="1"/>
              <a:t>виконанні</a:t>
            </a:r>
            <a:r>
              <a:rPr lang="ru-RU" dirty="0"/>
              <a:t> </a:t>
            </a:r>
            <a:r>
              <a:rPr lang="ru-RU" dirty="0" err="1"/>
              <a:t>фігур</a:t>
            </a:r>
            <a:r>
              <a:rPr lang="ru-RU" dirty="0"/>
              <a:t> </a:t>
            </a:r>
            <a:r>
              <a:rPr lang="ru-RU" dirty="0" err="1"/>
              <a:t>пілотажу</a:t>
            </a:r>
            <a:r>
              <a:rPr lang="ru-RU" dirty="0"/>
              <a:t> </a:t>
            </a:r>
            <a:r>
              <a:rPr lang="ru-RU" dirty="0" err="1"/>
              <a:t>властивих</a:t>
            </a:r>
            <a:r>
              <a:rPr lang="ru-RU" dirty="0"/>
              <a:t> </a:t>
            </a:r>
            <a:r>
              <a:rPr lang="ru-RU" dirty="0" err="1"/>
              <a:t>оригіналу</a:t>
            </a:r>
            <a:r>
              <a:rPr lang="ru-RU" dirty="0"/>
              <a:t>. На </a:t>
            </a:r>
            <a:r>
              <a:rPr lang="ru-RU" dirty="0" err="1"/>
              <a:t>змаганнях</a:t>
            </a:r>
            <a:r>
              <a:rPr lang="ru-RU" dirty="0"/>
              <a:t> </a:t>
            </a:r>
            <a:r>
              <a:rPr lang="ru-RU" dirty="0" err="1"/>
              <a:t>загальна</a:t>
            </a:r>
            <a:r>
              <a:rPr lang="ru-RU" dirty="0"/>
              <a:t> </a:t>
            </a:r>
            <a:r>
              <a:rPr lang="ru-RU" dirty="0" err="1"/>
              <a:t>оцінка</a:t>
            </a:r>
            <a:r>
              <a:rPr lang="ru-RU" dirty="0"/>
              <a:t> за </a:t>
            </a:r>
            <a:r>
              <a:rPr lang="ru-RU" dirty="0" err="1"/>
              <a:t>точність</a:t>
            </a:r>
            <a:r>
              <a:rPr lang="ru-RU" dirty="0"/>
              <a:t> масштабного </a:t>
            </a:r>
            <a:r>
              <a:rPr lang="ru-RU" dirty="0" err="1"/>
              <a:t>відтворення</a:t>
            </a:r>
            <a:r>
              <a:rPr lang="ru-RU" dirty="0"/>
              <a:t> і </a:t>
            </a:r>
            <a:r>
              <a:rPr lang="ru-RU" dirty="0" err="1"/>
              <a:t>майстерність</a:t>
            </a:r>
            <a:r>
              <a:rPr lang="ru-RU" dirty="0"/>
              <a:t> </a:t>
            </a:r>
            <a:r>
              <a:rPr lang="ru-RU" dirty="0" err="1"/>
              <a:t>виготовлення</a:t>
            </a:r>
            <a:r>
              <a:rPr lang="ru-RU" dirty="0"/>
              <a:t> — </a:t>
            </a:r>
            <a:r>
              <a:rPr lang="ru-RU" dirty="0" err="1"/>
              <a:t>це</a:t>
            </a:r>
            <a:r>
              <a:rPr lang="ru-RU" dirty="0"/>
              <a:t> сума </a:t>
            </a:r>
            <a:r>
              <a:rPr lang="ru-RU" dirty="0" err="1"/>
              <a:t>балів</a:t>
            </a:r>
            <a:r>
              <a:rPr lang="ru-RU" dirty="0"/>
              <a:t>, </a:t>
            </a:r>
            <a:r>
              <a:rPr lang="ru-RU" dirty="0" err="1"/>
              <a:t>що</a:t>
            </a:r>
            <a:r>
              <a:rPr lang="ru-RU" dirty="0"/>
              <a:t> </a:t>
            </a:r>
            <a:r>
              <a:rPr lang="ru-RU" dirty="0" err="1"/>
              <a:t>присуджуються</a:t>
            </a:r>
            <a:r>
              <a:rPr lang="ru-RU" dirty="0"/>
              <a:t> </a:t>
            </a:r>
            <a:r>
              <a:rPr lang="ru-RU" dirty="0" err="1"/>
              <a:t>трьома</a:t>
            </a:r>
            <a:r>
              <a:rPr lang="ru-RU" dirty="0"/>
              <a:t> </a:t>
            </a:r>
            <a:r>
              <a:rPr lang="ru-RU" dirty="0" err="1"/>
              <a:t>суддями</a:t>
            </a:r>
            <a:r>
              <a:rPr lang="ru-RU" dirty="0"/>
              <a:t>. </a:t>
            </a:r>
            <a:r>
              <a:rPr lang="ru-RU" dirty="0" err="1"/>
              <a:t>Ці</a:t>
            </a:r>
            <a:r>
              <a:rPr lang="ru-RU" dirty="0"/>
              <a:t> </a:t>
            </a:r>
            <a:r>
              <a:rPr lang="ru-RU" dirty="0" err="1"/>
              <a:t>бали</a:t>
            </a:r>
            <a:r>
              <a:rPr lang="ru-RU" dirty="0"/>
              <a:t> </a:t>
            </a:r>
            <a:r>
              <a:rPr lang="ru-RU" dirty="0" err="1"/>
              <a:t>використовуються</a:t>
            </a:r>
            <a:r>
              <a:rPr lang="ru-RU" dirty="0"/>
              <a:t> при остаточному </a:t>
            </a:r>
            <a:r>
              <a:rPr lang="ru-RU" dirty="0" err="1"/>
              <a:t>розподілі</a:t>
            </a:r>
            <a:r>
              <a:rPr lang="ru-RU" dirty="0"/>
              <a:t> </a:t>
            </a:r>
            <a:r>
              <a:rPr lang="ru-RU" dirty="0" err="1"/>
              <a:t>місць</a:t>
            </a:r>
            <a:r>
              <a:rPr lang="ru-RU" dirty="0"/>
              <a:t> </a:t>
            </a:r>
            <a:r>
              <a:rPr lang="ru-RU" dirty="0" err="1"/>
              <a:t>тільки</a:t>
            </a:r>
            <a:r>
              <a:rPr lang="ru-RU" dirty="0"/>
              <a:t> в тому </a:t>
            </a:r>
            <a:r>
              <a:rPr lang="ru-RU" dirty="0" err="1"/>
              <a:t>випадку</a:t>
            </a:r>
            <a:r>
              <a:rPr lang="ru-RU" dirty="0"/>
              <a:t>, </a:t>
            </a:r>
            <a:r>
              <a:rPr lang="ru-RU" dirty="0" err="1"/>
              <a:t>якщо</a:t>
            </a:r>
            <a:r>
              <a:rPr lang="ru-RU" dirty="0"/>
              <a:t> модель </a:t>
            </a:r>
            <a:r>
              <a:rPr lang="ru-RU" dirty="0" err="1"/>
              <a:t>виконала</a:t>
            </a:r>
            <a:r>
              <a:rPr lang="ru-RU" dirty="0"/>
              <a:t> </a:t>
            </a:r>
            <a:r>
              <a:rPr lang="ru-RU" dirty="0" err="1"/>
              <a:t>заліковий</a:t>
            </a:r>
            <a:r>
              <a:rPr lang="ru-RU" dirty="0"/>
              <a:t> </a:t>
            </a:r>
            <a:r>
              <a:rPr lang="ru-RU" dirty="0" err="1"/>
              <a:t>політ</a:t>
            </a:r>
            <a:r>
              <a:rPr lang="ru-RU" dirty="0"/>
              <a:t>.</a:t>
            </a:r>
          </a:p>
        </p:txBody>
      </p:sp>
      <p:sp>
        <p:nvSpPr>
          <p:cNvPr id="3" name="Объект 2">
            <a:extLst>
              <a:ext uri="{FF2B5EF4-FFF2-40B4-BE49-F238E27FC236}">
                <a16:creationId xmlns:a16="http://schemas.microsoft.com/office/drawing/2014/main" id="{2589295D-E38D-4BFF-A38A-ABED68AE94DE}"/>
              </a:ext>
            </a:extLst>
          </p:cNvPr>
          <p:cNvSpPr>
            <a:spLocks noGrp="1"/>
          </p:cNvSpPr>
          <p:nvPr>
            <p:ph idx="1"/>
          </p:nvPr>
        </p:nvSpPr>
        <p:spPr/>
        <p:txBody>
          <a:bodyPr/>
          <a:lstStyle/>
          <a:p>
            <a:endParaRPr lang="ru-RU"/>
          </a:p>
        </p:txBody>
      </p:sp>
      <p:pic>
        <p:nvPicPr>
          <p:cNvPr id="9218" name="Picture 2" descr="https://upload.wikimedia.org/wikipedia/uk/thumb/c/c3/Cl_plane_yak12.jpg/220px-Cl_plane_yak12.jpg">
            <a:extLst>
              <a:ext uri="{FF2B5EF4-FFF2-40B4-BE49-F238E27FC236}">
                <a16:creationId xmlns:a16="http://schemas.microsoft.com/office/drawing/2014/main" id="{83277E6A-6FD9-4FC1-BD5B-8A1945A05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9165" y="531265"/>
            <a:ext cx="2524305" cy="16293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Кордовый моделизм (Часть 2) | Пикабу">
            <a:extLst>
              <a:ext uri="{FF2B5EF4-FFF2-40B4-BE49-F238E27FC236}">
                <a16:creationId xmlns:a16="http://schemas.microsoft.com/office/drawing/2014/main" id="{674FF2DF-B9B0-4889-82F9-251489DDC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002" y="2697888"/>
            <a:ext cx="2669468" cy="199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14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3F1482-51E2-4617-BC3B-FA30BFE76B1D}"/>
              </a:ext>
            </a:extLst>
          </p:cNvPr>
          <p:cNvSpPr>
            <a:spLocks noGrp="1"/>
          </p:cNvSpPr>
          <p:nvPr>
            <p:ph type="title"/>
          </p:nvPr>
        </p:nvSpPr>
        <p:spPr/>
        <p:txBody>
          <a:bodyPr>
            <a:normAutofit fontScale="90000"/>
          </a:bodyPr>
          <a:lstStyle/>
          <a:p>
            <a:r>
              <a:rPr lang="ru-RU" sz="2700" dirty="0" err="1"/>
              <a:t>Оцінюють</a:t>
            </a:r>
            <a:r>
              <a:rPr lang="ru-RU" sz="2700" dirty="0"/>
              <a:t> </a:t>
            </a:r>
            <a:r>
              <a:rPr lang="ru-RU" sz="2700" dirty="0" err="1"/>
              <a:t>також</a:t>
            </a:r>
            <a:r>
              <a:rPr lang="ru-RU" sz="2700" dirty="0"/>
              <a:t> </a:t>
            </a:r>
            <a:r>
              <a:rPr lang="ru-RU" sz="2700" dirty="0" err="1"/>
              <a:t>виконані</a:t>
            </a:r>
            <a:r>
              <a:rPr lang="ru-RU" sz="2700" dirty="0"/>
              <a:t> в </a:t>
            </a:r>
            <a:r>
              <a:rPr lang="ru-RU" sz="2700" dirty="0" err="1"/>
              <a:t>демонстраційному</a:t>
            </a:r>
            <a:r>
              <a:rPr lang="ru-RU" sz="2700" dirty="0"/>
              <a:t> </a:t>
            </a:r>
            <a:r>
              <a:rPr lang="ru-RU" sz="2700" dirty="0" err="1"/>
              <a:t>польоті</a:t>
            </a:r>
            <a:r>
              <a:rPr lang="ru-RU" sz="2700" dirty="0"/>
              <a:t> </a:t>
            </a:r>
            <a:r>
              <a:rPr lang="ru-RU" sz="2700" dirty="0" err="1"/>
              <a:t>різні</a:t>
            </a:r>
            <a:r>
              <a:rPr lang="ru-RU" sz="2700" dirty="0"/>
              <a:t> </a:t>
            </a:r>
            <a:r>
              <a:rPr lang="ru-RU" sz="2700" dirty="0" err="1"/>
              <a:t>функції</a:t>
            </a:r>
            <a:r>
              <a:rPr lang="ru-RU" sz="2700" dirty="0"/>
              <a:t> (</a:t>
            </a:r>
            <a:r>
              <a:rPr lang="ru-RU" sz="2700" dirty="0" err="1"/>
              <a:t>прибирання</a:t>
            </a:r>
            <a:r>
              <a:rPr lang="ru-RU" sz="2700" dirty="0"/>
              <a:t> </a:t>
            </a:r>
            <a:r>
              <a:rPr lang="ru-RU" sz="2700" dirty="0" err="1"/>
              <a:t>шасі</a:t>
            </a:r>
            <a:r>
              <a:rPr lang="ru-RU" sz="2700" dirty="0"/>
              <a:t>, </a:t>
            </a:r>
            <a:r>
              <a:rPr lang="ru-RU" sz="2700" dirty="0" err="1"/>
              <a:t>випуск</a:t>
            </a:r>
            <a:r>
              <a:rPr lang="ru-RU" sz="2700" dirty="0"/>
              <a:t> </a:t>
            </a:r>
            <a:r>
              <a:rPr lang="ru-RU" sz="2700" dirty="0" err="1"/>
              <a:t>закрилків</a:t>
            </a:r>
            <a:r>
              <a:rPr lang="ru-RU" sz="2700" dirty="0"/>
              <a:t>, </a:t>
            </a:r>
            <a:r>
              <a:rPr lang="ru-RU" sz="2700" dirty="0" err="1"/>
              <a:t>тощо</a:t>
            </a:r>
            <a:r>
              <a:rPr lang="ru-RU" sz="2700" dirty="0"/>
              <a:t>). </a:t>
            </a:r>
            <a:r>
              <a:rPr lang="ru-RU" sz="2700" dirty="0" err="1"/>
              <a:t>Керування</a:t>
            </a:r>
            <a:r>
              <a:rPr lang="ru-RU" sz="2700" dirty="0"/>
              <a:t> </a:t>
            </a:r>
            <a:r>
              <a:rPr lang="ru-RU" sz="2700" dirty="0" err="1"/>
              <a:t>цими</a:t>
            </a:r>
            <a:r>
              <a:rPr lang="ru-RU" sz="2700" dirty="0"/>
              <a:t> </a:t>
            </a:r>
            <a:r>
              <a:rPr lang="ru-RU" sz="2700" dirty="0" err="1"/>
              <a:t>функціями</a:t>
            </a:r>
            <a:r>
              <a:rPr lang="ru-RU" sz="2700" dirty="0"/>
              <a:t> </a:t>
            </a:r>
            <a:r>
              <a:rPr lang="ru-RU" sz="2700" dirty="0" err="1"/>
              <a:t>допускається</a:t>
            </a:r>
            <a:r>
              <a:rPr lang="ru-RU" sz="2700" dirty="0"/>
              <a:t> по </a:t>
            </a:r>
            <a:r>
              <a:rPr lang="ru-RU" sz="2700" dirty="0" err="1"/>
              <a:t>електропроводу</a:t>
            </a:r>
            <a:r>
              <a:rPr lang="ru-RU" sz="2700" dirty="0"/>
              <a:t> </a:t>
            </a:r>
            <a:r>
              <a:rPr lang="ru-RU" sz="2700" dirty="0" err="1"/>
              <a:t>або</a:t>
            </a:r>
            <a:r>
              <a:rPr lang="ru-RU" sz="2700" dirty="0"/>
              <a:t> </a:t>
            </a:r>
            <a:r>
              <a:rPr lang="ru-RU" sz="2700" dirty="0" err="1"/>
              <a:t>додатковому</a:t>
            </a:r>
            <a:r>
              <a:rPr lang="ru-RU" sz="2700" dirty="0"/>
              <a:t> корду. </a:t>
            </a:r>
            <a:r>
              <a:rPr lang="ru-RU" sz="2700" dirty="0" err="1"/>
              <a:t>Кожен</a:t>
            </a:r>
            <a:r>
              <a:rPr lang="ru-RU" sz="2700" dirty="0"/>
              <a:t> </a:t>
            </a:r>
            <a:r>
              <a:rPr lang="ru-RU" sz="2700" dirty="0" err="1"/>
              <a:t>учасник</a:t>
            </a:r>
            <a:r>
              <a:rPr lang="ru-RU" sz="2700" dirty="0"/>
              <a:t> </a:t>
            </a:r>
            <a:r>
              <a:rPr lang="ru-RU" sz="2700" dirty="0" err="1"/>
              <a:t>має</a:t>
            </a:r>
            <a:r>
              <a:rPr lang="ru-RU" sz="2700" dirty="0"/>
              <a:t> в </a:t>
            </a:r>
            <a:r>
              <a:rPr lang="ru-RU" sz="2700" dirty="0" err="1"/>
              <a:t>своєму</a:t>
            </a:r>
            <a:r>
              <a:rPr lang="ru-RU" sz="2700" dirty="0"/>
              <a:t> </a:t>
            </a:r>
            <a:r>
              <a:rPr lang="ru-RU" sz="2700" dirty="0" err="1"/>
              <a:t>розпорядженні</a:t>
            </a:r>
            <a:r>
              <a:rPr lang="ru-RU" sz="2700" dirty="0"/>
              <a:t> 9 </a:t>
            </a:r>
            <a:r>
              <a:rPr lang="ru-RU" sz="2700" dirty="0" err="1"/>
              <a:t>хвилин</a:t>
            </a:r>
            <a:r>
              <a:rPr lang="ru-RU" sz="2700" dirty="0"/>
              <a:t> на </a:t>
            </a:r>
            <a:r>
              <a:rPr lang="ru-RU" sz="2700" dirty="0" err="1"/>
              <a:t>виконання</a:t>
            </a:r>
            <a:r>
              <a:rPr lang="ru-RU" sz="2700" dirty="0"/>
              <a:t> </a:t>
            </a:r>
            <a:r>
              <a:rPr lang="ru-RU" sz="2700" dirty="0" err="1"/>
              <a:t>кожної</a:t>
            </a:r>
            <a:r>
              <a:rPr lang="ru-RU" sz="2700" dirty="0"/>
              <a:t> </a:t>
            </a:r>
            <a:r>
              <a:rPr lang="ru-RU" sz="2700" dirty="0" err="1"/>
              <a:t>польотної</a:t>
            </a:r>
            <a:r>
              <a:rPr lang="ru-RU" sz="2700" dirty="0"/>
              <a:t> </a:t>
            </a:r>
            <a:r>
              <a:rPr lang="ru-RU" sz="2700" dirty="0" err="1"/>
              <a:t>програми</a:t>
            </a:r>
            <a:r>
              <a:rPr lang="ru-RU" sz="2700" dirty="0"/>
              <a:t>.</a:t>
            </a:r>
            <a:br>
              <a:rPr lang="ru-RU" sz="2700" dirty="0"/>
            </a:br>
            <a:r>
              <a:rPr lang="ru-RU" sz="2700" dirty="0" err="1"/>
              <a:t>Основні</a:t>
            </a:r>
            <a:r>
              <a:rPr lang="ru-RU" sz="2700" dirty="0"/>
              <a:t> </a:t>
            </a:r>
            <a:r>
              <a:rPr lang="ru-RU" sz="2700" dirty="0" err="1"/>
              <a:t>вимоги</a:t>
            </a:r>
            <a:r>
              <a:rPr lang="ru-RU" sz="2700" dirty="0"/>
              <a:t> до моделей:</a:t>
            </a:r>
            <a:br>
              <a:rPr lang="ru-RU" sz="2700" dirty="0"/>
            </a:br>
            <a:r>
              <a:rPr lang="ru-RU" sz="2700" dirty="0" err="1"/>
              <a:t>площа</a:t>
            </a:r>
            <a:r>
              <a:rPr lang="ru-RU" sz="2700" dirty="0"/>
              <a:t> </a:t>
            </a:r>
            <a:r>
              <a:rPr lang="ru-RU" sz="2700" dirty="0" err="1"/>
              <a:t>несучих</a:t>
            </a:r>
            <a:r>
              <a:rPr lang="ru-RU" sz="2700" dirty="0"/>
              <a:t> </a:t>
            </a:r>
            <a:r>
              <a:rPr lang="ru-RU" sz="2700" dirty="0" err="1"/>
              <a:t>площин</a:t>
            </a:r>
            <a:r>
              <a:rPr lang="ru-RU" sz="2700" dirty="0"/>
              <a:t> — 150 дм²;</a:t>
            </a:r>
            <a:br>
              <a:rPr lang="ru-RU" sz="2700" dirty="0"/>
            </a:br>
            <a:r>
              <a:rPr lang="ru-RU" sz="2700" dirty="0" err="1"/>
              <a:t>маса</a:t>
            </a:r>
            <a:r>
              <a:rPr lang="ru-RU" sz="2700" dirty="0"/>
              <a:t> (з </a:t>
            </a:r>
            <a:r>
              <a:rPr lang="ru-RU" sz="2700" dirty="0" err="1"/>
              <a:t>паливом</a:t>
            </a:r>
            <a:r>
              <a:rPr lang="ru-RU" sz="2700" dirty="0"/>
              <a:t>) </a:t>
            </a:r>
            <a:r>
              <a:rPr lang="ru-RU" sz="2700" dirty="0" err="1"/>
              <a:t>одномоторних</a:t>
            </a:r>
            <a:r>
              <a:rPr lang="ru-RU" sz="2700" dirty="0"/>
              <a:t> моделей — 6 кг, </a:t>
            </a:r>
            <a:r>
              <a:rPr lang="ru-RU" sz="2700" dirty="0" err="1"/>
              <a:t>багатомоторних</a:t>
            </a:r>
            <a:r>
              <a:rPr lang="ru-RU" sz="2700" dirty="0"/>
              <a:t> — 7 кг;</a:t>
            </a:r>
            <a:br>
              <a:rPr lang="ru-RU" sz="2700" dirty="0"/>
            </a:br>
            <a:r>
              <a:rPr lang="ru-RU" sz="2700" dirty="0" err="1"/>
              <a:t>робочий</a:t>
            </a:r>
            <a:r>
              <a:rPr lang="ru-RU" sz="2700" dirty="0"/>
              <a:t> </a:t>
            </a:r>
            <a:r>
              <a:rPr lang="ru-RU" sz="2700" dirty="0" err="1"/>
              <a:t>об'єм</a:t>
            </a:r>
            <a:r>
              <a:rPr lang="ru-RU" sz="2700" dirty="0"/>
              <a:t> </a:t>
            </a:r>
            <a:r>
              <a:rPr lang="ru-RU" sz="2700" dirty="0" err="1"/>
              <a:t>двигуна</a:t>
            </a:r>
            <a:r>
              <a:rPr lang="ru-RU" sz="2700" dirty="0"/>
              <a:t> для </a:t>
            </a:r>
            <a:r>
              <a:rPr lang="ru-RU" sz="2700" dirty="0" err="1"/>
              <a:t>одномоторних</a:t>
            </a:r>
            <a:r>
              <a:rPr lang="ru-RU" sz="2700" dirty="0"/>
              <a:t> моделей — 10 см³, </a:t>
            </a:r>
            <a:r>
              <a:rPr lang="ru-RU" sz="2700" dirty="0" err="1"/>
              <a:t>багатомоторних</a:t>
            </a:r>
            <a:r>
              <a:rPr lang="ru-RU" sz="2700" dirty="0"/>
              <a:t> — 20 см³;</a:t>
            </a:r>
            <a:br>
              <a:rPr lang="ru-RU" sz="2700" dirty="0"/>
            </a:br>
            <a:r>
              <a:rPr lang="ru-RU" sz="2700" dirty="0" err="1"/>
              <a:t>довжина</a:t>
            </a:r>
            <a:r>
              <a:rPr lang="ru-RU" sz="2700" dirty="0"/>
              <a:t> </a:t>
            </a:r>
            <a:r>
              <a:rPr lang="ru-RU" sz="2700" dirty="0" err="1"/>
              <a:t>корди</a:t>
            </a:r>
            <a:r>
              <a:rPr lang="ru-RU" sz="2700" dirty="0"/>
              <a:t> 15—21,5 м;</a:t>
            </a:r>
            <a:br>
              <a:rPr lang="ru-RU" sz="2700" dirty="0"/>
            </a:br>
            <a:r>
              <a:rPr lang="ru-RU" sz="2700" dirty="0"/>
              <a:t>коло для </a:t>
            </a:r>
            <a:r>
              <a:rPr lang="ru-RU" sz="2700" dirty="0" err="1"/>
              <a:t>польоту</a:t>
            </a:r>
            <a:r>
              <a:rPr lang="ru-RU" sz="2700" dirty="0"/>
              <a:t> </a:t>
            </a:r>
            <a:r>
              <a:rPr lang="ru-RU" sz="2700" dirty="0" err="1"/>
              <a:t>радіус</a:t>
            </a:r>
            <a:r>
              <a:rPr lang="ru-RU" sz="2700" dirty="0"/>
              <a:t> — 26 </a:t>
            </a:r>
            <a:r>
              <a:rPr lang="ru-RU" sz="2700" dirty="0" err="1"/>
              <a:t>метрі</a:t>
            </a:r>
            <a:r>
              <a:rPr lang="ru-RU" dirty="0" err="1"/>
              <a:t>в</a:t>
            </a:r>
            <a:r>
              <a:rPr lang="ru-RU" dirty="0"/>
              <a:t>.</a:t>
            </a:r>
            <a:br>
              <a:rPr lang="ru-RU" dirty="0"/>
            </a:br>
            <a:endParaRPr lang="ru-RU" dirty="0"/>
          </a:p>
        </p:txBody>
      </p:sp>
      <p:pic>
        <p:nvPicPr>
          <p:cNvPr id="10242" name="Picture 2" descr="Обсуждение Видатні, знамениті та відомі авіамоделісти-копіїсти [Архив] -  Modelka">
            <a:extLst>
              <a:ext uri="{FF2B5EF4-FFF2-40B4-BE49-F238E27FC236}">
                <a16:creationId xmlns:a16="http://schemas.microsoft.com/office/drawing/2014/main" id="{07BB549B-A4D6-4DA9-8A64-AA32137D98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13825" y="802748"/>
            <a:ext cx="2893210" cy="275483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Кордовый моделизм (Часть 2) | Пикабу">
            <a:extLst>
              <a:ext uri="{FF2B5EF4-FFF2-40B4-BE49-F238E27FC236}">
                <a16:creationId xmlns:a16="http://schemas.microsoft.com/office/drawing/2014/main" id="{5A0B928E-0879-469E-8763-31FE8CB87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456" y="3868616"/>
            <a:ext cx="3490579" cy="261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7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6DD98A-FAC7-404B-8D97-AC59B697C758}"/>
              </a:ext>
            </a:extLst>
          </p:cNvPr>
          <p:cNvSpPr>
            <a:spLocks noGrp="1"/>
          </p:cNvSpPr>
          <p:nvPr>
            <p:ph type="title"/>
          </p:nvPr>
        </p:nvSpPr>
        <p:spPr>
          <a:xfrm>
            <a:off x="677334" y="609600"/>
            <a:ext cx="8596668" cy="1320800"/>
          </a:xfrm>
        </p:spPr>
        <p:txBody>
          <a:bodyPr/>
          <a:lstStyle/>
          <a:p>
            <a:pPr algn="ctr"/>
            <a:r>
              <a:rPr lang="ru-RU" dirty="0" err="1">
                <a:solidFill>
                  <a:srgbClr val="C00000"/>
                </a:solidFill>
              </a:rPr>
              <a:t>Дякую</a:t>
            </a:r>
            <a:r>
              <a:rPr lang="ru-RU" dirty="0">
                <a:solidFill>
                  <a:srgbClr val="C00000"/>
                </a:solidFill>
              </a:rPr>
              <a:t> за </a:t>
            </a:r>
            <a:r>
              <a:rPr lang="ru-RU" dirty="0" err="1">
                <a:solidFill>
                  <a:srgbClr val="C00000"/>
                </a:solidFill>
              </a:rPr>
              <a:t>увагу</a:t>
            </a:r>
            <a:r>
              <a:rPr lang="ru-RU" dirty="0">
                <a:solidFill>
                  <a:srgbClr val="C00000"/>
                </a:solidFill>
              </a:rPr>
              <a:t>!</a:t>
            </a:r>
          </a:p>
        </p:txBody>
      </p:sp>
      <p:sp>
        <p:nvSpPr>
          <p:cNvPr id="5" name="Объект 4">
            <a:extLst>
              <a:ext uri="{FF2B5EF4-FFF2-40B4-BE49-F238E27FC236}">
                <a16:creationId xmlns:a16="http://schemas.microsoft.com/office/drawing/2014/main" id="{428934C1-65E2-4D73-A22E-332136FFD335}"/>
              </a:ext>
            </a:extLst>
          </p:cNvPr>
          <p:cNvSpPr>
            <a:spLocks noGrp="1"/>
          </p:cNvSpPr>
          <p:nvPr>
            <p:ph sz="half" idx="1"/>
          </p:nvPr>
        </p:nvSpPr>
        <p:spPr/>
        <p:txBody>
          <a:bodyPr/>
          <a:lstStyle/>
          <a:p>
            <a:endParaRPr lang="ru-RU"/>
          </a:p>
        </p:txBody>
      </p:sp>
      <p:pic>
        <p:nvPicPr>
          <p:cNvPr id="13316" name="Picture 4" descr="Гражданская авиация сегодня: важные аспекты и проблемы при подготовке  кадров / Хабр">
            <a:extLst>
              <a:ext uri="{FF2B5EF4-FFF2-40B4-BE49-F238E27FC236}">
                <a16:creationId xmlns:a16="http://schemas.microsoft.com/office/drawing/2014/main" id="{5CC75023-9B75-4582-B5BD-529894381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1270000"/>
            <a:ext cx="4724210" cy="294431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Некоторые авиационные секреты | Пикабу">
            <a:extLst>
              <a:ext uri="{FF2B5EF4-FFF2-40B4-BE49-F238E27FC236}">
                <a16:creationId xmlns:a16="http://schemas.microsoft.com/office/drawing/2014/main" id="{E4390FC3-7AB6-4744-ADD5-88223183DB3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81677" y="93067"/>
            <a:ext cx="4184650" cy="235386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За год цены на авиабилеты в Казахстане взлетели более чем на 8% | Inbusiness">
            <a:extLst>
              <a:ext uri="{FF2B5EF4-FFF2-40B4-BE49-F238E27FC236}">
                <a16:creationId xmlns:a16="http://schemas.microsoft.com/office/drawing/2014/main" id="{E6158CFA-6B00-4DF7-B36E-81AEF697C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701" y="1589447"/>
            <a:ext cx="3353019" cy="2511528"/>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Обои авиация 2560x1600, картинки, фото, скачать обои высокого качества">
            <a:extLst>
              <a:ext uri="{FF2B5EF4-FFF2-40B4-BE49-F238E27FC236}">
                <a16:creationId xmlns:a16="http://schemas.microsoft.com/office/drawing/2014/main" id="{E23B3A2E-1D18-4EAE-AAC2-DD43C41C4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96" y="3984923"/>
            <a:ext cx="4609909" cy="2873077"/>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Фотография Самолеты Пассажирские Самолеты летящий Авиация">
            <a:extLst>
              <a:ext uri="{FF2B5EF4-FFF2-40B4-BE49-F238E27FC236}">
                <a16:creationId xmlns:a16="http://schemas.microsoft.com/office/drawing/2014/main" id="{0DA00054-2FE6-4A63-9C6E-33A1639F7B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83" y="3984923"/>
            <a:ext cx="4428666" cy="2873077"/>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Бизнес-авиация">
            <a:extLst>
              <a:ext uri="{FF2B5EF4-FFF2-40B4-BE49-F238E27FC236}">
                <a16:creationId xmlns:a16="http://schemas.microsoft.com/office/drawing/2014/main" id="{D4586BBC-909B-46E2-84F9-25927F5C30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6629" y="2257082"/>
            <a:ext cx="3764986" cy="2823739"/>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Малая авиация в ОАЭ: заказать самолет">
            <a:extLst>
              <a:ext uri="{FF2B5EF4-FFF2-40B4-BE49-F238E27FC236}">
                <a16:creationId xmlns:a16="http://schemas.microsoft.com/office/drawing/2014/main" id="{455815D7-2807-4E6C-A287-59CFCA4AAD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1726" y="4770631"/>
            <a:ext cx="2875877" cy="208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867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735AB4-712B-4D68-92D0-D44E6F6EDFA3}"/>
              </a:ext>
            </a:extLst>
          </p:cNvPr>
          <p:cNvSpPr>
            <a:spLocks noGrp="1"/>
          </p:cNvSpPr>
          <p:nvPr>
            <p:ph type="title"/>
          </p:nvPr>
        </p:nvSpPr>
        <p:spPr/>
        <p:txBody>
          <a:bodyPr/>
          <a:lstStyle/>
          <a:p>
            <a:pPr algn="ctr"/>
            <a:r>
              <a:rPr lang="uk-UA" dirty="0"/>
              <a:t>Кордові моделі літаків</a:t>
            </a:r>
            <a:endParaRPr lang="ru-RU" dirty="0"/>
          </a:p>
        </p:txBody>
      </p:sp>
      <p:pic>
        <p:nvPicPr>
          <p:cNvPr id="2050" name="Picture 2" descr="Авіамодельний гурток - Гуртки центру - Черкаський центр науково-технічної  творчості Черкаси">
            <a:extLst>
              <a:ext uri="{FF2B5EF4-FFF2-40B4-BE49-F238E27FC236}">
                <a16:creationId xmlns:a16="http://schemas.microsoft.com/office/drawing/2014/main" id="{0695B106-99AE-4630-A164-16BEDAB56C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459951"/>
            <a:ext cx="3613312" cy="1998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ордовые модели ДВС купить в Минске">
            <a:extLst>
              <a:ext uri="{FF2B5EF4-FFF2-40B4-BE49-F238E27FC236}">
                <a16:creationId xmlns:a16="http://schemas.microsoft.com/office/drawing/2014/main" id="{1D7467BB-C4EB-4BC0-B0C9-4BF3E0DBB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848" y="1304208"/>
            <a:ext cx="3138112" cy="21538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ордовая модель самолета: 250 грн. - Інше Київ на Olx">
            <a:extLst>
              <a:ext uri="{FF2B5EF4-FFF2-40B4-BE49-F238E27FC236}">
                <a16:creationId xmlns:a16="http://schemas.microsoft.com/office/drawing/2014/main" id="{C5ED769C-7279-44F6-855D-8B1373DA2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742516"/>
            <a:ext cx="3613312" cy="27064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Кордові моделі - Главная страница">
            <a:extLst>
              <a:ext uri="{FF2B5EF4-FFF2-40B4-BE49-F238E27FC236}">
                <a16:creationId xmlns:a16="http://schemas.microsoft.com/office/drawing/2014/main" id="{68C96438-C183-4573-B9F1-366217CF53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847" y="3574534"/>
            <a:ext cx="3138111" cy="279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4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5ABBBB-239C-4D98-9738-25FC7E59CFE4}"/>
              </a:ext>
            </a:extLst>
          </p:cNvPr>
          <p:cNvSpPr>
            <a:spLocks noGrp="1"/>
          </p:cNvSpPr>
          <p:nvPr>
            <p:ph type="title"/>
          </p:nvPr>
        </p:nvSpPr>
        <p:spPr/>
        <p:txBody>
          <a:bodyPr>
            <a:normAutofit fontScale="90000"/>
          </a:bodyPr>
          <a:lstStyle/>
          <a:p>
            <a:r>
              <a:rPr lang="ru-RU" b="1" dirty="0" err="1"/>
              <a:t>Ко́рдова</a:t>
            </a:r>
            <a:r>
              <a:rPr lang="ru-RU" b="1" dirty="0"/>
              <a:t> </a:t>
            </a:r>
            <a:r>
              <a:rPr lang="ru-RU" b="1" dirty="0" err="1"/>
              <a:t>а́віамодель</a:t>
            </a:r>
            <a:r>
              <a:rPr lang="ru-RU" b="1" dirty="0"/>
              <a:t> </a:t>
            </a:r>
            <a:r>
              <a:rPr lang="en-US" dirty="0"/>
              <a:t>— </a:t>
            </a:r>
            <a:r>
              <a:rPr lang="ru-RU" dirty="0"/>
              <a:t>модель </a:t>
            </a:r>
            <a:r>
              <a:rPr lang="ru-RU" dirty="0" err="1"/>
              <a:t>літака</a:t>
            </a:r>
            <a:r>
              <a:rPr lang="ru-RU" dirty="0"/>
              <a:t> з </a:t>
            </a:r>
            <a:r>
              <a:rPr lang="ru-RU" dirty="0" err="1"/>
              <a:t>двигуном</a:t>
            </a:r>
            <a:r>
              <a:rPr lang="ru-RU" dirty="0"/>
              <a:t>, </a:t>
            </a:r>
            <a:r>
              <a:rPr lang="ru-RU" dirty="0" err="1"/>
              <a:t>що</a:t>
            </a:r>
            <a:r>
              <a:rPr lang="ru-RU" dirty="0"/>
              <a:t> </a:t>
            </a:r>
            <a:r>
              <a:rPr lang="ru-RU" dirty="0" err="1"/>
              <a:t>літає</a:t>
            </a:r>
            <a:r>
              <a:rPr lang="ru-RU" dirty="0"/>
              <a:t> по колу, </a:t>
            </a:r>
            <a:r>
              <a:rPr lang="ru-RU" dirty="0" err="1"/>
              <a:t>утримується</a:t>
            </a:r>
            <a:r>
              <a:rPr lang="ru-RU" dirty="0"/>
              <a:t> та </a:t>
            </a:r>
            <a:r>
              <a:rPr lang="ru-RU" dirty="0" err="1"/>
              <a:t>керується</a:t>
            </a:r>
            <a:r>
              <a:rPr lang="ru-RU" dirty="0"/>
              <a:t> </a:t>
            </a:r>
            <a:r>
              <a:rPr lang="ru-RU" dirty="0" err="1"/>
              <a:t>двома</a:t>
            </a:r>
            <a:r>
              <a:rPr lang="ru-RU" dirty="0"/>
              <a:t> тонкими </a:t>
            </a:r>
            <a:r>
              <a:rPr lang="ru-RU" dirty="0" err="1"/>
              <a:t>сталевими</a:t>
            </a:r>
            <a:r>
              <a:rPr lang="ru-RU" dirty="0"/>
              <a:t> тросами, кордами. Вони </a:t>
            </a:r>
            <a:r>
              <a:rPr lang="ru-RU" dirty="0" err="1"/>
              <a:t>порівняно</a:t>
            </a:r>
            <a:r>
              <a:rPr lang="ru-RU" dirty="0"/>
              <a:t> </a:t>
            </a:r>
            <a:r>
              <a:rPr lang="ru-RU" dirty="0" err="1"/>
              <a:t>прості</a:t>
            </a:r>
            <a:r>
              <a:rPr lang="ru-RU" dirty="0"/>
              <a:t> в </a:t>
            </a:r>
            <a:r>
              <a:rPr lang="ru-RU" dirty="0" err="1"/>
              <a:t>експлуатації</a:t>
            </a:r>
            <a:r>
              <a:rPr lang="ru-RU" dirty="0"/>
              <a:t>, за </a:t>
            </a:r>
            <a:r>
              <a:rPr lang="ru-RU" dirty="0" err="1"/>
              <a:t>своїми</a:t>
            </a:r>
            <a:r>
              <a:rPr lang="ru-RU" dirty="0"/>
              <a:t> формами </a:t>
            </a:r>
            <a:r>
              <a:rPr lang="ru-RU" dirty="0" err="1"/>
              <a:t>можуть</a:t>
            </a:r>
            <a:r>
              <a:rPr lang="ru-RU" dirty="0"/>
              <a:t> бути </a:t>
            </a:r>
            <a:r>
              <a:rPr lang="ru-RU" dirty="0" err="1"/>
              <a:t>схожі</a:t>
            </a:r>
            <a:r>
              <a:rPr lang="ru-RU" dirty="0"/>
              <a:t> на </a:t>
            </a:r>
            <a:r>
              <a:rPr lang="ru-RU" dirty="0" err="1"/>
              <a:t>справжні</a:t>
            </a:r>
            <a:r>
              <a:rPr lang="ru-RU" dirty="0"/>
              <a:t> </a:t>
            </a:r>
            <a:r>
              <a:rPr lang="ru-RU" dirty="0" err="1"/>
              <a:t>літаки</a:t>
            </a:r>
            <a:r>
              <a:rPr lang="ru-RU" dirty="0"/>
              <a:t> </a:t>
            </a:r>
            <a:r>
              <a:rPr lang="ru-RU" dirty="0" err="1"/>
              <a:t>або</a:t>
            </a:r>
            <a:r>
              <a:rPr lang="ru-RU" dirty="0"/>
              <a:t> </a:t>
            </a:r>
            <a:r>
              <a:rPr lang="ru-RU" dirty="0" err="1"/>
              <a:t>мати</a:t>
            </a:r>
            <a:r>
              <a:rPr lang="ru-RU" dirty="0"/>
              <a:t> </a:t>
            </a:r>
            <a:r>
              <a:rPr lang="ru-RU" dirty="0" err="1"/>
              <a:t>вільну</a:t>
            </a:r>
            <a:r>
              <a:rPr lang="ru-RU" dirty="0"/>
              <a:t> </a:t>
            </a:r>
            <a:r>
              <a:rPr lang="ru-RU" dirty="0" err="1"/>
              <a:t>нескладну</a:t>
            </a:r>
            <a:r>
              <a:rPr lang="ru-RU" dirty="0"/>
              <a:t> </a:t>
            </a:r>
            <a:r>
              <a:rPr lang="ru-RU" dirty="0" err="1"/>
              <a:t>конструкцію</a:t>
            </a:r>
            <a:r>
              <a:rPr lang="ru-RU" dirty="0"/>
              <a:t>.</a:t>
            </a:r>
          </a:p>
        </p:txBody>
      </p:sp>
      <p:pic>
        <p:nvPicPr>
          <p:cNvPr id="3074" name="Picture 2" descr="Кордова авіамодель — Вікіпедія">
            <a:extLst>
              <a:ext uri="{FF2B5EF4-FFF2-40B4-BE49-F238E27FC236}">
                <a16:creationId xmlns:a16="http://schemas.microsoft.com/office/drawing/2014/main" id="{1CF4186E-0B0C-4A22-B299-8E1175C356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42032" y="3756074"/>
            <a:ext cx="3516922" cy="26376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Всеукраїнські відкриті змагання учнівської молоді (юніори) з авіамодельного  спорту (кордові моделі) (IV ранг) – УДЦПО">
            <a:extLst>
              <a:ext uri="{FF2B5EF4-FFF2-40B4-BE49-F238E27FC236}">
                <a16:creationId xmlns:a16="http://schemas.microsoft.com/office/drawing/2014/main" id="{EEA782D1-1FBE-484C-BEE2-9FE45F9E5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577" y="4242402"/>
            <a:ext cx="3516922" cy="234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8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16F0E3-B866-4CEB-BF65-CBF0C94F033A}"/>
              </a:ext>
            </a:extLst>
          </p:cNvPr>
          <p:cNvSpPr>
            <a:spLocks noGrp="1"/>
          </p:cNvSpPr>
          <p:nvPr>
            <p:ph type="title"/>
          </p:nvPr>
        </p:nvSpPr>
        <p:spPr/>
        <p:txBody>
          <a:bodyPr>
            <a:noAutofit/>
          </a:bodyPr>
          <a:lstStyle/>
          <a:p>
            <a:r>
              <a:rPr lang="ru-RU" sz="2400" dirty="0" err="1"/>
              <a:t>Французький</a:t>
            </a:r>
            <a:r>
              <a:rPr lang="ru-RU" sz="2400" dirty="0"/>
              <a:t> </a:t>
            </a:r>
            <a:r>
              <a:rPr lang="ru-RU" sz="2400" dirty="0" err="1"/>
              <a:t>винахідник</a:t>
            </a:r>
            <a:r>
              <a:rPr lang="ru-RU" sz="2400" dirty="0"/>
              <a:t> Альфонс Пено, </a:t>
            </a:r>
            <a:r>
              <a:rPr lang="ru-RU" sz="2400" dirty="0" err="1"/>
              <a:t>досліджуючи</a:t>
            </a:r>
            <a:r>
              <a:rPr lang="ru-RU" sz="2400" dirty="0"/>
              <a:t> </a:t>
            </a:r>
            <a:r>
              <a:rPr lang="ru-RU" sz="2400" dirty="0" err="1"/>
              <a:t>можливості</a:t>
            </a:r>
            <a:r>
              <a:rPr lang="ru-RU" sz="2400" dirty="0"/>
              <a:t> </a:t>
            </a:r>
            <a:r>
              <a:rPr lang="ru-RU" sz="2400" dirty="0" err="1"/>
              <a:t>повітроплавання</a:t>
            </a:r>
            <a:r>
              <a:rPr lang="ru-RU" sz="2400" dirty="0"/>
              <a:t>, створив </a:t>
            </a:r>
            <a:r>
              <a:rPr lang="ru-RU" sz="2400" dirty="0" err="1"/>
              <a:t>оригінальну</a:t>
            </a:r>
            <a:r>
              <a:rPr lang="ru-RU" sz="2400" dirty="0"/>
              <a:t> </a:t>
            </a:r>
            <a:r>
              <a:rPr lang="ru-RU" sz="2400" dirty="0" err="1"/>
              <a:t>літаючу</a:t>
            </a:r>
            <a:r>
              <a:rPr lang="ru-RU" sz="2400" dirty="0"/>
              <a:t> модель з </a:t>
            </a:r>
            <a:r>
              <a:rPr lang="ru-RU" sz="2400" dirty="0" err="1"/>
              <a:t>гумовим</a:t>
            </a:r>
            <a:r>
              <a:rPr lang="ru-RU" sz="2400" dirty="0"/>
              <a:t> </a:t>
            </a:r>
            <a:r>
              <a:rPr lang="ru-RU" sz="2400" dirty="0" err="1"/>
              <a:t>двигуном</a:t>
            </a:r>
            <a:r>
              <a:rPr lang="ru-RU" sz="2400" dirty="0"/>
              <a:t>. </a:t>
            </a:r>
            <a:r>
              <a:rPr lang="ru-RU" sz="2400" dirty="0" err="1"/>
              <a:t>Її</a:t>
            </a:r>
            <a:r>
              <a:rPr lang="ru-RU" sz="2400" dirty="0"/>
              <a:t> </a:t>
            </a:r>
            <a:r>
              <a:rPr lang="ru-RU" sz="2400" dirty="0" err="1"/>
              <a:t>політ</a:t>
            </a:r>
            <a:r>
              <a:rPr lang="ru-RU" sz="2400" dirty="0"/>
              <a:t> </a:t>
            </a:r>
            <a:r>
              <a:rPr lang="ru-RU" sz="2400" dirty="0" err="1"/>
              <a:t>він</a:t>
            </a:r>
            <a:r>
              <a:rPr lang="ru-RU" sz="2400" dirty="0"/>
              <a:t> </a:t>
            </a:r>
            <a:r>
              <a:rPr lang="ru-RU" sz="2400" dirty="0" err="1"/>
              <a:t>продемонстрував</a:t>
            </a:r>
            <a:r>
              <a:rPr lang="ru-RU" sz="2400" dirty="0"/>
              <a:t> в 1871 </a:t>
            </a:r>
            <a:r>
              <a:rPr lang="ru-RU" sz="2400" dirty="0" err="1"/>
              <a:t>році</a:t>
            </a:r>
            <a:r>
              <a:rPr lang="ru-RU" sz="2400" dirty="0"/>
              <a:t> у </a:t>
            </a:r>
            <a:r>
              <a:rPr lang="ru-RU" sz="2400" dirty="0" err="1"/>
              <a:t>Французькій</a:t>
            </a:r>
            <a:r>
              <a:rPr lang="ru-RU" sz="2400" dirty="0"/>
              <a:t> </a:t>
            </a:r>
            <a:r>
              <a:rPr lang="ru-RU" sz="2400" dirty="0" err="1"/>
              <a:t>Академії</a:t>
            </a:r>
            <a:r>
              <a:rPr lang="ru-RU" sz="2400" dirty="0"/>
              <a:t> Наук. Модель з </a:t>
            </a:r>
            <a:r>
              <a:rPr lang="ru-RU" sz="2400" dirty="0" err="1"/>
              <a:t>штовхаючим</a:t>
            </a:r>
            <a:r>
              <a:rPr lang="ru-RU" sz="2400" dirty="0"/>
              <a:t> </a:t>
            </a:r>
            <a:r>
              <a:rPr lang="ru-RU" sz="2400" dirty="0" err="1"/>
              <a:t>повітряним</a:t>
            </a:r>
            <a:r>
              <a:rPr lang="ru-RU" sz="2400" dirty="0"/>
              <a:t> </a:t>
            </a:r>
            <a:r>
              <a:rPr lang="ru-RU" sz="2400" dirty="0" err="1"/>
              <a:t>гвинтом</a:t>
            </a:r>
            <a:r>
              <a:rPr lang="ru-RU" sz="2400" dirty="0"/>
              <a:t>, </a:t>
            </a:r>
            <a:r>
              <a:rPr lang="ru-RU" sz="2400" dirty="0" err="1"/>
              <a:t>розмахом</a:t>
            </a:r>
            <a:r>
              <a:rPr lang="ru-RU" sz="2400" dirty="0"/>
              <a:t> </a:t>
            </a:r>
            <a:r>
              <a:rPr lang="ru-RU" sz="2400" dirty="0" err="1"/>
              <a:t>крила</a:t>
            </a:r>
            <a:r>
              <a:rPr lang="ru-RU" sz="2400" dirty="0"/>
              <a:t> 450 мм, вагою </a:t>
            </a:r>
            <a:r>
              <a:rPr lang="ru-RU" sz="2400" dirty="0" err="1"/>
              <a:t>близько</a:t>
            </a:r>
            <a:r>
              <a:rPr lang="ru-RU" sz="2400" dirty="0"/>
              <a:t> 15 г, </a:t>
            </a:r>
            <a:r>
              <a:rPr lang="ru-RU" sz="2400" dirty="0" err="1"/>
              <a:t>пролітала</a:t>
            </a:r>
            <a:r>
              <a:rPr lang="ru-RU" sz="2400" dirty="0"/>
              <a:t> </a:t>
            </a:r>
            <a:r>
              <a:rPr lang="ru-RU" sz="2400" dirty="0" err="1"/>
              <a:t>відстань</a:t>
            </a:r>
            <a:r>
              <a:rPr lang="ru-RU" sz="2400" dirty="0"/>
              <a:t> 36—40 </a:t>
            </a:r>
            <a:r>
              <a:rPr lang="ru-RU" sz="2400" dirty="0" err="1"/>
              <a:t>метрів</a:t>
            </a:r>
            <a:r>
              <a:rPr lang="ru-RU" sz="2400" dirty="0"/>
              <a:t> </a:t>
            </a:r>
            <a:r>
              <a:rPr lang="ru-RU" sz="2400" dirty="0" err="1"/>
              <a:t>протягом</a:t>
            </a:r>
            <a:r>
              <a:rPr lang="ru-RU" sz="2400" dirty="0"/>
              <a:t> 10—11 секунд. </a:t>
            </a:r>
            <a:r>
              <a:rPr lang="ru-RU" sz="2400" dirty="0" err="1"/>
              <a:t>Цей</a:t>
            </a:r>
            <a:r>
              <a:rPr lang="ru-RU" sz="2400" dirty="0"/>
              <a:t> </a:t>
            </a:r>
            <a:r>
              <a:rPr lang="ru-RU" sz="2400" dirty="0" err="1"/>
              <a:t>літачок</a:t>
            </a:r>
            <a:r>
              <a:rPr lang="ru-RU" sz="2400" dirty="0"/>
              <a:t>, названий автором «</a:t>
            </a:r>
            <a:r>
              <a:rPr lang="ru-RU" sz="2400" dirty="0" err="1"/>
              <a:t>планофор</a:t>
            </a:r>
            <a:r>
              <a:rPr lang="ru-RU" sz="2400" dirty="0"/>
              <a:t>», </a:t>
            </a:r>
            <a:r>
              <a:rPr lang="ru-RU" sz="2400" dirty="0" err="1"/>
              <a:t>можна</a:t>
            </a:r>
            <a:r>
              <a:rPr lang="ru-RU" sz="2400" dirty="0"/>
              <a:t> </a:t>
            </a:r>
            <a:r>
              <a:rPr lang="ru-RU" sz="2400" dirty="0" err="1"/>
              <a:t>назвати</a:t>
            </a:r>
            <a:r>
              <a:rPr lang="ru-RU" sz="2400" dirty="0"/>
              <a:t> </a:t>
            </a:r>
            <a:r>
              <a:rPr lang="ru-RU" sz="2400" dirty="0" err="1"/>
              <a:t>першою</a:t>
            </a:r>
            <a:r>
              <a:rPr lang="ru-RU" sz="2400" dirty="0"/>
              <a:t> </a:t>
            </a:r>
            <a:r>
              <a:rPr lang="ru-RU" sz="2400" dirty="0" err="1"/>
              <a:t>авіамоделлю</a:t>
            </a:r>
            <a:r>
              <a:rPr lang="ru-RU" sz="2400" dirty="0"/>
              <a:t>, </a:t>
            </a:r>
            <a:r>
              <a:rPr lang="ru-RU" sz="2400" dirty="0" err="1"/>
              <a:t>адже</a:t>
            </a:r>
            <a:r>
              <a:rPr lang="ru-RU" sz="2400" dirty="0"/>
              <a:t> </a:t>
            </a:r>
            <a:r>
              <a:rPr lang="ru-RU" sz="2400" dirty="0" err="1"/>
              <a:t>її</a:t>
            </a:r>
            <a:r>
              <a:rPr lang="ru-RU" sz="2400" dirty="0"/>
              <a:t> </a:t>
            </a:r>
            <a:r>
              <a:rPr lang="ru-RU" sz="2400" dirty="0" err="1"/>
              <a:t>конструкцію</a:t>
            </a:r>
            <a:r>
              <a:rPr lang="ru-RU" sz="2400" dirty="0"/>
              <a:t> </a:t>
            </a:r>
            <a:r>
              <a:rPr lang="ru-RU" sz="2400" dirty="0" err="1"/>
              <a:t>повторювали</a:t>
            </a:r>
            <a:r>
              <a:rPr lang="ru-RU" sz="2400" dirty="0"/>
              <a:t> </a:t>
            </a:r>
            <a:r>
              <a:rPr lang="ru-RU" sz="2400" dirty="0" err="1"/>
              <a:t>безліч</a:t>
            </a:r>
            <a:r>
              <a:rPr lang="ru-RU" sz="2400" dirty="0"/>
              <a:t> </a:t>
            </a:r>
            <a:r>
              <a:rPr lang="ru-RU" sz="2400" dirty="0" err="1"/>
              <a:t>любителів</a:t>
            </a:r>
            <a:r>
              <a:rPr lang="ru-RU" sz="2400" dirty="0"/>
              <a:t> </a:t>
            </a:r>
            <a:r>
              <a:rPr lang="ru-RU" sz="2400" dirty="0" err="1"/>
              <a:t>повітроплавання</a:t>
            </a:r>
            <a:r>
              <a:rPr lang="ru-RU" sz="2400" dirty="0"/>
              <a:t>, </a:t>
            </a:r>
            <a:r>
              <a:rPr lang="ru-RU" sz="2400" dirty="0" err="1"/>
              <a:t>випускалися</a:t>
            </a:r>
            <a:r>
              <a:rPr lang="ru-RU" sz="2400" dirty="0"/>
              <a:t> </a:t>
            </a:r>
            <a:r>
              <a:rPr lang="ru-RU" sz="2400" dirty="0" err="1"/>
              <a:t>набори-іграшки</a:t>
            </a:r>
            <a:r>
              <a:rPr lang="ru-RU" sz="2400" dirty="0"/>
              <a:t> для </a:t>
            </a:r>
            <a:r>
              <a:rPr lang="ru-RU" sz="2400" dirty="0" err="1"/>
              <a:t>її</a:t>
            </a:r>
            <a:r>
              <a:rPr lang="ru-RU" sz="2400" dirty="0"/>
              <a:t> </a:t>
            </a:r>
            <a:r>
              <a:rPr lang="ru-RU" sz="2400" dirty="0" err="1"/>
              <a:t>складання</a:t>
            </a:r>
            <a:r>
              <a:rPr lang="ru-RU" sz="2400" dirty="0"/>
              <a:t>, </a:t>
            </a:r>
            <a:r>
              <a:rPr lang="ru-RU" sz="2400" dirty="0" err="1"/>
              <a:t>проводилися</a:t>
            </a:r>
            <a:r>
              <a:rPr lang="ru-RU" sz="2400" dirty="0"/>
              <a:t> </a:t>
            </a:r>
            <a:r>
              <a:rPr lang="ru-RU" sz="2400" dirty="0" err="1"/>
              <a:t>змагання</a:t>
            </a:r>
            <a:r>
              <a:rPr lang="ru-RU" sz="2400" dirty="0"/>
              <a:t> на </a:t>
            </a:r>
            <a:r>
              <a:rPr lang="ru-RU" sz="2400" dirty="0" err="1"/>
              <a:t>дальність</a:t>
            </a:r>
            <a:r>
              <a:rPr lang="ru-RU" sz="2400" dirty="0"/>
              <a:t> і </a:t>
            </a:r>
            <a:r>
              <a:rPr lang="ru-RU" sz="2400" dirty="0" err="1"/>
              <a:t>висоту</a:t>
            </a:r>
            <a:r>
              <a:rPr lang="ru-RU" sz="2400" dirty="0"/>
              <a:t> </a:t>
            </a:r>
            <a:r>
              <a:rPr lang="ru-RU" sz="2400" dirty="0" err="1"/>
              <a:t>польоту</a:t>
            </a:r>
            <a:r>
              <a:rPr lang="ru-RU" sz="2400" dirty="0"/>
              <a:t>.</a:t>
            </a:r>
          </a:p>
        </p:txBody>
      </p:sp>
      <p:pic>
        <p:nvPicPr>
          <p:cNvPr id="11266" name="Picture 2" descr="Чемпионат мира 1988 года по кордовым моделям. Киев СССР">
            <a:extLst>
              <a:ext uri="{FF2B5EF4-FFF2-40B4-BE49-F238E27FC236}">
                <a16:creationId xmlns:a16="http://schemas.microsoft.com/office/drawing/2014/main" id="{F43B57EF-452C-4E95-8A88-AFEF8D6AA8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9062" y="5216391"/>
            <a:ext cx="33909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Чемпионат мира 1988 года по кордовым моделям. Киев СССР">
            <a:extLst>
              <a:ext uri="{FF2B5EF4-FFF2-40B4-BE49-F238E27FC236}">
                <a16:creationId xmlns:a16="http://schemas.microsoft.com/office/drawing/2014/main" id="{3F911E57-EBF1-4407-9B9A-154440AD4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274" y="4927601"/>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Чемпионат мира 1988 года по кордовым моделям. Киев СССР">
            <a:extLst>
              <a:ext uri="{FF2B5EF4-FFF2-40B4-BE49-F238E27FC236}">
                <a16:creationId xmlns:a16="http://schemas.microsoft.com/office/drawing/2014/main" id="{0B93246D-54BE-4002-B5D3-17BECFEB4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536" y="4376664"/>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4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0C4476-F593-4A22-9989-200BF5016268}"/>
              </a:ext>
            </a:extLst>
          </p:cNvPr>
          <p:cNvSpPr>
            <a:spLocks noGrp="1"/>
          </p:cNvSpPr>
          <p:nvPr>
            <p:ph type="title"/>
          </p:nvPr>
        </p:nvSpPr>
        <p:spPr/>
        <p:txBody>
          <a:bodyPr>
            <a:noAutofit/>
          </a:bodyPr>
          <a:lstStyle/>
          <a:p>
            <a:r>
              <a:rPr lang="ru-RU" sz="2800" dirty="0" err="1"/>
              <a:t>Кордові</a:t>
            </a:r>
            <a:r>
              <a:rPr lang="ru-RU" sz="2800" dirty="0"/>
              <a:t> </a:t>
            </a:r>
            <a:r>
              <a:rPr lang="ru-RU" sz="2800" dirty="0" err="1"/>
              <a:t>літаки</a:t>
            </a:r>
            <a:r>
              <a:rPr lang="ru-RU" sz="2800" dirty="0"/>
              <a:t> </a:t>
            </a:r>
            <a:r>
              <a:rPr lang="ru-RU" sz="2800" dirty="0" err="1"/>
              <a:t>виготовляють</a:t>
            </a:r>
            <a:r>
              <a:rPr lang="ru-RU" sz="2800" dirty="0"/>
              <a:t> </a:t>
            </a:r>
            <a:r>
              <a:rPr lang="ru-RU" sz="2800" dirty="0" err="1"/>
              <a:t>із</a:t>
            </a:r>
            <a:r>
              <a:rPr lang="ru-RU" sz="2800" dirty="0"/>
              <a:t> </a:t>
            </a:r>
            <a:r>
              <a:rPr lang="ru-RU" sz="2800" dirty="0" err="1"/>
              <a:t>традиційних</a:t>
            </a:r>
            <a:r>
              <a:rPr lang="ru-RU" sz="2800" dirty="0"/>
              <a:t> в </a:t>
            </a:r>
            <a:r>
              <a:rPr lang="ru-RU" sz="2800" dirty="0" err="1"/>
              <a:t>авіамоделізмі</a:t>
            </a:r>
            <a:r>
              <a:rPr lang="ru-RU" sz="2800" dirty="0"/>
              <a:t> </a:t>
            </a:r>
            <a:r>
              <a:rPr lang="ru-RU" sz="2800" dirty="0" err="1"/>
              <a:t>матеріалів</a:t>
            </a:r>
            <a:r>
              <a:rPr lang="ru-RU" sz="2800" dirty="0"/>
              <a:t>: бальзова та </a:t>
            </a:r>
            <a:r>
              <a:rPr lang="ru-RU" sz="2800" dirty="0" err="1"/>
              <a:t>липова</a:t>
            </a:r>
            <a:r>
              <a:rPr lang="ru-RU" sz="2800" dirty="0"/>
              <a:t> деревина, </a:t>
            </a:r>
            <a:r>
              <a:rPr lang="ru-RU" sz="2800" dirty="0" err="1"/>
              <a:t>соснові</a:t>
            </a:r>
            <a:r>
              <a:rPr lang="ru-RU" sz="2800" dirty="0"/>
              <a:t> рейки, </a:t>
            </a:r>
            <a:r>
              <a:rPr lang="ru-RU" sz="2800" dirty="0" err="1"/>
              <a:t>авіаційна</a:t>
            </a:r>
            <a:r>
              <a:rPr lang="ru-RU" sz="2800" dirty="0"/>
              <a:t> фанера, </a:t>
            </a:r>
            <a:r>
              <a:rPr lang="ru-RU" sz="2800" dirty="0" err="1"/>
              <a:t>мікалентний</a:t>
            </a:r>
            <a:r>
              <a:rPr lang="ru-RU" sz="2800" dirty="0"/>
              <a:t> </a:t>
            </a:r>
            <a:r>
              <a:rPr lang="ru-RU" sz="2800" dirty="0" err="1"/>
              <a:t>папір</a:t>
            </a:r>
            <a:r>
              <a:rPr lang="ru-RU" sz="2800" dirty="0"/>
              <a:t>, </a:t>
            </a:r>
            <a:r>
              <a:rPr lang="ru-RU" sz="2800" dirty="0" err="1"/>
              <a:t>лавсанова</a:t>
            </a:r>
            <a:r>
              <a:rPr lang="ru-RU" sz="2800" dirty="0"/>
              <a:t> </a:t>
            </a:r>
            <a:r>
              <a:rPr lang="ru-RU" sz="2800" dirty="0" err="1"/>
              <a:t>плівка</a:t>
            </a:r>
            <a:r>
              <a:rPr lang="ru-RU" sz="2800" dirty="0"/>
              <a:t>. </a:t>
            </a:r>
            <a:r>
              <a:rPr lang="ru-RU" sz="2800" dirty="0" err="1"/>
              <a:t>Найпростіші</a:t>
            </a:r>
            <a:r>
              <a:rPr lang="ru-RU" sz="2800" dirty="0"/>
              <a:t> </a:t>
            </a:r>
            <a:r>
              <a:rPr lang="ru-RU" sz="2800" dirty="0" err="1"/>
              <a:t>тренувальні</a:t>
            </a:r>
            <a:r>
              <a:rPr lang="ru-RU" sz="2800" dirty="0"/>
              <a:t> </a:t>
            </a:r>
            <a:r>
              <a:rPr lang="ru-RU" sz="2800" dirty="0" err="1"/>
              <a:t>кордові</a:t>
            </a:r>
            <a:r>
              <a:rPr lang="ru-RU" sz="2800" dirty="0"/>
              <a:t> </a:t>
            </a:r>
            <a:r>
              <a:rPr lang="ru-RU" sz="2800" dirty="0" err="1"/>
              <a:t>авіамоделі</a:t>
            </a:r>
            <a:r>
              <a:rPr lang="ru-RU" sz="2800" dirty="0"/>
              <a:t> </a:t>
            </a:r>
            <a:r>
              <a:rPr lang="ru-RU" sz="2800" dirty="0" err="1"/>
              <a:t>можуть</a:t>
            </a:r>
            <a:r>
              <a:rPr lang="ru-RU" sz="2800" dirty="0"/>
              <a:t> </a:t>
            </a:r>
            <a:r>
              <a:rPr lang="ru-RU" sz="2800" dirty="0" err="1"/>
              <a:t>мати</a:t>
            </a:r>
            <a:r>
              <a:rPr lang="ru-RU" sz="2800" dirty="0"/>
              <a:t> </a:t>
            </a:r>
            <a:r>
              <a:rPr lang="ru-RU" sz="2800" dirty="0" err="1"/>
              <a:t>пласке</a:t>
            </a:r>
            <a:r>
              <a:rPr lang="ru-RU" sz="2800" dirty="0"/>
              <a:t> </a:t>
            </a:r>
            <a:r>
              <a:rPr lang="ru-RU" sz="2800" dirty="0" err="1"/>
              <a:t>крило</a:t>
            </a:r>
            <a:r>
              <a:rPr lang="ru-RU" sz="2800" dirty="0"/>
              <a:t> та </a:t>
            </a:r>
            <a:r>
              <a:rPr lang="ru-RU" sz="2800" dirty="0" err="1"/>
              <a:t>необ'ємний</a:t>
            </a:r>
            <a:r>
              <a:rPr lang="ru-RU" sz="2800" dirty="0"/>
              <a:t> (</a:t>
            </a:r>
            <a:r>
              <a:rPr lang="ru-RU" sz="2800" dirty="0" err="1"/>
              <a:t>контурний</a:t>
            </a:r>
            <a:r>
              <a:rPr lang="ru-RU" sz="2800" dirty="0"/>
              <a:t>) фюзеляж. </a:t>
            </a:r>
            <a:r>
              <a:rPr lang="ru-RU" sz="2800" dirty="0" err="1"/>
              <a:t>Пілотажні</a:t>
            </a:r>
            <a:r>
              <a:rPr lang="ru-RU" sz="2800" dirty="0"/>
              <a:t>, та </a:t>
            </a:r>
            <a:r>
              <a:rPr lang="ru-RU" sz="2800" dirty="0" err="1"/>
              <a:t>інші</a:t>
            </a:r>
            <a:r>
              <a:rPr lang="ru-RU" sz="2800" dirty="0"/>
              <a:t> </a:t>
            </a:r>
            <a:r>
              <a:rPr lang="ru-RU" sz="2800" dirty="0" err="1"/>
              <a:t>спортивні</a:t>
            </a:r>
            <a:r>
              <a:rPr lang="ru-RU" sz="2800" dirty="0"/>
              <a:t> </a:t>
            </a:r>
            <a:r>
              <a:rPr lang="ru-RU" sz="2800" dirty="0" err="1"/>
              <a:t>моделі</a:t>
            </a:r>
            <a:r>
              <a:rPr lang="ru-RU" sz="2800" dirty="0"/>
              <a:t>, </a:t>
            </a:r>
            <a:r>
              <a:rPr lang="ru-RU" sz="2800" dirty="0" err="1"/>
              <a:t>мають</a:t>
            </a:r>
            <a:r>
              <a:rPr lang="ru-RU" sz="2800" dirty="0"/>
              <a:t> </a:t>
            </a:r>
            <a:r>
              <a:rPr lang="ru-RU" sz="2800" dirty="0" err="1"/>
              <a:t>достатньо</a:t>
            </a:r>
            <a:r>
              <a:rPr lang="ru-RU" sz="2800" dirty="0"/>
              <a:t> </a:t>
            </a:r>
            <a:r>
              <a:rPr lang="ru-RU" sz="2800" dirty="0" err="1"/>
              <a:t>складну</a:t>
            </a:r>
            <a:r>
              <a:rPr lang="ru-RU" sz="2800" dirty="0"/>
              <a:t> </a:t>
            </a:r>
            <a:r>
              <a:rPr lang="ru-RU" sz="2800" dirty="0" err="1"/>
              <a:t>конструкцію</a:t>
            </a:r>
            <a:r>
              <a:rPr lang="ru-RU" sz="2800" dirty="0"/>
              <a:t>. </a:t>
            </a:r>
            <a:r>
              <a:rPr lang="ru-RU" sz="2800" dirty="0" err="1"/>
              <a:t>Кордові</a:t>
            </a:r>
            <a:r>
              <a:rPr lang="ru-RU" sz="2800" dirty="0"/>
              <a:t> </a:t>
            </a:r>
            <a:r>
              <a:rPr lang="ru-RU" sz="2800" dirty="0" err="1"/>
              <a:t>моделі</a:t>
            </a:r>
            <a:r>
              <a:rPr lang="ru-RU" sz="2800" dirty="0"/>
              <a:t>, як правило, </a:t>
            </a:r>
            <a:r>
              <a:rPr lang="ru-RU" sz="2800" dirty="0" err="1"/>
              <a:t>оснащуються</a:t>
            </a:r>
            <a:r>
              <a:rPr lang="ru-RU" sz="2800" dirty="0"/>
              <a:t> </a:t>
            </a:r>
            <a:r>
              <a:rPr lang="ru-RU" sz="2800" dirty="0" err="1"/>
              <a:t>двигунами</a:t>
            </a:r>
            <a:r>
              <a:rPr lang="ru-RU" sz="2800" dirty="0"/>
              <a:t> </a:t>
            </a:r>
            <a:r>
              <a:rPr lang="ru-RU" sz="2800" dirty="0" err="1"/>
              <a:t>внутрішнього</a:t>
            </a:r>
            <a:r>
              <a:rPr lang="ru-RU" sz="2800" dirty="0"/>
              <a:t> </a:t>
            </a:r>
            <a:r>
              <a:rPr lang="ru-RU" sz="2800" dirty="0" err="1"/>
              <a:t>згоряння</a:t>
            </a:r>
            <a:r>
              <a:rPr lang="ru-RU" sz="2800" dirty="0"/>
              <a:t> </a:t>
            </a:r>
            <a:r>
              <a:rPr lang="ru-RU" sz="2800" dirty="0" err="1"/>
              <a:t>об'ємом</a:t>
            </a:r>
            <a:r>
              <a:rPr lang="ru-RU" sz="2800" dirty="0"/>
              <a:t> 1,5—10 см³. </a:t>
            </a:r>
            <a:r>
              <a:rPr lang="ru-RU" sz="2800" dirty="0" err="1"/>
              <a:t>Їх</a:t>
            </a:r>
            <a:r>
              <a:rPr lang="ru-RU" sz="2800" dirty="0"/>
              <a:t> </a:t>
            </a:r>
            <a:r>
              <a:rPr lang="ru-RU" sz="2800" dirty="0" err="1"/>
              <a:t>запускають</a:t>
            </a:r>
            <a:r>
              <a:rPr lang="ru-RU" sz="2800" dirty="0"/>
              <a:t> на </a:t>
            </a:r>
            <a:r>
              <a:rPr lang="ru-RU" sz="2800" dirty="0" err="1"/>
              <a:t>рівному</a:t>
            </a:r>
            <a:r>
              <a:rPr lang="ru-RU" sz="2800" dirty="0"/>
              <a:t> </a:t>
            </a:r>
            <a:r>
              <a:rPr lang="ru-RU" sz="2800" dirty="0" err="1"/>
              <a:t>спеціальному</a:t>
            </a:r>
            <a:r>
              <a:rPr lang="ru-RU" sz="2800" dirty="0"/>
              <a:t> асфальтовому </a:t>
            </a:r>
            <a:r>
              <a:rPr lang="ru-RU" sz="2800" dirty="0" err="1"/>
              <a:t>або</a:t>
            </a:r>
            <a:r>
              <a:rPr lang="ru-RU" sz="2800" dirty="0"/>
              <a:t> </a:t>
            </a:r>
            <a:r>
              <a:rPr lang="ru-RU" sz="2800" dirty="0" err="1"/>
              <a:t>звичайному</a:t>
            </a:r>
            <a:r>
              <a:rPr lang="ru-RU" sz="2800" dirty="0"/>
              <a:t> </a:t>
            </a:r>
            <a:r>
              <a:rPr lang="ru-RU" sz="2800" dirty="0" err="1"/>
              <a:t>трав'яному</a:t>
            </a:r>
            <a:r>
              <a:rPr lang="ru-RU" sz="2800" dirty="0"/>
              <a:t> </a:t>
            </a:r>
            <a:r>
              <a:rPr lang="ru-RU" sz="2800" dirty="0" err="1"/>
              <a:t>майданчику</a:t>
            </a:r>
            <a:r>
              <a:rPr lang="ru-RU" sz="2800" dirty="0"/>
              <a:t> (</a:t>
            </a:r>
            <a:r>
              <a:rPr lang="ru-RU" sz="2800" dirty="0" err="1"/>
              <a:t>кордодромі</a:t>
            </a:r>
            <a:r>
              <a:rPr lang="ru-RU" sz="2800" dirty="0"/>
              <a:t>) </a:t>
            </a:r>
            <a:r>
              <a:rPr lang="ru-RU" sz="2800" dirty="0" err="1"/>
              <a:t>діаметром</a:t>
            </a:r>
            <a:r>
              <a:rPr lang="ru-RU" sz="2800" dirty="0"/>
              <a:t> 45—50 м.</a:t>
            </a:r>
          </a:p>
        </p:txBody>
      </p:sp>
      <p:sp>
        <p:nvSpPr>
          <p:cNvPr id="3" name="Объект 2">
            <a:extLst>
              <a:ext uri="{FF2B5EF4-FFF2-40B4-BE49-F238E27FC236}">
                <a16:creationId xmlns:a16="http://schemas.microsoft.com/office/drawing/2014/main" id="{8D26559C-E288-4E12-8125-E622C93730CF}"/>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93154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481CAF-12E7-43BF-8BD4-A2FCCB0E66F5}"/>
              </a:ext>
            </a:extLst>
          </p:cNvPr>
          <p:cNvSpPr>
            <a:spLocks noGrp="1"/>
          </p:cNvSpPr>
          <p:nvPr>
            <p:ph type="title"/>
          </p:nvPr>
        </p:nvSpPr>
        <p:spPr/>
        <p:txBody>
          <a:bodyPr>
            <a:normAutofit fontScale="90000"/>
          </a:bodyPr>
          <a:lstStyle/>
          <a:p>
            <a:r>
              <a:rPr lang="ru-RU" dirty="0"/>
              <a:t>Модель </a:t>
            </a:r>
            <a:r>
              <a:rPr lang="ru-RU" dirty="0" err="1"/>
              <a:t>літака</a:t>
            </a:r>
            <a:r>
              <a:rPr lang="ru-RU" dirty="0"/>
              <a:t> з </a:t>
            </a:r>
            <a:r>
              <a:rPr lang="ru-RU" dirty="0" err="1"/>
              <a:t>двигуном</a:t>
            </a:r>
            <a:r>
              <a:rPr lang="ru-RU" dirty="0"/>
              <a:t> </a:t>
            </a:r>
            <a:r>
              <a:rPr lang="ru-RU" dirty="0" err="1"/>
              <a:t>літає</a:t>
            </a:r>
            <a:r>
              <a:rPr lang="ru-RU" dirty="0"/>
              <a:t> по колу та </a:t>
            </a:r>
            <a:r>
              <a:rPr lang="ru-RU" dirty="0" err="1"/>
              <a:t>керується</a:t>
            </a:r>
            <a:r>
              <a:rPr lang="ru-RU" dirty="0"/>
              <a:t> </a:t>
            </a:r>
            <a:r>
              <a:rPr lang="ru-RU" dirty="0" err="1"/>
              <a:t>пілотом</a:t>
            </a:r>
            <a:r>
              <a:rPr lang="ru-RU" dirty="0"/>
              <a:t>, </a:t>
            </a:r>
            <a:r>
              <a:rPr lang="ru-RU" dirty="0" err="1"/>
              <a:t>який</a:t>
            </a:r>
            <a:r>
              <a:rPr lang="ru-RU" dirty="0"/>
              <a:t> </a:t>
            </a:r>
            <a:r>
              <a:rPr lang="ru-RU" dirty="0" err="1"/>
              <a:t>знаходиться</a:t>
            </a:r>
            <a:r>
              <a:rPr lang="ru-RU" dirty="0"/>
              <a:t> в </a:t>
            </a:r>
            <a:r>
              <a:rPr lang="ru-RU" dirty="0" err="1"/>
              <a:t>центрі</a:t>
            </a:r>
            <a:r>
              <a:rPr lang="ru-RU" dirty="0"/>
              <a:t> </a:t>
            </a:r>
            <a:r>
              <a:rPr lang="ru-RU" dirty="0" err="1"/>
              <a:t>цього</a:t>
            </a:r>
            <a:r>
              <a:rPr lang="ru-RU" dirty="0"/>
              <a:t> кола. </a:t>
            </a:r>
            <a:r>
              <a:rPr lang="ru-RU" dirty="0" err="1"/>
              <a:t>Пілот</a:t>
            </a:r>
            <a:r>
              <a:rPr lang="ru-RU" dirty="0"/>
              <a:t> </a:t>
            </a:r>
            <a:r>
              <a:rPr lang="ru-RU" dirty="0" err="1"/>
              <a:t>управляє</a:t>
            </a:r>
            <a:r>
              <a:rPr lang="ru-RU" dirty="0"/>
              <a:t> </a:t>
            </a:r>
            <a:r>
              <a:rPr lang="ru-RU" dirty="0" err="1"/>
              <a:t>моделлю</a:t>
            </a:r>
            <a:r>
              <a:rPr lang="ru-RU" dirty="0"/>
              <a:t> за </a:t>
            </a:r>
            <a:r>
              <a:rPr lang="ru-RU" dirty="0" err="1"/>
              <a:t>допомогою</a:t>
            </a:r>
            <a:r>
              <a:rPr lang="ru-RU" dirty="0"/>
              <a:t> </a:t>
            </a:r>
            <a:r>
              <a:rPr lang="ru-RU" dirty="0" err="1"/>
              <a:t>двох</a:t>
            </a:r>
            <a:r>
              <a:rPr lang="ru-RU" dirty="0"/>
              <a:t> тонких </a:t>
            </a:r>
            <a:r>
              <a:rPr lang="ru-RU" dirty="0" err="1"/>
              <a:t>сталевих</a:t>
            </a:r>
            <a:r>
              <a:rPr lang="ru-RU" dirty="0"/>
              <a:t> корд </a:t>
            </a:r>
            <a:r>
              <a:rPr lang="ru-RU" dirty="0" err="1"/>
              <a:t>прикріплених</a:t>
            </a:r>
            <a:r>
              <a:rPr lang="ru-RU" dirty="0"/>
              <a:t> до рукоятки </a:t>
            </a:r>
            <a:r>
              <a:rPr lang="ru-RU" dirty="0" err="1"/>
              <a:t>управління</a:t>
            </a:r>
            <a:r>
              <a:rPr lang="ru-RU" dirty="0"/>
              <a:t>, яка </a:t>
            </a:r>
            <a:r>
              <a:rPr lang="ru-RU" dirty="0" err="1"/>
              <a:t>знаходиться</a:t>
            </a:r>
            <a:r>
              <a:rPr lang="ru-RU" dirty="0"/>
              <a:t> в </a:t>
            </a:r>
            <a:r>
              <a:rPr lang="ru-RU" dirty="0" err="1"/>
              <a:t>руці</a:t>
            </a:r>
            <a:r>
              <a:rPr lang="ru-RU" dirty="0"/>
              <a:t>. </a:t>
            </a:r>
            <a:r>
              <a:rPr lang="ru-RU" dirty="0" err="1"/>
              <a:t>Інший</a:t>
            </a:r>
            <a:r>
              <a:rPr lang="ru-RU" dirty="0"/>
              <a:t> </a:t>
            </a:r>
            <a:r>
              <a:rPr lang="ru-RU" dirty="0" err="1"/>
              <a:t>кінець</a:t>
            </a:r>
            <a:r>
              <a:rPr lang="ru-RU" dirty="0"/>
              <a:t> </a:t>
            </a:r>
            <a:r>
              <a:rPr lang="ru-RU" dirty="0" err="1"/>
              <a:t>тросів</a:t>
            </a:r>
            <a:r>
              <a:rPr lang="ru-RU" dirty="0"/>
              <a:t> </a:t>
            </a:r>
            <a:r>
              <a:rPr lang="ru-RU" dirty="0" err="1"/>
              <a:t>закріплюється</a:t>
            </a:r>
            <a:r>
              <a:rPr lang="ru-RU" dirty="0"/>
              <a:t> в </a:t>
            </a:r>
            <a:r>
              <a:rPr lang="ru-RU" dirty="0" err="1"/>
              <a:t>моделі</a:t>
            </a:r>
            <a:r>
              <a:rPr lang="ru-RU" dirty="0"/>
              <a:t>, і </a:t>
            </a:r>
            <a:r>
              <a:rPr lang="ru-RU" dirty="0" err="1"/>
              <a:t>спеціальним</a:t>
            </a:r>
            <a:r>
              <a:rPr lang="ru-RU" dirty="0"/>
              <a:t> </a:t>
            </a:r>
            <a:r>
              <a:rPr lang="ru-RU" dirty="0" err="1"/>
              <a:t>механізмом</a:t>
            </a:r>
            <a:r>
              <a:rPr lang="ru-RU" dirty="0"/>
              <a:t> </a:t>
            </a:r>
            <a:r>
              <a:rPr lang="ru-RU" dirty="0" err="1"/>
              <a:t>перетворює</a:t>
            </a:r>
            <a:r>
              <a:rPr lang="ru-RU" dirty="0"/>
              <a:t> </a:t>
            </a:r>
            <a:r>
              <a:rPr lang="ru-RU" dirty="0" err="1"/>
              <a:t>переміщення</a:t>
            </a:r>
            <a:r>
              <a:rPr lang="ru-RU" dirty="0"/>
              <a:t> руки в </a:t>
            </a:r>
            <a:r>
              <a:rPr lang="ru-RU" dirty="0" err="1"/>
              <a:t>рухи</a:t>
            </a:r>
            <a:r>
              <a:rPr lang="ru-RU" dirty="0"/>
              <a:t> </a:t>
            </a:r>
            <a:r>
              <a:rPr lang="ru-RU" dirty="0" err="1"/>
              <a:t>стерна</a:t>
            </a:r>
            <a:r>
              <a:rPr lang="ru-RU" dirty="0"/>
              <a:t> </a:t>
            </a:r>
            <a:r>
              <a:rPr lang="ru-RU" dirty="0" err="1"/>
              <a:t>висоти</a:t>
            </a:r>
            <a:r>
              <a:rPr lang="ru-RU" dirty="0"/>
              <a:t>, </a:t>
            </a:r>
            <a:r>
              <a:rPr lang="ru-RU" dirty="0" err="1"/>
              <a:t>що</a:t>
            </a:r>
            <a:r>
              <a:rPr lang="ru-RU" dirty="0"/>
              <a:t> </a:t>
            </a:r>
            <a:r>
              <a:rPr lang="ru-RU" dirty="0" err="1"/>
              <a:t>дозволяє</a:t>
            </a:r>
            <a:r>
              <a:rPr lang="ru-RU" dirty="0"/>
              <a:t> </a:t>
            </a:r>
            <a:r>
              <a:rPr lang="ru-RU" dirty="0" err="1"/>
              <a:t>маневрувати</a:t>
            </a:r>
            <a:r>
              <a:rPr lang="ru-RU" dirty="0"/>
              <a:t> </a:t>
            </a:r>
            <a:r>
              <a:rPr lang="ru-RU" dirty="0" err="1"/>
              <a:t>моделлю</a:t>
            </a:r>
            <a:r>
              <a:rPr lang="ru-RU" dirty="0"/>
              <a:t>. </a:t>
            </a:r>
            <a:r>
              <a:rPr lang="ru-RU" dirty="0" err="1"/>
              <a:t>Пілот</a:t>
            </a:r>
            <a:r>
              <a:rPr lang="ru-RU" dirty="0"/>
              <a:t> </a:t>
            </a:r>
            <a:r>
              <a:rPr lang="ru-RU" dirty="0" err="1"/>
              <a:t>повертається</a:t>
            </a:r>
            <a:r>
              <a:rPr lang="ru-RU" dirty="0"/>
              <a:t> </a:t>
            </a:r>
            <a:r>
              <a:rPr lang="ru-RU" dirty="0" err="1"/>
              <a:t>слідом</a:t>
            </a:r>
            <a:r>
              <a:rPr lang="ru-RU" dirty="0"/>
              <a:t> за </a:t>
            </a:r>
            <a:r>
              <a:rPr lang="ru-RU" dirty="0" err="1"/>
              <a:t>моделлю</a:t>
            </a:r>
            <a:r>
              <a:rPr lang="ru-RU" dirty="0"/>
              <a:t> і </a:t>
            </a:r>
            <a:r>
              <a:rPr lang="ru-RU" dirty="0" err="1"/>
              <a:t>контролює</a:t>
            </a:r>
            <a:r>
              <a:rPr lang="ru-RU" dirty="0"/>
              <a:t> </a:t>
            </a:r>
            <a:r>
              <a:rPr lang="ru-RU" dirty="0" err="1"/>
              <a:t>її</a:t>
            </a:r>
            <a:r>
              <a:rPr lang="ru-RU" dirty="0"/>
              <a:t> </a:t>
            </a:r>
            <a:r>
              <a:rPr lang="ru-RU" dirty="0" err="1"/>
              <a:t>положення</a:t>
            </a:r>
            <a:r>
              <a:rPr lang="ru-RU" dirty="0"/>
              <a:t> в </a:t>
            </a:r>
            <a:r>
              <a:rPr lang="ru-RU" dirty="0" err="1"/>
              <a:t>повітрі</a:t>
            </a:r>
            <a:r>
              <a:rPr lang="ru-RU" dirty="0"/>
              <a:t>.</a:t>
            </a:r>
          </a:p>
        </p:txBody>
      </p:sp>
      <p:sp>
        <p:nvSpPr>
          <p:cNvPr id="3" name="Объект 2">
            <a:extLst>
              <a:ext uri="{FF2B5EF4-FFF2-40B4-BE49-F238E27FC236}">
                <a16:creationId xmlns:a16="http://schemas.microsoft.com/office/drawing/2014/main" id="{C81B58E2-40D0-4C0F-85F1-CA8C8AA88524}"/>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58676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54FAFA-9681-4EE7-A06F-C5B3968950FE}"/>
              </a:ext>
            </a:extLst>
          </p:cNvPr>
          <p:cNvSpPr>
            <a:spLocks noGrp="1"/>
          </p:cNvSpPr>
          <p:nvPr>
            <p:ph type="title"/>
          </p:nvPr>
        </p:nvSpPr>
        <p:spPr/>
        <p:txBody>
          <a:bodyPr>
            <a:normAutofit fontScale="90000"/>
          </a:bodyPr>
          <a:lstStyle/>
          <a:p>
            <a:r>
              <a:rPr lang="ru-RU" dirty="0"/>
              <a:t>Модель </a:t>
            </a:r>
            <a:r>
              <a:rPr lang="ru-RU" dirty="0" err="1"/>
              <a:t>може</a:t>
            </a:r>
            <a:r>
              <a:rPr lang="ru-RU" dirty="0"/>
              <a:t> </a:t>
            </a:r>
            <a:r>
              <a:rPr lang="ru-RU" dirty="0" err="1"/>
              <a:t>літати</a:t>
            </a:r>
            <a:r>
              <a:rPr lang="ru-RU" dirty="0"/>
              <a:t> горизонтально </a:t>
            </a:r>
            <a:r>
              <a:rPr lang="ru-RU" dirty="0" err="1"/>
              <a:t>або</a:t>
            </a:r>
            <a:r>
              <a:rPr lang="ru-RU" dirty="0"/>
              <a:t> </a:t>
            </a:r>
            <a:r>
              <a:rPr lang="ru-RU" dirty="0" err="1"/>
              <a:t>виконувати</a:t>
            </a:r>
            <a:r>
              <a:rPr lang="ru-RU" dirty="0"/>
              <a:t> </a:t>
            </a:r>
            <a:r>
              <a:rPr lang="ru-RU" dirty="0" err="1"/>
              <a:t>різні</a:t>
            </a:r>
            <a:r>
              <a:rPr lang="ru-RU" dirty="0"/>
              <a:t> </a:t>
            </a:r>
            <a:r>
              <a:rPr lang="ru-RU" dirty="0" err="1"/>
              <a:t>маневри</a:t>
            </a:r>
            <a:r>
              <a:rPr lang="ru-RU" dirty="0"/>
              <a:t> в межах </a:t>
            </a:r>
            <a:r>
              <a:rPr lang="ru-RU" dirty="0" err="1"/>
              <a:t>півсфери</a:t>
            </a:r>
            <a:r>
              <a:rPr lang="ru-RU" dirty="0"/>
              <a:t> над землею, </a:t>
            </a:r>
            <a:r>
              <a:rPr lang="ru-RU" dirty="0" err="1"/>
              <a:t>радіусом</a:t>
            </a:r>
            <a:r>
              <a:rPr lang="ru-RU" dirty="0"/>
              <a:t> </a:t>
            </a:r>
            <a:r>
              <a:rPr lang="ru-RU" dirty="0" err="1"/>
              <a:t>півсфери</a:t>
            </a:r>
            <a:r>
              <a:rPr lang="ru-RU" dirty="0"/>
              <a:t> є </a:t>
            </a:r>
            <a:r>
              <a:rPr lang="ru-RU" dirty="0" err="1"/>
              <a:t>довжина</a:t>
            </a:r>
            <a:r>
              <a:rPr lang="ru-RU" dirty="0"/>
              <a:t> </a:t>
            </a:r>
            <a:r>
              <a:rPr lang="ru-RU" dirty="0" err="1"/>
              <a:t>корди</a:t>
            </a:r>
            <a:r>
              <a:rPr lang="ru-RU" dirty="0"/>
              <a:t>. </a:t>
            </a:r>
            <a:r>
              <a:rPr lang="ru-RU" dirty="0" err="1"/>
              <a:t>Діаметр</a:t>
            </a:r>
            <a:r>
              <a:rPr lang="ru-RU" dirty="0"/>
              <a:t> </a:t>
            </a:r>
            <a:r>
              <a:rPr lang="ru-RU" dirty="0" err="1"/>
              <a:t>сталевого</a:t>
            </a:r>
            <a:r>
              <a:rPr lang="ru-RU" dirty="0"/>
              <a:t> корду </a:t>
            </a:r>
            <a:r>
              <a:rPr lang="ru-RU" dirty="0" err="1"/>
              <a:t>близько</a:t>
            </a:r>
            <a:r>
              <a:rPr lang="ru-RU" dirty="0"/>
              <a:t> 0,3 мм, а </a:t>
            </a:r>
            <a:r>
              <a:rPr lang="ru-RU" dirty="0" err="1"/>
              <a:t>довжина</a:t>
            </a:r>
            <a:r>
              <a:rPr lang="ru-RU" dirty="0"/>
              <a:t> не повинна </a:t>
            </a:r>
            <a:r>
              <a:rPr lang="ru-RU" dirty="0" err="1"/>
              <a:t>перевищувати</a:t>
            </a:r>
            <a:r>
              <a:rPr lang="ru-RU" dirty="0"/>
              <a:t> 21,5 метра. </a:t>
            </a:r>
            <a:r>
              <a:rPr lang="ru-RU" dirty="0" err="1"/>
              <a:t>Літаки</a:t>
            </a:r>
            <a:r>
              <a:rPr lang="ru-RU" dirty="0"/>
              <a:t> </a:t>
            </a:r>
            <a:r>
              <a:rPr lang="ru-RU" dirty="0" err="1"/>
              <a:t>можуть</a:t>
            </a:r>
            <a:r>
              <a:rPr lang="ru-RU" dirty="0"/>
              <a:t> </a:t>
            </a:r>
            <a:r>
              <a:rPr lang="ru-RU" dirty="0" err="1"/>
              <a:t>злітати</a:t>
            </a:r>
            <a:r>
              <a:rPr lang="ru-RU" dirty="0"/>
              <a:t> з </a:t>
            </a:r>
            <a:r>
              <a:rPr lang="ru-RU" dirty="0" err="1"/>
              <a:t>колісного</a:t>
            </a:r>
            <a:r>
              <a:rPr lang="ru-RU" dirty="0"/>
              <a:t> </a:t>
            </a:r>
            <a:r>
              <a:rPr lang="ru-RU" dirty="0" err="1"/>
              <a:t>шасі</a:t>
            </a:r>
            <a:r>
              <a:rPr lang="ru-RU" dirty="0"/>
              <a:t>, </a:t>
            </a:r>
            <a:r>
              <a:rPr lang="ru-RU" dirty="0" err="1"/>
              <a:t>або</a:t>
            </a:r>
            <a:r>
              <a:rPr lang="ru-RU" dirty="0"/>
              <a:t> </a:t>
            </a:r>
            <a:r>
              <a:rPr lang="ru-RU" dirty="0" err="1"/>
              <a:t>запускатись</a:t>
            </a:r>
            <a:r>
              <a:rPr lang="ru-RU" dirty="0"/>
              <a:t> прямо з рук.</a:t>
            </a:r>
          </a:p>
        </p:txBody>
      </p:sp>
      <p:pic>
        <p:nvPicPr>
          <p:cNvPr id="4098" name="Picture 2" descr="Кордовая пилотажная модель самолета — Паркфлаер">
            <a:extLst>
              <a:ext uri="{FF2B5EF4-FFF2-40B4-BE49-F238E27FC236}">
                <a16:creationId xmlns:a16="http://schemas.microsoft.com/office/drawing/2014/main" id="{0287E3CC-EB92-4B1D-9077-B2A4BC3B45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857" y="4696692"/>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ордовая пилотажная модель самолета F2B &quot;ЯСТРЕБ&quot; - Паркфлаер">
            <a:extLst>
              <a:ext uri="{FF2B5EF4-FFF2-40B4-BE49-F238E27FC236}">
                <a16:creationId xmlns:a16="http://schemas.microsoft.com/office/drawing/2014/main" id="{8044525A-DDA8-48DD-A0F2-2B427B59E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931" y="4696692"/>
            <a:ext cx="27241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Кордовые модели в чертежах">
            <a:extLst>
              <a:ext uri="{FF2B5EF4-FFF2-40B4-BE49-F238E27FC236}">
                <a16:creationId xmlns:a16="http://schemas.microsoft.com/office/drawing/2014/main" id="{3C950A34-2B8B-4AB0-8141-3E9FA9EFA1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15" t="4159" r="1241" b="20387"/>
          <a:stretch/>
        </p:blipFill>
        <p:spPr bwMode="auto">
          <a:xfrm>
            <a:off x="7234521" y="4400550"/>
            <a:ext cx="3179298" cy="195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5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DD4340-328B-4A3D-80F0-472CE4FA4975}"/>
              </a:ext>
            </a:extLst>
          </p:cNvPr>
          <p:cNvSpPr>
            <a:spLocks noGrp="1"/>
          </p:cNvSpPr>
          <p:nvPr>
            <p:ph type="title"/>
          </p:nvPr>
        </p:nvSpPr>
        <p:spPr/>
        <p:txBody>
          <a:bodyPr>
            <a:normAutofit fontScale="90000"/>
          </a:bodyPr>
          <a:lstStyle/>
          <a:p>
            <a:r>
              <a:rPr lang="ru-RU" dirty="0" err="1"/>
              <a:t>Моделі</a:t>
            </a:r>
            <a:r>
              <a:rPr lang="ru-RU" dirty="0"/>
              <a:t> </a:t>
            </a:r>
            <a:r>
              <a:rPr lang="ru-RU" dirty="0" err="1"/>
              <a:t>копії</a:t>
            </a:r>
            <a:r>
              <a:rPr lang="ru-RU" dirty="0"/>
              <a:t> часто </a:t>
            </a:r>
            <a:r>
              <a:rPr lang="ru-RU" dirty="0" err="1"/>
              <a:t>оснащують</a:t>
            </a:r>
            <a:r>
              <a:rPr lang="ru-RU" dirty="0"/>
              <a:t> </a:t>
            </a:r>
            <a:r>
              <a:rPr lang="ru-RU" dirty="0" err="1"/>
              <a:t>додатковими</a:t>
            </a:r>
            <a:r>
              <a:rPr lang="ru-RU" dirty="0"/>
              <a:t> кордами для </a:t>
            </a:r>
            <a:r>
              <a:rPr lang="ru-RU" dirty="0" err="1"/>
              <a:t>керування</a:t>
            </a:r>
            <a:r>
              <a:rPr lang="ru-RU" dirty="0"/>
              <a:t> </a:t>
            </a:r>
            <a:r>
              <a:rPr lang="ru-RU" dirty="0" err="1"/>
              <a:t>демонстраційними</a:t>
            </a:r>
            <a:r>
              <a:rPr lang="ru-RU" dirty="0"/>
              <a:t> </a:t>
            </a:r>
            <a:r>
              <a:rPr lang="ru-RU" dirty="0" err="1"/>
              <a:t>функціями</a:t>
            </a:r>
            <a:r>
              <a:rPr lang="ru-RU" dirty="0"/>
              <a:t>. </a:t>
            </a:r>
            <a:r>
              <a:rPr lang="ru-RU" dirty="0" err="1"/>
              <a:t>Останнім</a:t>
            </a:r>
            <a:r>
              <a:rPr lang="ru-RU" dirty="0"/>
              <a:t> часом стало </a:t>
            </a:r>
            <a:r>
              <a:rPr lang="ru-RU" dirty="0" err="1"/>
              <a:t>можливим</a:t>
            </a:r>
            <a:r>
              <a:rPr lang="ru-RU" dirty="0"/>
              <a:t> </a:t>
            </a:r>
            <a:r>
              <a:rPr lang="ru-RU" dirty="0" err="1"/>
              <a:t>оснащувати</a:t>
            </a:r>
            <a:r>
              <a:rPr lang="ru-RU" dirty="0"/>
              <a:t> </a:t>
            </a:r>
            <a:r>
              <a:rPr lang="ru-RU" dirty="0" err="1"/>
              <a:t>кордові</a:t>
            </a:r>
            <a:r>
              <a:rPr lang="ru-RU" dirty="0"/>
              <a:t> </a:t>
            </a:r>
            <a:r>
              <a:rPr lang="ru-RU" dirty="0" err="1"/>
              <a:t>моделі</a:t>
            </a:r>
            <a:r>
              <a:rPr lang="ru-RU" dirty="0"/>
              <a:t> </a:t>
            </a:r>
            <a:r>
              <a:rPr lang="ru-RU" dirty="0" err="1"/>
              <a:t>безколекторними</a:t>
            </a:r>
            <a:r>
              <a:rPr lang="ru-RU" dirty="0"/>
              <a:t> </a:t>
            </a:r>
            <a:r>
              <a:rPr lang="ru-RU" dirty="0" err="1"/>
              <a:t>електромоторами</a:t>
            </a:r>
            <a:r>
              <a:rPr lang="ru-RU" dirty="0"/>
              <a:t> з контролером, та легкими </a:t>
            </a:r>
            <a:r>
              <a:rPr lang="ru-RU" dirty="0" err="1"/>
              <a:t>літій-полімерними</a:t>
            </a:r>
            <a:r>
              <a:rPr lang="ru-RU" dirty="0"/>
              <a:t> </a:t>
            </a:r>
            <a:r>
              <a:rPr lang="ru-RU" dirty="0" err="1"/>
              <a:t>акумуляторами</a:t>
            </a:r>
            <a:r>
              <a:rPr lang="ru-RU" dirty="0"/>
              <a:t> </a:t>
            </a:r>
            <a:r>
              <a:rPr lang="ru-RU" dirty="0" err="1"/>
              <a:t>встановленими</a:t>
            </a:r>
            <a:r>
              <a:rPr lang="ru-RU" dirty="0"/>
              <a:t> на борту.</a:t>
            </a:r>
          </a:p>
        </p:txBody>
      </p:sp>
      <p:pic>
        <p:nvPicPr>
          <p:cNvPr id="5122" name="Picture 2" descr="Львів'янин здобув Кубок світу з авіамодельного спорту">
            <a:extLst>
              <a:ext uri="{FF2B5EF4-FFF2-40B4-BE49-F238E27FC236}">
                <a16:creationId xmlns:a16="http://schemas.microsoft.com/office/drawing/2014/main" id="{0663D58A-A0C9-4CDD-920D-4D4B4A8C97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3575" y="4841809"/>
            <a:ext cx="3374696" cy="17801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Vmodels.ru | Двигатели | Электрические | Электрическая силовая для  кордовой модели самолета.">
            <a:extLst>
              <a:ext uri="{FF2B5EF4-FFF2-40B4-BE49-F238E27FC236}">
                <a16:creationId xmlns:a16="http://schemas.microsoft.com/office/drawing/2014/main" id="{7738FD70-7EAD-474E-882F-4432D1F64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377" y="4841809"/>
            <a:ext cx="286702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53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A1A19E-CE64-4C3C-A4FF-D3815DBE9B36}"/>
              </a:ext>
            </a:extLst>
          </p:cNvPr>
          <p:cNvSpPr>
            <a:spLocks noGrp="1"/>
          </p:cNvSpPr>
          <p:nvPr>
            <p:ph type="title"/>
          </p:nvPr>
        </p:nvSpPr>
        <p:spPr>
          <a:xfrm>
            <a:off x="677334" y="609600"/>
            <a:ext cx="8596668" cy="1320800"/>
          </a:xfrm>
        </p:spPr>
        <p:txBody>
          <a:bodyPr>
            <a:normAutofit fontScale="90000"/>
          </a:bodyPr>
          <a:lstStyle/>
          <a:p>
            <a:r>
              <a:rPr lang="ru-RU" sz="3100" dirty="0"/>
              <a:t>На </a:t>
            </a:r>
            <a:r>
              <a:rPr lang="ru-RU" sz="3100" dirty="0" err="1"/>
              <a:t>сьогодні</a:t>
            </a:r>
            <a:r>
              <a:rPr lang="ru-RU" sz="3100" dirty="0"/>
              <a:t> </a:t>
            </a:r>
            <a:r>
              <a:rPr lang="ru-RU" sz="3100" dirty="0" err="1"/>
              <a:t>Міжнародна</a:t>
            </a:r>
            <a:r>
              <a:rPr lang="ru-RU" sz="3100" dirty="0"/>
              <a:t> </a:t>
            </a:r>
            <a:r>
              <a:rPr lang="ru-RU" sz="3100" dirty="0" err="1"/>
              <a:t>авіаційна</a:t>
            </a:r>
            <a:r>
              <a:rPr lang="ru-RU" sz="3100" dirty="0"/>
              <a:t> </a:t>
            </a:r>
            <a:r>
              <a:rPr lang="ru-RU" sz="3100" dirty="0" err="1"/>
              <a:t>федерація</a:t>
            </a:r>
            <a:r>
              <a:rPr lang="ru-RU" sz="3100" dirty="0"/>
              <a:t> (</a:t>
            </a:r>
            <a:r>
              <a:rPr lang="en-US" sz="3100" dirty="0"/>
              <a:t>FAI) </a:t>
            </a:r>
            <a:r>
              <a:rPr lang="ru-RU" sz="3100" dirty="0" err="1"/>
              <a:t>визначила</a:t>
            </a:r>
            <a:r>
              <a:rPr lang="ru-RU" sz="3100" dirty="0"/>
              <a:t> ряд </a:t>
            </a:r>
            <a:r>
              <a:rPr lang="ru-RU" sz="3100" dirty="0" err="1"/>
              <a:t>спортивних</a:t>
            </a:r>
            <a:r>
              <a:rPr lang="ru-RU" sz="3100" dirty="0"/>
              <a:t> </a:t>
            </a:r>
            <a:r>
              <a:rPr lang="ru-RU" sz="3100" dirty="0" err="1"/>
              <a:t>класів</a:t>
            </a:r>
            <a:r>
              <a:rPr lang="ru-RU" sz="3100" dirty="0"/>
              <a:t> </a:t>
            </a:r>
            <a:r>
              <a:rPr lang="ru-RU" sz="3100" dirty="0" err="1"/>
              <a:t>кордових</a:t>
            </a:r>
            <a:r>
              <a:rPr lang="ru-RU" sz="3100" dirty="0"/>
              <a:t> </a:t>
            </a:r>
            <a:r>
              <a:rPr lang="ru-RU" sz="3100" dirty="0" err="1"/>
              <a:t>авіамоделей</a:t>
            </a:r>
            <a:r>
              <a:rPr lang="ru-RU" sz="3100" dirty="0"/>
              <a:t>:</a:t>
            </a:r>
            <a:br>
              <a:rPr lang="ru-RU" sz="3100" dirty="0"/>
            </a:br>
            <a:r>
              <a:rPr lang="en-US" sz="3100" dirty="0"/>
              <a:t>F2A — </a:t>
            </a:r>
            <a:r>
              <a:rPr lang="ru-RU" sz="3100" dirty="0" err="1"/>
              <a:t>швидкісні</a:t>
            </a:r>
            <a:r>
              <a:rPr lang="ru-RU" sz="3100" dirty="0"/>
              <a:t> </a:t>
            </a:r>
            <a:r>
              <a:rPr lang="ru-RU" sz="3100" dirty="0" err="1"/>
              <a:t>моделі</a:t>
            </a:r>
            <a:br>
              <a:rPr lang="ru-RU" sz="3100" dirty="0"/>
            </a:br>
            <a:r>
              <a:rPr lang="en-US" sz="3100" dirty="0"/>
              <a:t>F2B — </a:t>
            </a:r>
            <a:r>
              <a:rPr lang="ru-RU" sz="3100" dirty="0" err="1"/>
              <a:t>пілотажні</a:t>
            </a:r>
            <a:r>
              <a:rPr lang="ru-RU" sz="3100" dirty="0"/>
              <a:t> </a:t>
            </a:r>
            <a:r>
              <a:rPr lang="ru-RU" sz="3100" dirty="0" err="1"/>
              <a:t>моделі</a:t>
            </a:r>
            <a:br>
              <a:rPr lang="ru-RU" sz="3100" dirty="0"/>
            </a:br>
            <a:r>
              <a:rPr lang="en-US" sz="3100" dirty="0"/>
              <a:t>F2C — </a:t>
            </a:r>
            <a:r>
              <a:rPr lang="ru-RU" sz="3100" dirty="0" err="1"/>
              <a:t>гоночні</a:t>
            </a:r>
            <a:r>
              <a:rPr lang="ru-RU" sz="3100" dirty="0"/>
              <a:t> </a:t>
            </a:r>
            <a:r>
              <a:rPr lang="ru-RU" sz="3100" dirty="0" err="1"/>
              <a:t>моделі</a:t>
            </a:r>
            <a:br>
              <a:rPr lang="ru-RU" sz="3100" dirty="0"/>
            </a:br>
            <a:r>
              <a:rPr lang="en-US" sz="3100" dirty="0"/>
              <a:t>F2D — </a:t>
            </a:r>
            <a:r>
              <a:rPr lang="ru-RU" sz="3100" dirty="0" err="1"/>
              <a:t>моделі</a:t>
            </a:r>
            <a:r>
              <a:rPr lang="ru-RU" sz="3100" dirty="0"/>
              <a:t> </a:t>
            </a:r>
            <a:r>
              <a:rPr lang="ru-RU" sz="3100" dirty="0" err="1"/>
              <a:t>повітряного</a:t>
            </a:r>
            <a:r>
              <a:rPr lang="ru-RU" sz="3100" dirty="0"/>
              <a:t> бою</a:t>
            </a:r>
            <a:br>
              <a:rPr lang="ru-RU" sz="3100" dirty="0"/>
            </a:br>
            <a:r>
              <a:rPr lang="en-US" sz="3100" dirty="0"/>
              <a:t>F4B — </a:t>
            </a:r>
            <a:r>
              <a:rPr lang="ru-RU" sz="3100" dirty="0" err="1"/>
              <a:t>моделі-копії</a:t>
            </a:r>
            <a:br>
              <a:rPr lang="ru-RU" sz="3100" dirty="0"/>
            </a:br>
            <a:r>
              <a:rPr lang="ru-RU" sz="3100" dirty="0" err="1"/>
              <a:t>Додаткові</a:t>
            </a:r>
            <a:r>
              <a:rPr lang="ru-RU" sz="3100" dirty="0"/>
              <a:t> </a:t>
            </a:r>
            <a:r>
              <a:rPr lang="ru-RU" sz="3100" dirty="0" err="1"/>
              <a:t>класи</a:t>
            </a:r>
            <a:r>
              <a:rPr lang="ru-RU" sz="3100" dirty="0"/>
              <a:t>: </a:t>
            </a:r>
            <a:r>
              <a:rPr lang="en-US" sz="3100" dirty="0"/>
              <a:t>F2H — </a:t>
            </a:r>
            <a:r>
              <a:rPr lang="ru-RU" sz="3100" dirty="0" err="1"/>
              <a:t>моделі</a:t>
            </a:r>
            <a:r>
              <a:rPr lang="ru-RU" sz="3100" dirty="0"/>
              <a:t> </a:t>
            </a:r>
            <a:r>
              <a:rPr lang="ru-RU" sz="3100" dirty="0" err="1"/>
              <a:t>повітряного</a:t>
            </a:r>
            <a:r>
              <a:rPr lang="ru-RU" sz="3100" dirty="0"/>
              <a:t> бою з </a:t>
            </a:r>
            <a:r>
              <a:rPr lang="ru-RU" sz="3100" dirty="0" err="1"/>
              <a:t>компресійним</a:t>
            </a:r>
            <a:r>
              <a:rPr lang="ru-RU" sz="3100" dirty="0"/>
              <a:t> </a:t>
            </a:r>
            <a:r>
              <a:rPr lang="ru-RU" sz="3100" dirty="0" err="1"/>
              <a:t>двигуном</a:t>
            </a:r>
            <a:r>
              <a:rPr lang="ru-RU" sz="3100" dirty="0"/>
              <a:t>; </a:t>
            </a:r>
            <a:r>
              <a:rPr lang="en-US" sz="3100" dirty="0"/>
              <a:t>F2G — </a:t>
            </a:r>
            <a:r>
              <a:rPr lang="ru-RU" sz="3100" dirty="0" err="1"/>
              <a:t>гоночні</a:t>
            </a:r>
            <a:r>
              <a:rPr lang="ru-RU" sz="3100" dirty="0"/>
              <a:t> </a:t>
            </a:r>
            <a:r>
              <a:rPr lang="ru-RU" sz="3100" dirty="0" err="1"/>
              <a:t>моделі</a:t>
            </a:r>
            <a:r>
              <a:rPr lang="ru-RU" sz="3100" dirty="0"/>
              <a:t> з </a:t>
            </a:r>
            <a:r>
              <a:rPr lang="ru-RU" sz="3100" dirty="0" err="1"/>
              <a:t>контурним</a:t>
            </a:r>
            <a:r>
              <a:rPr lang="ru-RU" sz="3100" dirty="0"/>
              <a:t> фюзеляжем, та </a:t>
            </a:r>
            <a:r>
              <a:rPr lang="ru-RU" sz="3100" dirty="0" err="1"/>
              <a:t>ін</a:t>
            </a:r>
            <a:r>
              <a:rPr lang="ru-RU" sz="3100" dirty="0"/>
              <a:t>.</a:t>
            </a:r>
            <a:br>
              <a:rPr lang="ru-RU" dirty="0"/>
            </a:br>
            <a:endParaRPr lang="ru-RU" dirty="0"/>
          </a:p>
        </p:txBody>
      </p:sp>
      <p:sp>
        <p:nvSpPr>
          <p:cNvPr id="3" name="Объект 2">
            <a:extLst>
              <a:ext uri="{FF2B5EF4-FFF2-40B4-BE49-F238E27FC236}">
                <a16:creationId xmlns:a16="http://schemas.microsoft.com/office/drawing/2014/main" id="{06D58C44-D7C8-4C22-A9CF-02D94C3F29FD}"/>
              </a:ext>
            </a:extLst>
          </p:cNvPr>
          <p:cNvSpPr>
            <a:spLocks noGrp="1"/>
          </p:cNvSpPr>
          <p:nvPr>
            <p:ph idx="1"/>
          </p:nvPr>
        </p:nvSpPr>
        <p:spPr/>
        <p:txBody>
          <a:bodyPr/>
          <a:lstStyle/>
          <a:p>
            <a:endParaRPr lang="ru-RU" dirty="0"/>
          </a:p>
        </p:txBody>
      </p:sp>
      <p:pic>
        <p:nvPicPr>
          <p:cNvPr id="1028" name="Picture 4" descr="F2 Авиамодельные классы, кордовые авиамодели F2A, F2B, F2C, F2D.  Авиамоделизм. Авиамоделирование. - YouTube">
            <a:extLst>
              <a:ext uri="{FF2B5EF4-FFF2-40B4-BE49-F238E27FC236}">
                <a16:creationId xmlns:a16="http://schemas.microsoft.com/office/drawing/2014/main" id="{531C18C2-E6BA-4351-A5DA-7631FA711C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9" t="18898" r="847" b="15703"/>
          <a:stretch/>
        </p:blipFill>
        <p:spPr bwMode="auto">
          <a:xfrm>
            <a:off x="7072407" y="1555199"/>
            <a:ext cx="4403189" cy="221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481965"/>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99</TotalTime>
  <Words>1012</Words>
  <Application>Microsoft Office PowerPoint</Application>
  <PresentationFormat>Широкоэкранный</PresentationFormat>
  <Paragraphs>15</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Trebuchet MS</vt:lpstr>
      <vt:lpstr>Wingdings 3</vt:lpstr>
      <vt:lpstr>Аспект</vt:lpstr>
      <vt:lpstr>Презентация PowerPoint</vt:lpstr>
      <vt:lpstr>Кордові моделі літаків</vt:lpstr>
      <vt:lpstr>Ко́рдова а́віамодель — модель літака з двигуном, що літає по колу, утримується та керується двома тонкими сталевими тросами, кордами. Вони порівняно прості в експлуатації, за своїми формами можуть бути схожі на справжні літаки або мати вільну нескладну конструкцію.</vt:lpstr>
      <vt:lpstr>Французький винахідник Альфонс Пено, досліджуючи можливості повітроплавання, створив оригінальну літаючу модель з гумовим двигуном. Її політ він продемонстрував в 1871 році у Французькій Академії Наук. Модель з штовхаючим повітряним гвинтом, розмахом крила 450 мм, вагою близько 15 г, пролітала відстань 36—40 метрів протягом 10—11 секунд. Цей літачок, названий автором «планофор», можна назвати першою авіамоделлю, адже її конструкцію повторювали безліч любителів повітроплавання, випускалися набори-іграшки для її складання, проводилися змагання на дальність і висоту польоту.</vt:lpstr>
      <vt:lpstr>Кордові літаки виготовляють із традиційних в авіамоделізмі матеріалів: бальзова та липова деревина, соснові рейки, авіаційна фанера, мікалентний папір, лавсанова плівка. Найпростіші тренувальні кордові авіамоделі можуть мати пласке крило та необ'ємний (контурний) фюзеляж. Пілотажні, та інші спортивні моделі, мають достатньо складну конструкцію. Кордові моделі, як правило, оснащуються двигунами внутрішнього згоряння об'ємом 1,5—10 см³. Їх запускають на рівному спеціальному асфальтовому або звичайному трав'яному майданчику (кордодромі) діаметром 45—50 м.</vt:lpstr>
      <vt:lpstr>Модель літака з двигуном літає по колу та керується пілотом, який знаходиться в центрі цього кола. Пілот управляє моделлю за допомогою двох тонких сталевих корд прикріплених до рукоятки управління, яка знаходиться в руці. Інший кінець тросів закріплюється в моделі, і спеціальним механізмом перетворює переміщення руки в рухи стерна висоти, що дозволяє маневрувати моделлю. Пілот повертається слідом за моделлю і контролює її положення в повітрі.</vt:lpstr>
      <vt:lpstr>Модель може літати горизонтально або виконувати різні маневри в межах півсфери над землею, радіусом півсфери є довжина корди. Діаметр сталевого корду близько 0,3 мм, а довжина не повинна перевищувати 21,5 метра. Літаки можуть злітати з колісного шасі, або запускатись прямо з рук.</vt:lpstr>
      <vt:lpstr>Моделі копії часто оснащують додатковими кордами для керування демонстраційними функціями. Останнім часом стало можливим оснащувати кордові моделі безколекторними електромоторами з контролером, та легкими літій-полімерними акумуляторами встановленими на борту.</vt:lpstr>
      <vt:lpstr>На сьогодні Міжнародна авіаційна федерація (FAI) визначила ряд спортивних класів кордових авіамоделей: F2A — швидкісні моделі F2B — пілотажні моделі F2C — гоночні моделі F2D — моделі повітряного бою F4B — моделі-копії Додаткові класи: F2H — моделі повітряного бою з компресійним двигуном; F2G — гоночні моделі з контурним фюзеляжем, та ін. </vt:lpstr>
      <vt:lpstr>Кордові швидкісні моделі — клас F2A Моделі для польоту на високих швидкостях. Об'єм двигуна обмежений 2,5 см³. Політ відбувається по колу фіксованого радіуса — 17,69 метра, потрібно пролетіти з максимальною швидкістю 9 кіл, що дорівнює відстані в 1 км. За колишніми правилами потрібно було пролетіти 10 кіл радіусом 15,92 метрів, але з метою підвищення безпеки польотів, правила були змінені для збільшення часу прольоту одного кола. На змаганнях швидкості моделей перевищують 300 км/год. </vt:lpstr>
      <vt:lpstr>Кордові пілотажні моделі — клас F2B Великі та елегантні моделі які виконують комплекс фігур пілотажу. Модель, зазвичай, має калільний або електричний двигун. Пілот виконує певну програму вправ (комплекс), а судді виставляють бали за точність виконання маневру (від 0 до 10 з кроком 0,5).</vt:lpstr>
      <vt:lpstr>Кордові гоночні моделі — Клас F2C Моделі імітують групові гонки та піт—стоп. Пілот і механік складають екіпаж для запуску моделі що мають всі основні обриси гоночних літаків. Корд довжиною 15,92 метра, в колі літають одночасно три екіпажі. Завдання пілота—якнайшвидше пролетіти дистанцію 10 км. (100 кіл). Важливим є обмеження об'єму бака до 7 см³, тому для подолання дистанції доводиться зробити 2—3 піт-стопи для заправки. </vt:lpstr>
      <vt:lpstr>Кордові моделі повітряного бою — клас F2D У колі, розташованому на трав'яному полі, два пілоти одночасно керують моделями з прив'язаною до фюзеляжу паперовою стрічкою. Мета маневрів — відрубати шматок стрічки у супротивника і не дати противнику відрубати стрічку у себе. За правилами FAI, кожен учасник може мати двох механіків і запасну модель для одного бою. Після закінчення бою (4 хвилини) підраховуються бали, кожен відріз приносить учаснику 100 балів. Крім того, враховується час проведений в польоті (1 бал за секунду) в межах бою, а за зіткнення в повітрі бали знімаються, а не додаються. Також існують пенальті (аж до зняття з бою) за різні порушення правил, наприклад, за пасивність у бою.</vt:lpstr>
      <vt:lpstr>Кордові моделі-копії — клас F4B У цьому класі моделісти змагаються в точності відтворення зовнішнього вигляду і реалізму літака-прототипу (стендова оцінка), та у виконанні фігур пілотажу властивих оригіналу. На змаганнях загальна оцінка за точність масштабного відтворення і майстерність виготовлення — це сума балів, що присуджуються трьома суддями. Ці бали використовуються при остаточному розподілі місць тільки в тому випадку, якщо модель виконала заліковий політ.</vt:lpstr>
      <vt:lpstr>Оцінюють також виконані в демонстраційному польоті різні функції (прибирання шасі, випуск закрилків, тощо). Керування цими функціями допускається по електропроводу або додатковому корду. Кожен учасник має в своєму розпорядженні 9 хвилин на виконання кожної польотної програми. Основні вимоги до моделей: площа несучих площин — 150 дм²; маса (з паливом) одномоторних моделей — 6 кг, багатомоторних — 7 кг; робочий об'єм двигуна для одномоторних моделей — 10 см³, багатомоторних — 20 см³; довжина корди 15—21,5 м; коло для польоту радіус — 26 метрів.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86</dc:title>
  <dc:creator>Professional</dc:creator>
  <cp:lastModifiedBy>Professional</cp:lastModifiedBy>
  <cp:revision>8</cp:revision>
  <dcterms:created xsi:type="dcterms:W3CDTF">2021-04-01T14:30:41Z</dcterms:created>
  <dcterms:modified xsi:type="dcterms:W3CDTF">2021-04-01T16:10:47Z</dcterms:modified>
</cp:coreProperties>
</file>