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7"/>
  </p:notesMasterIdLst>
  <p:sldIdLst>
    <p:sldId id="256" r:id="rId2"/>
    <p:sldId id="257" r:id="rId3"/>
    <p:sldId id="258" r:id="rId4"/>
    <p:sldId id="395" r:id="rId5"/>
    <p:sldId id="401" r:id="rId6"/>
    <p:sldId id="402" r:id="rId7"/>
    <p:sldId id="403" r:id="rId8"/>
    <p:sldId id="404" r:id="rId9"/>
    <p:sldId id="427" r:id="rId10"/>
    <p:sldId id="423" r:id="rId11"/>
    <p:sldId id="425" r:id="rId12"/>
    <p:sldId id="426" r:id="rId13"/>
    <p:sldId id="265" r:id="rId14"/>
    <p:sldId id="428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3FE24-4AD6-4660-8732-E02BDAA01DB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43D93-73A5-46F0-9C55-BE890B0A4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4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B41D06-9824-431B-8A1D-C7818E5F8C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BD75A-6096-4615-A2F0-68EFBFFB9AE3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471042" name="Rectangle 2">
            <a:extLst>
              <a:ext uri="{FF2B5EF4-FFF2-40B4-BE49-F238E27FC236}">
                <a16:creationId xmlns:a16="http://schemas.microsoft.com/office/drawing/2014/main" id="{BF509234-6C4F-4DE6-B117-B52FC480D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>
            <a:extLst>
              <a:ext uri="{FF2B5EF4-FFF2-40B4-BE49-F238E27FC236}">
                <a16:creationId xmlns:a16="http://schemas.microsoft.com/office/drawing/2014/main" id="{A44C263B-2341-4971-AD35-9F7B3112B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0473AE-E11C-4909-80A7-C5B5F5556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070B9-DFF5-4F06-A4E4-01FDD3878852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57984932-971F-44AD-A2BC-E9EE277ACB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172430BC-B553-4257-93E4-8716A1E3D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881B33-F28C-449F-952D-3280BBC2F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B2308-C706-4B27-BD92-2A7FBDA50094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24290" name="Rectangle 2">
            <a:extLst>
              <a:ext uri="{FF2B5EF4-FFF2-40B4-BE49-F238E27FC236}">
                <a16:creationId xmlns:a16="http://schemas.microsoft.com/office/drawing/2014/main" id="{83F64AAB-E050-47DE-89AA-C5F76A849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>
            <a:extLst>
              <a:ext uri="{FF2B5EF4-FFF2-40B4-BE49-F238E27FC236}">
                <a16:creationId xmlns:a16="http://schemas.microsoft.com/office/drawing/2014/main" id="{97B39CC5-2DD1-40FC-837E-9A4A964A0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DDD1D8-DD77-4FA9-BF92-5A0BD6F9F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5AE14-BE57-4C14-83C8-6FCD1D727605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528386" name="Rectangle 2">
            <a:extLst>
              <a:ext uri="{FF2B5EF4-FFF2-40B4-BE49-F238E27FC236}">
                <a16:creationId xmlns:a16="http://schemas.microsoft.com/office/drawing/2014/main" id="{A92BF994-6CBE-4BAB-8849-300D4369B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>
            <a:extLst>
              <a:ext uri="{FF2B5EF4-FFF2-40B4-BE49-F238E27FC236}">
                <a16:creationId xmlns:a16="http://schemas.microsoft.com/office/drawing/2014/main" id="{C2AF1EB6-EB38-43D8-9022-B38A0492C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FBE0E7-5AE4-4287-B134-4A067C7760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B73B8-BA33-43AA-A7D2-229AE093A2E7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30434" name="Rectangle 2">
            <a:extLst>
              <a:ext uri="{FF2B5EF4-FFF2-40B4-BE49-F238E27FC236}">
                <a16:creationId xmlns:a16="http://schemas.microsoft.com/office/drawing/2014/main" id="{61126CAE-7768-4F4E-BD67-94B0E7CDC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>
            <a:extLst>
              <a:ext uri="{FF2B5EF4-FFF2-40B4-BE49-F238E27FC236}">
                <a16:creationId xmlns:a16="http://schemas.microsoft.com/office/drawing/2014/main" id="{DFAD537D-0890-431B-9960-21989EF75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2ED8ED-B757-4E44-9798-E147A124FB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2D404-1FE7-4114-898E-194E5366A453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32482" name="Rectangle 2">
            <a:extLst>
              <a:ext uri="{FF2B5EF4-FFF2-40B4-BE49-F238E27FC236}">
                <a16:creationId xmlns:a16="http://schemas.microsoft.com/office/drawing/2014/main" id="{A75429F0-D02D-45A2-8113-F1968DB4C7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>
            <a:extLst>
              <a:ext uri="{FF2B5EF4-FFF2-40B4-BE49-F238E27FC236}">
                <a16:creationId xmlns:a16="http://schemas.microsoft.com/office/drawing/2014/main" id="{BBCFC5FC-8B59-4609-81D4-598278A3A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8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4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55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58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284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21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3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3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10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0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1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8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6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7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8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56C3E-F019-4D99-859B-C949A6152AA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4B908D-05A4-455B-85F6-1080641D5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4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>
            <a:extLst>
              <a:ext uri="{FF2B5EF4-FFF2-40B4-BE49-F238E27FC236}">
                <a16:creationId xmlns:a16="http://schemas.microsoft.com/office/drawing/2014/main" id="{8BA2160A-701D-4869-A286-7E3F8DFF5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6" y="2060576"/>
            <a:ext cx="878522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368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2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uk-UA" altLang="ru-RU"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призначення ЛА;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uk-UA" altLang="ru-RU"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умови роботи (функціонування) ЛА;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uk-UA" altLang="ru-RU"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вимоги, пропоновані до ЛА і його частин;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uk-UA" altLang="ru-RU"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варіанти реалізації вимог;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uk-UA" altLang="ru-RU"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технічний і науковий рівень, на якому створюється ЛА.</a:t>
            </a:r>
          </a:p>
        </p:txBody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59193405-1C8D-499D-A55A-F7AD2663F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36095"/>
            <a:ext cx="7962900" cy="114864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902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uk-UA" alt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Конструкція ЛА і його частин визначається багатьма факторами, основні з який наступні: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3C2780AD-C37E-42BB-BE79-BEB90D920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27" y="530325"/>
            <a:ext cx="8785225" cy="33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2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40000"/>
              </a:spcBef>
            </a:pPr>
            <a:r>
              <a:rPr lang="uk-UA" altLang="ru-RU" sz="2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Умови роботи (функціонування) </a:t>
            </a:r>
            <a:r>
              <a:rPr lang="uk-UA" altLang="ru-RU" sz="2800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</a:t>
            </a:r>
            <a:r>
              <a:rPr lang="uk-UA" altLang="ru-RU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помітно</a:t>
            </a:r>
            <a:r>
              <a:rPr lang="uk-UA" altLang="ru-RU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впливають на його конструкцію.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</a:pPr>
            <a:r>
              <a:rPr lang="uk-UA" altLang="ru-RU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Експлуатація ЛА з ґрунтових аеродромів припускає оснащення літака широкими колесами, а можливо і лижами на слабких ґрунтах, застосуванням важільних стояків шасі, пристроїв для захисту вхідних пристроїв двигунів від улучення сторонніх предметів. </a:t>
            </a:r>
          </a:p>
        </p:txBody>
      </p:sp>
      <p:pic>
        <p:nvPicPr>
          <p:cNvPr id="5122" name="Picture 2" descr="Великий сніг: у Борисполі розповіли про &quot;незначні затримки&quot; рейсів">
            <a:extLst>
              <a:ext uri="{FF2B5EF4-FFF2-40B4-BE49-F238E27FC236}">
                <a16:creationId xmlns:a16="http://schemas.microsoft.com/office/drawing/2014/main" id="{E0AE277D-3ACC-456A-9B5C-B9029336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50" y="3897401"/>
            <a:ext cx="4766750" cy="272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идросамолёт — Википедия">
            <a:extLst>
              <a:ext uri="{FF2B5EF4-FFF2-40B4-BE49-F238E27FC236}">
                <a16:creationId xmlns:a16="http://schemas.microsoft.com/office/drawing/2014/main" id="{052CCD3D-0660-4C84-A905-EE9D96189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24" y="3902263"/>
            <a:ext cx="3625326" cy="271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>
            <a:extLst>
              <a:ext uri="{FF2B5EF4-FFF2-40B4-BE49-F238E27FC236}">
                <a16:creationId xmlns:a16="http://schemas.microsoft.com/office/drawing/2014/main" id="{53CB2C04-2426-4554-988F-218EB1CC2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333375"/>
            <a:ext cx="8785225" cy="514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2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uk-UA" altLang="ru-RU" sz="4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Вимоги, пропоновані до ЛА і його частин</a:t>
            </a:r>
            <a:r>
              <a:rPr lang="uk-UA" altLang="ru-RU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є одним з основних факторів, що обумовлюють їхню конструкцію.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</a:pPr>
            <a:r>
              <a:rPr lang="uk-UA" altLang="ru-RU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Під вимогами розуміють сукупність положень, що повинні бути щонайкраще задоволені при створенні ЛА і враховані при експлуатації</a:t>
            </a:r>
            <a:r>
              <a:rPr lang="uk-UA" altLang="ru-RU"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</a:pPr>
            <a:r>
              <a:rPr lang="uk-UA" altLang="ru-RU"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 попередньо пред'явлених вимог неможливо розробити і виготовити ЛА. Вироблення вимог починається на етапі зовнішнього проектування і є першим етапом будь-якого проектування.</a:t>
            </a:r>
            <a:endParaRPr lang="uk-UA" altLang="ru-RU" sz="2800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CA29-AE7B-4300-9614-F0CFC64C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 попередньо пред'явлених вимог неможливо розробити і виготовити ЛА. Вироблення вимог починається на етапі зовнішнього проектування і є першим етапом будь-якого проектування.</a:t>
            </a:r>
            <a:br>
              <a:rPr lang="uk-UA" altLang="ru-RU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3074" name="Picture 2" descr="Ан-158 розправив крила - iPress.ua">
            <a:extLst>
              <a:ext uri="{FF2B5EF4-FFF2-40B4-BE49-F238E27FC236}">
                <a16:creationId xmlns:a16="http://schemas.microsoft.com/office/drawing/2014/main" id="{0B6E1AAA-6291-42CE-9CFD-D98D0CE95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8" b="6533"/>
          <a:stretch/>
        </p:blipFill>
        <p:spPr bwMode="auto">
          <a:xfrm>
            <a:off x="886266" y="3200767"/>
            <a:ext cx="4825218" cy="351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нтонов Ан-158">
            <a:extLst>
              <a:ext uri="{FF2B5EF4-FFF2-40B4-BE49-F238E27FC236}">
                <a16:creationId xmlns:a16="http://schemas.microsoft.com/office/drawing/2014/main" id="{33058E50-6A9F-4642-957F-164434B0CE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81" y="3200767"/>
            <a:ext cx="5401120" cy="351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31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>
            <a:extLst>
              <a:ext uri="{FF2B5EF4-FFF2-40B4-BE49-F238E27FC236}">
                <a16:creationId xmlns:a16="http://schemas.microsoft.com/office/drawing/2014/main" id="{0621E335-C664-4841-A4D9-9D3CB0C72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6" y="2924175"/>
            <a:ext cx="878522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368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2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uk-UA" altLang="ru-RU"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тактико-технічні вимоги (ТТВ);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uk-UA" altLang="ru-RU"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нормовані вимоги;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uk-UA" altLang="ru-RU"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спеціальні вимоги.</a:t>
            </a:r>
          </a:p>
        </p:txBody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98E11695-26F5-4C2C-A486-E582ABCF3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1687293"/>
            <a:ext cx="7962900" cy="45922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902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uk-UA" alt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Розрізняють кілька категорій вимог до ЛА: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77" y="93067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629" y="2257082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726" y="4770631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CD5A1-B3D2-464C-985E-325D79BA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літального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endParaRPr lang="ru-RU" dirty="0"/>
          </a:p>
        </p:txBody>
      </p:sp>
      <p:pic>
        <p:nvPicPr>
          <p:cNvPr id="1026" name="Picture 2" descr="Авіація — ВУЕ">
            <a:extLst>
              <a:ext uri="{FF2B5EF4-FFF2-40B4-BE49-F238E27FC236}">
                <a16:creationId xmlns:a16="http://schemas.microsoft.com/office/drawing/2014/main" id="{AE814A28-9A5B-49C5-83DE-2F0AAE24A8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8" y="1723524"/>
            <a:ext cx="4557539" cy="34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віація — ВУЕ">
            <a:extLst>
              <a:ext uri="{FF2B5EF4-FFF2-40B4-BE49-F238E27FC236}">
                <a16:creationId xmlns:a16="http://schemas.microsoft.com/office/drawing/2014/main" id="{1A480A26-1A55-4898-A7C9-E4281DEE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97" y="1723524"/>
            <a:ext cx="5286975" cy="34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098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1B66E-3F6C-42EA-A241-D4DEB5F4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sz="4000" b="1" dirty="0">
                <a:solidFill>
                  <a:srgbClr val="660033"/>
                </a:solidFill>
                <a:latin typeface="Calibri" panose="020F0502020204030204" pitchFamily="34" charset="0"/>
              </a:rPr>
              <a:t>В </a:t>
            </a:r>
            <a:r>
              <a:rPr lang="uk-UA" altLang="ru-RU" b="1" dirty="0">
                <a:solidFill>
                  <a:srgbClr val="660033"/>
                </a:solidFill>
                <a:latin typeface="Calibri" panose="020F0502020204030204" pitchFamily="34" charset="0"/>
              </a:rPr>
              <a:t>даний час найпоширенішими типами ЛА є</a:t>
            </a:r>
            <a:r>
              <a:rPr lang="uk-UA" altLang="ru-RU" b="1" dirty="0">
                <a:solidFill>
                  <a:schemeClr val="folHlink"/>
                </a:solidFill>
                <a:latin typeface="Calibri" panose="020F0502020204030204" pitchFamily="34" charset="0"/>
              </a:rPr>
              <a:t> </a:t>
            </a:r>
            <a:r>
              <a:rPr lang="uk-UA" altLang="ru-RU" b="1" dirty="0">
                <a:solidFill>
                  <a:srgbClr val="CC0000"/>
                </a:solidFill>
                <a:latin typeface="Calibri" panose="020F0502020204030204" pitchFamily="34" charset="0"/>
              </a:rPr>
              <a:t>літак і вертоліт</a:t>
            </a:r>
            <a:r>
              <a:rPr lang="uk-UA" altLang="ru-RU" b="1" dirty="0">
                <a:solidFill>
                  <a:srgbClr val="660033"/>
                </a:solidFill>
                <a:latin typeface="Calibri" panose="020F0502020204030204" pitchFamily="34" charset="0"/>
              </a:rPr>
              <a:t>, що використовують аеродинамічний принцип польоту. Вони витрачають енергію запасеного палива для створення рушійної, піднімальної і керуючих сил у повітряному середовищі.</a:t>
            </a:r>
            <a:endParaRPr lang="ru-RU" dirty="0"/>
          </a:p>
        </p:txBody>
      </p:sp>
      <p:pic>
        <p:nvPicPr>
          <p:cNvPr id="2050" name="Picture 2" descr="Геометрические характеристики крыла - online presentation">
            <a:extLst>
              <a:ext uri="{FF2B5EF4-FFF2-40B4-BE49-F238E27FC236}">
                <a16:creationId xmlns:a16="http://schemas.microsoft.com/office/drawing/2014/main" id="{0330C8A6-5FAC-45FB-89CC-AB050899E5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5" y="3163014"/>
            <a:ext cx="4933071" cy="36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ланер (літального апарата) — Вікіпедія">
            <a:extLst>
              <a:ext uri="{FF2B5EF4-FFF2-40B4-BE49-F238E27FC236}">
                <a16:creationId xmlns:a16="http://schemas.microsoft.com/office/drawing/2014/main" id="{C15AE438-A9B3-47CC-ADF1-59F78C8A1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3" y="3649366"/>
            <a:ext cx="4217304" cy="309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573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>
            <a:extLst>
              <a:ext uri="{FF2B5EF4-FFF2-40B4-BE49-F238E27FC236}">
                <a16:creationId xmlns:a16="http://schemas.microsoft.com/office/drawing/2014/main" id="{99C35005-29AF-49B5-BC5C-FFD06C975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652964"/>
            <a:ext cx="9144000" cy="1895475"/>
          </a:xfrm>
        </p:spPr>
        <p:txBody>
          <a:bodyPr>
            <a:normAutofit fontScale="90000"/>
          </a:bodyPr>
          <a:lstStyle/>
          <a:p>
            <a:pPr indent="900113" algn="just">
              <a:lnSpc>
                <a:spcPct val="70000"/>
              </a:lnSpc>
            </a:pPr>
            <a:r>
              <a:rPr lang="uk-UA" altLang="ru-RU" sz="4000" b="1">
                <a:solidFill>
                  <a:srgbClr val="660033"/>
                </a:solidFill>
                <a:latin typeface="Calibri" panose="020F0502020204030204" pitchFamily="34" charset="0"/>
              </a:rPr>
              <a:t>освоєна область діапазону висот і швидкостей польоту, у якій можлива реалізація аеродинамічного принципу польоту, дуже мала</a:t>
            </a:r>
            <a:r>
              <a:rPr lang="en-US" altLang="ru-RU" sz="4000" b="1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uk-UA" altLang="ru-RU" sz="4000" b="1">
                <a:solidFill>
                  <a:srgbClr val="660033"/>
                </a:solidFill>
                <a:latin typeface="Calibri" panose="020F0502020204030204" pitchFamily="34" charset="0"/>
              </a:rPr>
              <a:t>і </a:t>
            </a:r>
            <a:r>
              <a:rPr lang="uk-UA" altLang="ru-RU" sz="4000" b="1">
                <a:solidFill>
                  <a:srgbClr val="990000"/>
                </a:solidFill>
                <a:latin typeface="Calibri" panose="020F0502020204030204" pitchFamily="34" charset="0"/>
              </a:rPr>
              <a:t>має величезний потенціал подальшого освоєння</a:t>
            </a:r>
            <a:r>
              <a:rPr lang="ru-RU" altLang="ru-RU"/>
              <a:t> </a:t>
            </a:r>
            <a:endParaRPr lang="uk-UA" altLang="ru-RU"/>
          </a:p>
        </p:txBody>
      </p:sp>
      <p:grpSp>
        <p:nvGrpSpPr>
          <p:cNvPr id="470020" name="Group 4">
            <a:extLst>
              <a:ext uri="{FF2B5EF4-FFF2-40B4-BE49-F238E27FC236}">
                <a16:creationId xmlns:a16="http://schemas.microsoft.com/office/drawing/2014/main" id="{FB955C96-A01F-413A-87CF-4F87228D1246}"/>
              </a:ext>
            </a:extLst>
          </p:cNvPr>
          <p:cNvGrpSpPr>
            <a:grpSpLocks/>
          </p:cNvGrpSpPr>
          <p:nvPr/>
        </p:nvGrpSpPr>
        <p:grpSpPr bwMode="auto">
          <a:xfrm>
            <a:off x="2351089" y="0"/>
            <a:ext cx="7488237" cy="4248150"/>
            <a:chOff x="1368" y="12048"/>
            <a:chExt cx="5174" cy="3210"/>
          </a:xfrm>
        </p:grpSpPr>
        <p:sp>
          <p:nvSpPr>
            <p:cNvPr id="470021" name="Freeform 5">
              <a:extLst>
                <a:ext uri="{FF2B5EF4-FFF2-40B4-BE49-F238E27FC236}">
                  <a16:creationId xmlns:a16="http://schemas.microsoft.com/office/drawing/2014/main" id="{63D1EBAD-516D-4652-80AA-103C56449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2460"/>
              <a:ext cx="2267" cy="2433"/>
            </a:xfrm>
            <a:custGeom>
              <a:avLst/>
              <a:gdLst>
                <a:gd name="T0" fmla="*/ 0 w 1889"/>
                <a:gd name="T1" fmla="*/ 2110 h 2110"/>
                <a:gd name="T2" fmla="*/ 214 w 1889"/>
                <a:gd name="T3" fmla="*/ 1239 h 2110"/>
                <a:gd name="T4" fmla="*/ 532 w 1889"/>
                <a:gd name="T5" fmla="*/ 620 h 2110"/>
                <a:gd name="T6" fmla="*/ 1018 w 1889"/>
                <a:gd name="T7" fmla="*/ 134 h 2110"/>
                <a:gd name="T8" fmla="*/ 1437 w 1889"/>
                <a:gd name="T9" fmla="*/ 50 h 2110"/>
                <a:gd name="T10" fmla="*/ 1889 w 1889"/>
                <a:gd name="T11" fmla="*/ 184 h 2110"/>
                <a:gd name="T12" fmla="*/ 1889 w 1889"/>
                <a:gd name="T13" fmla="*/ 971 h 2110"/>
                <a:gd name="T14" fmla="*/ 1252 w 1889"/>
                <a:gd name="T15" fmla="*/ 1423 h 2110"/>
                <a:gd name="T16" fmla="*/ 1001 w 1889"/>
                <a:gd name="T17" fmla="*/ 2110 h 2110"/>
                <a:gd name="T18" fmla="*/ 0 w 1889"/>
                <a:gd name="T19" fmla="*/ 2110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9" h="2110">
                  <a:moveTo>
                    <a:pt x="0" y="2110"/>
                  </a:moveTo>
                  <a:cubicBezTo>
                    <a:pt x="36" y="1965"/>
                    <a:pt x="125" y="1487"/>
                    <a:pt x="214" y="1239"/>
                  </a:cubicBezTo>
                  <a:cubicBezTo>
                    <a:pt x="303" y="991"/>
                    <a:pt x="398" y="804"/>
                    <a:pt x="532" y="620"/>
                  </a:cubicBezTo>
                  <a:cubicBezTo>
                    <a:pt x="694" y="502"/>
                    <a:pt x="798" y="263"/>
                    <a:pt x="1018" y="134"/>
                  </a:cubicBezTo>
                  <a:cubicBezTo>
                    <a:pt x="1174" y="50"/>
                    <a:pt x="1303" y="0"/>
                    <a:pt x="1437" y="50"/>
                  </a:cubicBezTo>
                  <a:cubicBezTo>
                    <a:pt x="1571" y="83"/>
                    <a:pt x="1604" y="201"/>
                    <a:pt x="1889" y="184"/>
                  </a:cubicBezTo>
                  <a:cubicBezTo>
                    <a:pt x="1889" y="184"/>
                    <a:pt x="1889" y="971"/>
                    <a:pt x="1889" y="971"/>
                  </a:cubicBezTo>
                  <a:cubicBezTo>
                    <a:pt x="1520" y="1122"/>
                    <a:pt x="1386" y="1223"/>
                    <a:pt x="1252" y="1423"/>
                  </a:cubicBezTo>
                  <a:cubicBezTo>
                    <a:pt x="1110" y="1618"/>
                    <a:pt x="985" y="1842"/>
                    <a:pt x="1001" y="2110"/>
                  </a:cubicBezTo>
                  <a:cubicBezTo>
                    <a:pt x="1001" y="2110"/>
                    <a:pt x="0" y="2110"/>
                    <a:pt x="0" y="211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22" name="Freeform 6">
              <a:extLst>
                <a:ext uri="{FF2B5EF4-FFF2-40B4-BE49-F238E27FC236}">
                  <a16:creationId xmlns:a16="http://schemas.microsoft.com/office/drawing/2014/main" id="{A2FF0E49-C51E-4E4F-A7E9-340D9A45F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12104"/>
              <a:ext cx="4" cy="2789"/>
            </a:xfrm>
            <a:custGeom>
              <a:avLst/>
              <a:gdLst>
                <a:gd name="T0" fmla="*/ 0 w 4"/>
                <a:gd name="T1" fmla="*/ 0 h 2983"/>
                <a:gd name="T2" fmla="*/ 4 w 4"/>
                <a:gd name="T3" fmla="*/ 2983 h 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983">
                  <a:moveTo>
                    <a:pt x="0" y="0"/>
                  </a:moveTo>
                  <a:lnTo>
                    <a:pt x="4" y="29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0023" name="Line 7">
              <a:extLst>
                <a:ext uri="{FF2B5EF4-FFF2-40B4-BE49-F238E27FC236}">
                  <a16:creationId xmlns:a16="http://schemas.microsoft.com/office/drawing/2014/main" id="{63913F47-D09C-47F3-BB62-8E110F0D02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4" y="14892"/>
              <a:ext cx="45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0024" name="Freeform 8">
              <a:extLst>
                <a:ext uri="{FF2B5EF4-FFF2-40B4-BE49-F238E27FC236}">
                  <a16:creationId xmlns:a16="http://schemas.microsoft.com/office/drawing/2014/main" id="{EC927415-29DC-43F2-B9C5-7E0B94B8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" y="13503"/>
              <a:ext cx="1728" cy="1386"/>
            </a:xfrm>
            <a:custGeom>
              <a:avLst/>
              <a:gdLst>
                <a:gd name="T0" fmla="*/ 0 w 1440"/>
                <a:gd name="T1" fmla="*/ 1380 h 1380"/>
                <a:gd name="T2" fmla="*/ 0 w 1440"/>
                <a:gd name="T3" fmla="*/ 660 h 1380"/>
                <a:gd name="T4" fmla="*/ 281 w 1440"/>
                <a:gd name="T5" fmla="*/ 372 h 1380"/>
                <a:gd name="T6" fmla="*/ 857 w 1440"/>
                <a:gd name="T7" fmla="*/ 84 h 1380"/>
                <a:gd name="T8" fmla="*/ 1289 w 1440"/>
                <a:gd name="T9" fmla="*/ 74 h 1380"/>
                <a:gd name="T10" fmla="*/ 1440 w 1440"/>
                <a:gd name="T11" fmla="*/ 560 h 1380"/>
                <a:gd name="T12" fmla="*/ 1440 w 1440"/>
                <a:gd name="T13" fmla="*/ 1380 h 1380"/>
                <a:gd name="T14" fmla="*/ 0 w 1440"/>
                <a:gd name="T15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0" h="1380">
                  <a:moveTo>
                    <a:pt x="0" y="1380"/>
                  </a:moveTo>
                  <a:cubicBezTo>
                    <a:pt x="3" y="1257"/>
                    <a:pt x="0" y="861"/>
                    <a:pt x="0" y="660"/>
                  </a:cubicBezTo>
                  <a:cubicBezTo>
                    <a:pt x="50" y="542"/>
                    <a:pt x="138" y="468"/>
                    <a:pt x="281" y="372"/>
                  </a:cubicBezTo>
                  <a:cubicBezTo>
                    <a:pt x="425" y="276"/>
                    <a:pt x="665" y="132"/>
                    <a:pt x="857" y="84"/>
                  </a:cubicBezTo>
                  <a:cubicBezTo>
                    <a:pt x="1049" y="36"/>
                    <a:pt x="1186" y="0"/>
                    <a:pt x="1289" y="74"/>
                  </a:cubicBezTo>
                  <a:lnTo>
                    <a:pt x="1440" y="560"/>
                  </a:lnTo>
                  <a:lnTo>
                    <a:pt x="1440" y="1380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rgbClr val="3366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25" name="Freeform 9">
              <a:extLst>
                <a:ext uri="{FF2B5EF4-FFF2-40B4-BE49-F238E27FC236}">
                  <a16:creationId xmlns:a16="http://schemas.microsoft.com/office/drawing/2014/main" id="{067962FA-8AD5-40F4-97AB-8F583D875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12981"/>
              <a:ext cx="1989" cy="1912"/>
            </a:xfrm>
            <a:custGeom>
              <a:avLst/>
              <a:gdLst>
                <a:gd name="T0" fmla="*/ 0 w 1658"/>
                <a:gd name="T1" fmla="*/ 1584 h 1584"/>
                <a:gd name="T2" fmla="*/ 268 w 1658"/>
                <a:gd name="T3" fmla="*/ 914 h 1584"/>
                <a:gd name="T4" fmla="*/ 653 w 1658"/>
                <a:gd name="T5" fmla="*/ 429 h 1584"/>
                <a:gd name="T6" fmla="*/ 1105 w 1658"/>
                <a:gd name="T7" fmla="*/ 129 h 1584"/>
                <a:gd name="T8" fmla="*/ 1658 w 1658"/>
                <a:gd name="T9" fmla="*/ 0 h 1584"/>
                <a:gd name="T10" fmla="*/ 1654 w 1658"/>
                <a:gd name="T11" fmla="*/ 681 h 1584"/>
                <a:gd name="T12" fmla="*/ 1306 w 1658"/>
                <a:gd name="T13" fmla="*/ 981 h 1584"/>
                <a:gd name="T14" fmla="*/ 1122 w 1658"/>
                <a:gd name="T15" fmla="*/ 1584 h 1584"/>
                <a:gd name="T16" fmla="*/ 0 w 1658"/>
                <a:gd name="T17" fmla="*/ 158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8" h="1584">
                  <a:moveTo>
                    <a:pt x="0" y="1584"/>
                  </a:moveTo>
                  <a:cubicBezTo>
                    <a:pt x="134" y="1065"/>
                    <a:pt x="159" y="1106"/>
                    <a:pt x="268" y="914"/>
                  </a:cubicBezTo>
                  <a:cubicBezTo>
                    <a:pt x="377" y="722"/>
                    <a:pt x="519" y="551"/>
                    <a:pt x="653" y="429"/>
                  </a:cubicBezTo>
                  <a:cubicBezTo>
                    <a:pt x="854" y="244"/>
                    <a:pt x="904" y="226"/>
                    <a:pt x="1105" y="129"/>
                  </a:cubicBezTo>
                  <a:cubicBezTo>
                    <a:pt x="1271" y="63"/>
                    <a:pt x="1323" y="48"/>
                    <a:pt x="1658" y="0"/>
                  </a:cubicBezTo>
                  <a:cubicBezTo>
                    <a:pt x="1658" y="0"/>
                    <a:pt x="1654" y="681"/>
                    <a:pt x="1654" y="681"/>
                  </a:cubicBezTo>
                  <a:cubicBezTo>
                    <a:pt x="1490" y="808"/>
                    <a:pt x="1406" y="847"/>
                    <a:pt x="1306" y="981"/>
                  </a:cubicBezTo>
                  <a:cubicBezTo>
                    <a:pt x="1167" y="1143"/>
                    <a:pt x="1122" y="1283"/>
                    <a:pt x="1122" y="1584"/>
                  </a:cubicBezTo>
                  <a:cubicBezTo>
                    <a:pt x="904" y="1584"/>
                    <a:pt x="234" y="1584"/>
                    <a:pt x="0" y="1584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26" name="Text Box 10">
              <a:extLst>
                <a:ext uri="{FF2B5EF4-FFF2-40B4-BE49-F238E27FC236}">
                  <a16:creationId xmlns:a16="http://schemas.microsoft.com/office/drawing/2014/main" id="{6138C8EA-C0C1-4AE9-8609-C64211BED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4" y="14910"/>
              <a:ext cx="51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ru-RU" sz="1200">
                  <a:solidFill>
                    <a:schemeClr val="tx2"/>
                  </a:solidFill>
                </a:rPr>
                <a:t>V</a:t>
              </a:r>
              <a:endParaRPr lang="uk-UA" alt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0027" name="Text Box 11">
              <a:extLst>
                <a:ext uri="{FF2B5EF4-FFF2-40B4-BE49-F238E27FC236}">
                  <a16:creationId xmlns:a16="http://schemas.microsoft.com/office/drawing/2014/main" id="{44F216E0-64CA-4C95-A148-EFE4F7C52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12048"/>
              <a:ext cx="346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ru-RU" sz="1200" dirty="0">
                  <a:solidFill>
                    <a:schemeClr val="tx2"/>
                  </a:solidFill>
                </a:rPr>
                <a:t>H</a:t>
              </a:r>
              <a:endParaRPr lang="uk-UA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0028" name="Freeform 12">
              <a:extLst>
                <a:ext uri="{FF2B5EF4-FFF2-40B4-BE49-F238E27FC236}">
                  <a16:creationId xmlns:a16="http://schemas.microsoft.com/office/drawing/2014/main" id="{B18650FB-561B-4020-8697-87C2940B4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13498"/>
              <a:ext cx="1150" cy="353"/>
            </a:xfrm>
            <a:custGeom>
              <a:avLst/>
              <a:gdLst>
                <a:gd name="T0" fmla="*/ 0 w 1213"/>
                <a:gd name="T1" fmla="*/ 0 h 377"/>
                <a:gd name="T2" fmla="*/ 1031 w 1213"/>
                <a:gd name="T3" fmla="*/ 5 h 377"/>
                <a:gd name="T4" fmla="*/ 1213 w 1213"/>
                <a:gd name="T5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3" h="377">
                  <a:moveTo>
                    <a:pt x="0" y="0"/>
                  </a:moveTo>
                  <a:lnTo>
                    <a:pt x="1031" y="5"/>
                  </a:lnTo>
                  <a:lnTo>
                    <a:pt x="1213" y="37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0029" name="Freeform 13">
              <a:extLst>
                <a:ext uri="{FF2B5EF4-FFF2-40B4-BE49-F238E27FC236}">
                  <a16:creationId xmlns:a16="http://schemas.microsoft.com/office/drawing/2014/main" id="{92516A1B-DC5B-40C1-9FDE-375436A05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12990"/>
              <a:ext cx="2046" cy="492"/>
            </a:xfrm>
            <a:custGeom>
              <a:avLst/>
              <a:gdLst>
                <a:gd name="T0" fmla="*/ 0 w 2029"/>
                <a:gd name="T1" fmla="*/ 0 h 526"/>
                <a:gd name="T2" fmla="*/ 1760 w 2029"/>
                <a:gd name="T3" fmla="*/ 1 h 526"/>
                <a:gd name="T4" fmla="*/ 2029 w 2029"/>
                <a:gd name="T5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9" h="526">
                  <a:moveTo>
                    <a:pt x="0" y="0"/>
                  </a:moveTo>
                  <a:lnTo>
                    <a:pt x="1760" y="1"/>
                  </a:lnTo>
                  <a:lnTo>
                    <a:pt x="2029" y="52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0030" name="Freeform 14">
              <a:extLst>
                <a:ext uri="{FF2B5EF4-FFF2-40B4-BE49-F238E27FC236}">
                  <a16:creationId xmlns:a16="http://schemas.microsoft.com/office/drawing/2014/main" id="{E32A48E6-6F1B-42D1-862C-C53042A59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2510"/>
              <a:ext cx="2511" cy="359"/>
            </a:xfrm>
            <a:custGeom>
              <a:avLst/>
              <a:gdLst>
                <a:gd name="T0" fmla="*/ 0 w 2650"/>
                <a:gd name="T1" fmla="*/ 0 h 384"/>
                <a:gd name="T2" fmla="*/ 2461 w 2650"/>
                <a:gd name="T3" fmla="*/ 0 h 384"/>
                <a:gd name="T4" fmla="*/ 2650 w 2650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50" h="384">
                  <a:moveTo>
                    <a:pt x="0" y="0"/>
                  </a:moveTo>
                  <a:lnTo>
                    <a:pt x="2461" y="0"/>
                  </a:lnTo>
                  <a:lnTo>
                    <a:pt x="2650" y="3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0031" name="Text Box 15">
            <a:extLst>
              <a:ext uri="{FF2B5EF4-FFF2-40B4-BE49-F238E27FC236}">
                <a16:creationId xmlns:a16="http://schemas.microsoft.com/office/drawing/2014/main" id="{BE9DDA23-146D-468D-82A2-A69A2264C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765176"/>
            <a:ext cx="30861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altLang="ru-RU" sz="2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дозвуковий літак</a:t>
            </a:r>
          </a:p>
        </p:txBody>
      </p:sp>
      <p:sp>
        <p:nvSpPr>
          <p:cNvPr id="470032" name="Text Box 16">
            <a:extLst>
              <a:ext uri="{FF2B5EF4-FFF2-40B4-BE49-F238E27FC236}">
                <a16:creationId xmlns:a16="http://schemas.microsoft.com/office/drawing/2014/main" id="{6EC77B23-62ED-4BB5-80EC-2213C392F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1473200"/>
            <a:ext cx="22034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altLang="ru-RU" sz="2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вертоліт</a:t>
            </a:r>
          </a:p>
        </p:txBody>
      </p:sp>
      <p:sp>
        <p:nvSpPr>
          <p:cNvPr id="470033" name="Text Box 17">
            <a:extLst>
              <a:ext uri="{FF2B5EF4-FFF2-40B4-BE49-F238E27FC236}">
                <a16:creationId xmlns:a16="http://schemas.microsoft.com/office/drawing/2014/main" id="{E7008E03-0BE5-4533-A967-53CAEF0D9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6" y="115889"/>
            <a:ext cx="39671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ru-RU" sz="2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надзвуковий літак</a:t>
            </a:r>
            <a:endParaRPr lang="uk-UA" altLang="ru-RU" sz="44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70049" name="Text Box 33">
            <a:extLst>
              <a:ext uri="{FF2B5EF4-FFF2-40B4-BE49-F238E27FC236}">
                <a16:creationId xmlns:a16="http://schemas.microsoft.com/office/drawing/2014/main" id="{A9E98B96-74EE-4917-A04F-ACDDDA749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"/>
            <a:ext cx="3603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 sz="2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H</a:t>
            </a:r>
            <a:endParaRPr lang="uk-UA" altLang="ru-RU" sz="28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70050" name="Text Box 34">
            <a:extLst>
              <a:ext uri="{FF2B5EF4-FFF2-40B4-BE49-F238E27FC236}">
                <a16:creationId xmlns:a16="http://schemas.microsoft.com/office/drawing/2014/main" id="{DD70354F-F6A8-4289-BDAA-ABE4E2FD7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8" y="3789364"/>
            <a:ext cx="3603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V</a:t>
            </a:r>
            <a:endParaRPr lang="uk-UA" altLang="ru-RU" sz="28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8" name="Rectangle 4">
            <a:extLst>
              <a:ext uri="{FF2B5EF4-FFF2-40B4-BE49-F238E27FC236}">
                <a16:creationId xmlns:a16="http://schemas.microsoft.com/office/drawing/2014/main" id="{8CD1553B-BC10-4E27-A678-B6320B090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7119"/>
            <a:ext cx="7524750" cy="3745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indent="723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uk-UA" altLang="ru-RU" sz="4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Як об'єкт проектування, </a:t>
            </a:r>
            <a:r>
              <a:rPr lang="uk-UA" altLang="ru-RU" sz="48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сучасний ЛА</a:t>
            </a:r>
            <a:r>
              <a:rPr lang="uk-UA" altLang="ru-RU" sz="4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являє собою складну технічну систему з розвинутою ієрархічною структурою, великою кількістю елементів і внутрішніх зв'язків</a:t>
            </a:r>
            <a:r>
              <a:rPr lang="ru-RU" altLang="ru-RU" sz="4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82309" name="Rectangle 5">
            <a:extLst>
              <a:ext uri="{FF2B5EF4-FFF2-40B4-BE49-F238E27FC236}">
                <a16:creationId xmlns:a16="http://schemas.microsoft.com/office/drawing/2014/main" id="{6DA25E8F-2D1E-4562-9463-FADD23BA1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977772"/>
            <a:ext cx="8496300" cy="2710870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indent="723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uk-UA" altLang="ru-RU" sz="4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У будь-якому ЛА можна виділити низку </a:t>
            </a:r>
            <a:r>
              <a:rPr lang="uk-UA" alt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функціональ-них підсистем</a:t>
            </a:r>
            <a:r>
              <a:rPr lang="uk-UA" altLang="ru-RU" sz="4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, що визначають у сукупності його корисні властивості.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>
            <a:extLst>
              <a:ext uri="{FF2B5EF4-FFF2-40B4-BE49-F238E27FC236}">
                <a16:creationId xmlns:a16="http://schemas.microsoft.com/office/drawing/2014/main" id="{97EEF32C-B058-4D80-B71A-3EECF3C9D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103889"/>
            <a:ext cx="8640762" cy="5970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723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uk-UA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Це підсистеми:</a:t>
            </a:r>
          </a:p>
        </p:txBody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AAA4C531-1282-4F9F-AC78-2B823D600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747713"/>
            <a:ext cx="8713787" cy="61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uk-UA" altLang="ru-RU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створення піднімальної сили (крило, несучий гвинт);</a:t>
            </a:r>
            <a:endParaRPr lang="ru-RU" altLang="ru-RU" sz="3200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uk-UA" altLang="ru-RU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забезпечення стійкості і керованості ЛА на заданій траєкторії (крило, оперення, НГ і хвостовий гвинт);</a:t>
            </a:r>
            <a:endParaRPr lang="ru-RU" altLang="ru-RU" sz="3200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uk-UA" altLang="ru-RU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створення рушійної сили (силова установка літака, СУ та НГ </a:t>
            </a:r>
            <a:r>
              <a:rPr lang="uk-UA" altLang="ru-RU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вертольота</a:t>
            </a:r>
            <a:r>
              <a:rPr lang="uk-UA" altLang="ru-RU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);</a:t>
            </a:r>
            <a:endParaRPr lang="ru-RU" altLang="ru-RU" sz="3200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uk-UA" altLang="ru-RU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життєзабезпечення (СКП, </a:t>
            </a:r>
            <a:r>
              <a:rPr lang="uk-UA" altLang="ru-RU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катапультні</a:t>
            </a:r>
            <a:r>
              <a:rPr lang="uk-UA" altLang="ru-RU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установки);</a:t>
            </a:r>
            <a:endParaRPr lang="ru-RU" altLang="ru-RU" sz="3200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uk-UA" altLang="ru-RU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керування та навігації в різних умовах польоту;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uk-UA" altLang="ru-RU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забезпечення цільової функції (вантажна кабіна, корисне навантаження, озброєння та ін.)</a:t>
            </a:r>
            <a:r>
              <a:rPr lang="ru-RU" altLang="ru-RU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>
            <a:extLst>
              <a:ext uri="{FF2B5EF4-FFF2-40B4-BE49-F238E27FC236}">
                <a16:creationId xmlns:a16="http://schemas.microsoft.com/office/drawing/2014/main" id="{6C479A2D-CAF8-4635-8BA1-09F077846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61713"/>
            <a:ext cx="8640762" cy="1013226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902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723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uk-UA" alt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Кожна з таких підсистем може містити в собі комплекс простих і складних систем та окремих елементів</a:t>
            </a:r>
          </a:p>
        </p:txBody>
      </p:sp>
      <p:pic>
        <p:nvPicPr>
          <p:cNvPr id="484404" name="Picture 52">
            <a:extLst>
              <a:ext uri="{FF2B5EF4-FFF2-40B4-BE49-F238E27FC236}">
                <a16:creationId xmlns:a16="http://schemas.microsoft.com/office/drawing/2014/main" id="{741E9156-D155-4AC7-AA00-9277E989C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5"/>
          <a:stretch>
            <a:fillRect/>
          </a:stretch>
        </p:blipFill>
        <p:spPr bwMode="auto">
          <a:xfrm>
            <a:off x="1992313" y="1311276"/>
            <a:ext cx="82804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>
            <a:extLst>
              <a:ext uri="{FF2B5EF4-FFF2-40B4-BE49-F238E27FC236}">
                <a16:creationId xmlns:a16="http://schemas.microsoft.com/office/drawing/2014/main" id="{7281837B-464A-4628-87FE-8DAFA55C7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60351"/>
            <a:ext cx="9144000" cy="6143625"/>
          </a:xfrm>
        </p:spPr>
        <p:txBody>
          <a:bodyPr>
            <a:normAutofit/>
          </a:bodyPr>
          <a:lstStyle/>
          <a:p>
            <a:pPr indent="900113">
              <a:lnSpc>
                <a:spcPct val="80000"/>
              </a:lnSpc>
            </a:pPr>
            <a:r>
              <a:rPr lang="uk-UA" altLang="ru-RU" sz="4000" b="1" dirty="0">
                <a:solidFill>
                  <a:srgbClr val="660033"/>
                </a:solidFill>
                <a:latin typeface="Calibri" panose="020F0502020204030204" pitchFamily="34" charset="0"/>
              </a:rPr>
              <a:t>Розподіл ЛА на підсистеми, що зручно для вивчення й аналізу, не означає, що вони незалежні. Як правило, системи й окремі частини ЛА </a:t>
            </a:r>
            <a:r>
              <a:rPr lang="uk-UA" altLang="ru-RU" sz="4000" b="1" i="1" dirty="0">
                <a:solidFill>
                  <a:srgbClr val="990000"/>
                </a:solidFill>
                <a:latin typeface="Calibri" panose="020F0502020204030204" pitchFamily="34" charset="0"/>
              </a:rPr>
              <a:t>взаємозалежні</a:t>
            </a:r>
            <a:r>
              <a:rPr lang="uk-UA" altLang="ru-RU" sz="4000" b="1" dirty="0">
                <a:solidFill>
                  <a:srgbClr val="660033"/>
                </a:solidFill>
                <a:latin typeface="Calibri" panose="020F0502020204030204" pitchFamily="34" charset="0"/>
              </a:rPr>
              <a:t> та </a:t>
            </a:r>
            <a:r>
              <a:rPr lang="uk-UA" altLang="ru-RU" sz="4000" b="1" i="1" dirty="0">
                <a:solidFill>
                  <a:srgbClr val="990000"/>
                </a:solidFill>
                <a:latin typeface="Calibri" panose="020F0502020204030204" pitchFamily="34" charset="0"/>
              </a:rPr>
              <a:t>взаємообумовлені</a:t>
            </a:r>
            <a:r>
              <a:rPr lang="uk-UA" altLang="ru-RU" sz="4000" b="1" dirty="0">
                <a:solidFill>
                  <a:srgbClr val="660033"/>
                </a:solidFill>
                <a:latin typeface="Calibri" panose="020F0502020204030204" pitchFamily="34" charset="0"/>
              </a:rPr>
              <a:t>.</a:t>
            </a:r>
            <a:br>
              <a:rPr lang="uk-UA" altLang="ru-RU" sz="4000" b="1" dirty="0">
                <a:solidFill>
                  <a:srgbClr val="660033"/>
                </a:solidFill>
                <a:latin typeface="Calibri" panose="020F0502020204030204" pitchFamily="34" charset="0"/>
              </a:rPr>
            </a:br>
            <a:r>
              <a:rPr lang="uk-UA" altLang="ru-RU" sz="40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br>
              <a:rPr lang="uk-UA" altLang="ru-RU" sz="4000" b="1" dirty="0">
                <a:solidFill>
                  <a:srgbClr val="660033"/>
                </a:solidFill>
                <a:latin typeface="Calibri" panose="020F0502020204030204" pitchFamily="34" charset="0"/>
              </a:rPr>
            </a:br>
            <a:r>
              <a:rPr lang="uk-UA" altLang="ru-RU" sz="4000" b="1" dirty="0">
                <a:solidFill>
                  <a:srgbClr val="660033"/>
                </a:solidFill>
                <a:latin typeface="Calibri" panose="020F0502020204030204" pitchFamily="34" charset="0"/>
              </a:rPr>
              <a:t>	</a:t>
            </a:r>
            <a:endParaRPr lang="uk-UA" altLang="ru-RU" b="1" dirty="0"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Оперення (авіація) — Вікіпедія">
            <a:extLst>
              <a:ext uri="{FF2B5EF4-FFF2-40B4-BE49-F238E27FC236}">
                <a16:creationId xmlns:a16="http://schemas.microsoft.com/office/drawing/2014/main" id="{7F0FFA00-098D-4997-AD2E-DBF7BF26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2" y="3185186"/>
            <a:ext cx="4182793" cy="321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ханизация крыла самолета. | АВИАЦИЯ, ПОНЯТНАЯ ВСЕМ.">
            <a:extLst>
              <a:ext uri="{FF2B5EF4-FFF2-40B4-BE49-F238E27FC236}">
                <a16:creationId xmlns:a16="http://schemas.microsoft.com/office/drawing/2014/main" id="{C38362EC-E667-4F92-AD72-A889D6CC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93" y="3332163"/>
            <a:ext cx="5850300" cy="30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9B9FD-E406-4391-B942-F0D5214C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b="1" dirty="0">
                <a:solidFill>
                  <a:srgbClr val="663300"/>
                </a:solidFill>
                <a:latin typeface="Calibri" panose="020F0502020204030204" pitchFamily="34" charset="0"/>
              </a:rPr>
              <a:t>Наприклад, на сучасних надзвукових літаках широке застосування знаходять так звані </a:t>
            </a:r>
            <a:r>
              <a:rPr lang="uk-UA" altLang="ru-RU" b="1" i="1" dirty="0">
                <a:solidFill>
                  <a:srgbClr val="990000"/>
                </a:solidFill>
                <a:latin typeface="Calibri" panose="020F0502020204030204" pitchFamily="34" charset="0"/>
              </a:rPr>
              <a:t>інтегральні схеми</a:t>
            </a:r>
            <a:r>
              <a:rPr lang="uk-UA" altLang="ru-RU" b="1" dirty="0">
                <a:solidFill>
                  <a:srgbClr val="663300"/>
                </a:solidFill>
                <a:latin typeface="Calibri" panose="020F0502020204030204" pitchFamily="34" charset="0"/>
              </a:rPr>
              <a:t>, засновані на об'єднанні крила, фюзеляжу, силової установки, системи керування та стійкості з метою досягнення максимальної ефективності.</a:t>
            </a:r>
            <a:endParaRPr lang="ru-RU" dirty="0"/>
          </a:p>
        </p:txBody>
      </p:sp>
      <p:pic>
        <p:nvPicPr>
          <p:cNvPr id="2050" name="Picture 2" descr="Оцінка літака, літального апарату замовити в Києві, Україні - Dela.ua">
            <a:extLst>
              <a:ext uri="{FF2B5EF4-FFF2-40B4-BE49-F238E27FC236}">
                <a16:creationId xmlns:a16="http://schemas.microsoft.com/office/drawing/2014/main" id="{A55180A9-6B25-422B-9365-9024648BE3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0" y="3217231"/>
            <a:ext cx="5067762" cy="342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898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475</Words>
  <Application>Microsoft Office PowerPoint</Application>
  <PresentationFormat>Широкоэкранный</PresentationFormat>
  <Paragraphs>45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Аспект</vt:lpstr>
      <vt:lpstr>Презентация PowerPoint</vt:lpstr>
      <vt:lpstr>Конструкція літального апарату</vt:lpstr>
      <vt:lpstr>В даний час найпоширенішими типами ЛА є літак і вертоліт, що використовують аеродинамічний принцип польоту. Вони витрачають енергію запасеного палива для створення рушійної, піднімальної і керуючих сил у повітряному середовищі.</vt:lpstr>
      <vt:lpstr>освоєна область діапазону висот і швидкостей польоту, у якій можлива реалізація аеродинамічного принципу польоту, дуже мала і має величезний потенціал подальшого освоєння </vt:lpstr>
      <vt:lpstr>Презентация PowerPoint</vt:lpstr>
      <vt:lpstr>Презентация PowerPoint</vt:lpstr>
      <vt:lpstr>Презентация PowerPoint</vt:lpstr>
      <vt:lpstr>Розподіл ЛА на підсистеми, що зручно для вивчення й аналізу, не означає, що вони незалежні. Як правило, системи й окремі частини ЛА взаємозалежні та взаємообумовлені.    </vt:lpstr>
      <vt:lpstr>Наприклад, на сучасних надзвукових літаках широке застосування знаходять так звані інтегральні схеми, засновані на об'єднанні крила, фюзеляжу, силової установки, системи керування та стійкості з метою досягнення максимальної ефективності.</vt:lpstr>
      <vt:lpstr>Презентация PowerPoint</vt:lpstr>
      <vt:lpstr>Презентация PowerPoint</vt:lpstr>
      <vt:lpstr>Презентация PowerPoint</vt:lpstr>
      <vt:lpstr>Без попередньо пред'явлених вимог неможливо розробити і виготовити ЛА. Вироблення вимог починається на етапі зовнішнього проектування і є першим етапом будь-якого проектування. 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7</cp:revision>
  <dcterms:created xsi:type="dcterms:W3CDTF">2021-03-30T08:58:46Z</dcterms:created>
  <dcterms:modified xsi:type="dcterms:W3CDTF">2021-03-30T14:47:22Z</dcterms:modified>
</cp:coreProperties>
</file>