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2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1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71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9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66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8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7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9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7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3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642E-63D8-4C69-AD3E-32DF8145B8E0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E5640F-7868-47C9-A697-18F52FEAC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2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</a:t>
            </a:r>
            <a:r>
              <a:rPr lang="ru-RU" dirty="0">
                <a:solidFill>
                  <a:schemeClr val="tx1"/>
                </a:solidFill>
              </a:rPr>
              <a:t>03.11.2021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99B2-174F-4AD5-82EF-9F49B7D3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5" y="5533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Горизонтальне</a:t>
            </a:r>
            <a:r>
              <a:rPr lang="ru-RU" dirty="0">
                <a:solidFill>
                  <a:schemeClr val="accent2"/>
                </a:solidFill>
              </a:rPr>
              <a:t> оперення9 </a:t>
            </a:r>
            <a:r>
              <a:rPr lang="ru-RU" dirty="0" err="1">
                <a:solidFill>
                  <a:schemeClr val="accent2"/>
                </a:solidFill>
              </a:rPr>
              <a:t>включає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нерухому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або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обмежено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рухливу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частину</a:t>
            </a:r>
            <a:r>
              <a:rPr lang="ru-RU" dirty="0">
                <a:solidFill>
                  <a:schemeClr val="accent2"/>
                </a:solidFill>
              </a:rPr>
              <a:t> (стабілізатор2) і </a:t>
            </a:r>
            <a:r>
              <a:rPr lang="ru-RU" dirty="0" err="1">
                <a:solidFill>
                  <a:schemeClr val="accent2"/>
                </a:solidFill>
              </a:rPr>
              <a:t>рухливу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частину</a:t>
            </a:r>
            <a:r>
              <a:rPr lang="ru-RU" dirty="0">
                <a:solidFill>
                  <a:schemeClr val="accent2"/>
                </a:solidFill>
              </a:rPr>
              <a:t> - </a:t>
            </a:r>
            <a:r>
              <a:rPr lang="ru-RU" dirty="0" err="1">
                <a:solidFill>
                  <a:schemeClr val="accent2"/>
                </a:solidFill>
              </a:rPr>
              <a:t>кермо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висоти</a:t>
            </a:r>
            <a:r>
              <a:rPr lang="ru-RU" dirty="0">
                <a:solidFill>
                  <a:schemeClr val="accent2"/>
                </a:solidFill>
              </a:rPr>
              <a:t> (КВ) 3.Стабілізатор 2додає </a:t>
            </a:r>
            <a:r>
              <a:rPr lang="ru-RU" dirty="0" err="1">
                <a:solidFill>
                  <a:schemeClr val="accent2"/>
                </a:solidFill>
              </a:rPr>
              <a:t>літаку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поздовжню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стійкість</a:t>
            </a:r>
            <a:r>
              <a:rPr lang="ru-RU" dirty="0">
                <a:solidFill>
                  <a:schemeClr val="accent2"/>
                </a:solidFill>
              </a:rPr>
              <a:t>, а КВ 3 - </a:t>
            </a:r>
            <a:r>
              <a:rPr lang="ru-RU" dirty="0" err="1">
                <a:solidFill>
                  <a:schemeClr val="accent2"/>
                </a:solidFill>
              </a:rPr>
              <a:t>поздовжню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керованість</a:t>
            </a:r>
            <a:r>
              <a:rPr lang="ru-RU" dirty="0">
                <a:solidFill>
                  <a:schemeClr val="accent2"/>
                </a:solidFill>
              </a:rPr>
              <a:t>. КВ </a:t>
            </a:r>
            <a:r>
              <a:rPr lang="ru-RU" dirty="0" err="1">
                <a:solidFill>
                  <a:schemeClr val="accent2"/>
                </a:solidFill>
              </a:rPr>
              <a:t>може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матити</a:t>
            </a:r>
            <a:r>
              <a:rPr lang="ru-RU" dirty="0">
                <a:solidFill>
                  <a:schemeClr val="accent2"/>
                </a:solidFill>
              </a:rPr>
              <a:t> у </a:t>
            </a:r>
            <a:r>
              <a:rPr lang="ru-RU" dirty="0" err="1">
                <a:solidFill>
                  <a:schemeClr val="accent2"/>
                </a:solidFill>
              </a:rPr>
              <a:t>собі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тример</a:t>
            </a:r>
            <a:r>
              <a:rPr lang="ru-RU" dirty="0">
                <a:solidFill>
                  <a:schemeClr val="accent2"/>
                </a:solidFill>
              </a:rPr>
              <a:t> 8 для </a:t>
            </a:r>
            <a:r>
              <a:rPr lang="ru-RU" dirty="0" err="1">
                <a:solidFill>
                  <a:schemeClr val="accent2"/>
                </a:solidFill>
              </a:rPr>
              <a:t>розвантаження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штурвальної</a:t>
            </a:r>
            <a:r>
              <a:rPr lang="ru-RU" dirty="0">
                <a:solidFill>
                  <a:schemeClr val="accent2"/>
                </a:solidFill>
              </a:rPr>
              <a:t> колонки.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B9D770-0A48-41CC-9A8A-7D17F85EC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Привод стабилизатора Boeing-737">
            <a:extLst>
              <a:ext uri="{FF2B5EF4-FFF2-40B4-BE49-F238E27FC236}">
                <a16:creationId xmlns:a16="http://schemas.microsoft.com/office/drawing/2014/main" id="{A9C4B24B-B60C-4DE2-9283-6548BB95E5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82" y="4006797"/>
            <a:ext cx="3449193" cy="26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268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4D026-FBA9-4B95-8AAA-DA1F4682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Шасі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16 </a:t>
            </a:r>
            <a:r>
              <a:rPr lang="ru-RU" dirty="0" err="1">
                <a:solidFill>
                  <a:schemeClr val="accent2"/>
                </a:solidFill>
              </a:rPr>
              <a:t>відноситься</a:t>
            </a:r>
            <a:r>
              <a:rPr lang="ru-RU" dirty="0">
                <a:solidFill>
                  <a:schemeClr val="accent2"/>
                </a:solidFill>
              </a:rPr>
              <a:t> до </a:t>
            </a:r>
            <a:r>
              <a:rPr lang="ru-RU" dirty="0" err="1">
                <a:solidFill>
                  <a:schemeClr val="accent2"/>
                </a:solidFill>
              </a:rPr>
              <a:t>злітно-посадкових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пристроїв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які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забезпечують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розбіг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зліт</a:t>
            </a:r>
            <a:r>
              <a:rPr lang="ru-RU" dirty="0">
                <a:solidFill>
                  <a:schemeClr val="accent2"/>
                </a:solidFill>
              </a:rPr>
              <a:t>, посадку, </a:t>
            </a:r>
            <a:r>
              <a:rPr lang="ru-RU" dirty="0" err="1">
                <a:solidFill>
                  <a:schemeClr val="accent2"/>
                </a:solidFill>
              </a:rPr>
              <a:t>пробіг</a:t>
            </a:r>
            <a:r>
              <a:rPr lang="ru-RU" dirty="0">
                <a:solidFill>
                  <a:schemeClr val="accent2"/>
                </a:solidFill>
              </a:rPr>
              <a:t> і </a:t>
            </a:r>
            <a:r>
              <a:rPr lang="ru-RU" dirty="0" err="1">
                <a:solidFill>
                  <a:schemeClr val="accent2"/>
                </a:solidFill>
              </a:rPr>
              <a:t>маневрування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під</a:t>
            </a:r>
            <a:r>
              <a:rPr lang="ru-RU" dirty="0">
                <a:solidFill>
                  <a:schemeClr val="accent2"/>
                </a:solidFill>
              </a:rPr>
              <a:t> час </a:t>
            </a:r>
            <a:r>
              <a:rPr lang="ru-RU" dirty="0" err="1">
                <a:solidFill>
                  <a:schemeClr val="accent2"/>
                </a:solidFill>
              </a:rPr>
              <a:t>руху</a:t>
            </a:r>
            <a:r>
              <a:rPr lang="ru-RU" dirty="0">
                <a:solidFill>
                  <a:schemeClr val="accent2"/>
                </a:solidFill>
              </a:rPr>
              <a:t> по </a:t>
            </a:r>
            <a:r>
              <a:rPr lang="ru-RU" dirty="0" err="1">
                <a:solidFill>
                  <a:schemeClr val="accent2"/>
                </a:solidFill>
              </a:rPr>
              <a:t>землі.Число</a:t>
            </a:r>
            <a:r>
              <a:rPr lang="ru-RU" dirty="0">
                <a:solidFill>
                  <a:schemeClr val="accent2"/>
                </a:solidFill>
              </a:rPr>
              <a:t> опор та </a:t>
            </a:r>
            <a:r>
              <a:rPr lang="ru-RU" dirty="0" err="1">
                <a:solidFill>
                  <a:schemeClr val="accent2"/>
                </a:solidFill>
              </a:rPr>
              <a:t>розташування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їх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щодо</a:t>
            </a:r>
            <a:r>
              <a:rPr lang="ru-RU" dirty="0">
                <a:solidFill>
                  <a:schemeClr val="accent2"/>
                </a:solidFill>
              </a:rPr>
              <a:t> центру </a:t>
            </a:r>
            <a:r>
              <a:rPr lang="ru-RU" dirty="0" err="1">
                <a:solidFill>
                  <a:schemeClr val="accent2"/>
                </a:solidFill>
              </a:rPr>
              <a:t>мас</a:t>
            </a:r>
            <a:r>
              <a:rPr lang="ru-RU" dirty="0">
                <a:solidFill>
                  <a:schemeClr val="accent2"/>
                </a:solidFill>
              </a:rPr>
              <a:t> (ЦМ)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залежить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від</a:t>
            </a:r>
            <a:r>
              <a:rPr lang="ru-RU" dirty="0">
                <a:solidFill>
                  <a:schemeClr val="accent2"/>
                </a:solidFill>
              </a:rPr>
              <a:t> схем </a:t>
            </a:r>
            <a:r>
              <a:rPr lang="ru-RU" dirty="0" err="1">
                <a:solidFill>
                  <a:schemeClr val="accent2"/>
                </a:solidFill>
              </a:rPr>
              <a:t>шасі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особливостей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експлуатації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DE0E2-0090-4636-9EBC-A7F7449262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олет на шасси самолета: сколько выживает &quot;зайцев-экстремалов&quot; и отчего они  гибнут? - BBC News Русская служба">
            <a:extLst>
              <a:ext uri="{FF2B5EF4-FFF2-40B4-BE49-F238E27FC236}">
                <a16:creationId xmlns:a16="http://schemas.microsoft.com/office/drawing/2014/main" id="{7E823702-8678-41CB-826D-39B18CA9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" y="423261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747. Шасси. Общие сведения – Malukhin@RU">
            <a:extLst>
              <a:ext uri="{FF2B5EF4-FFF2-40B4-BE49-F238E27FC236}">
                <a16:creationId xmlns:a16="http://schemas.microsoft.com/office/drawing/2014/main" id="{4F602B08-6476-462A-AD26-2A001679AF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85" y="4129571"/>
            <a:ext cx="3489593" cy="19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948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66BBD-F710-4D3A-A939-608683B8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Найчастіше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шасі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роблять</a:t>
            </a:r>
            <a:r>
              <a:rPr lang="ru-RU" dirty="0">
                <a:solidFill>
                  <a:schemeClr val="accent2"/>
                </a:solidFill>
              </a:rPr>
              <a:t> так</a:t>
            </a:r>
            <a:r>
              <a:rPr lang="uk-UA" dirty="0" err="1">
                <a:solidFill>
                  <a:schemeClr val="accent2"/>
                </a:solidFill>
              </a:rPr>
              <a:t>і,що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забираються</a:t>
            </a:r>
            <a:r>
              <a:rPr lang="ru-RU" dirty="0">
                <a:solidFill>
                  <a:schemeClr val="accent2"/>
                </a:solidFill>
              </a:rPr>
              <a:t> в </a:t>
            </a:r>
            <a:r>
              <a:rPr lang="ru-RU" dirty="0" err="1">
                <a:solidFill>
                  <a:schemeClr val="accent2"/>
                </a:solidFill>
              </a:rPr>
              <a:t>польоті</a:t>
            </a:r>
            <a:r>
              <a:rPr lang="ru-RU" dirty="0">
                <a:solidFill>
                  <a:schemeClr val="accent2"/>
                </a:solidFill>
              </a:rPr>
              <a:t>, тому для </a:t>
            </a:r>
            <a:r>
              <a:rPr lang="ru-RU" dirty="0" err="1">
                <a:solidFill>
                  <a:schemeClr val="accent2"/>
                </a:solidFill>
              </a:rPr>
              <a:t>його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розміщення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передбачають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спеціальні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відсіки</a:t>
            </a:r>
            <a:r>
              <a:rPr lang="ru-RU" dirty="0">
                <a:solidFill>
                  <a:schemeClr val="accent2"/>
                </a:solidFill>
              </a:rPr>
              <a:t> у </a:t>
            </a:r>
            <a:r>
              <a:rPr lang="ru-RU" dirty="0" err="1">
                <a:solidFill>
                  <a:schemeClr val="accent2"/>
                </a:solidFill>
              </a:rPr>
              <a:t>фюзеляжі</a:t>
            </a:r>
            <a:r>
              <a:rPr lang="ru-RU" dirty="0">
                <a:solidFill>
                  <a:schemeClr val="accent2"/>
                </a:solidFill>
              </a:rPr>
              <a:t> 13. </a:t>
            </a:r>
            <a:r>
              <a:rPr lang="ru-RU" dirty="0" err="1">
                <a:solidFill>
                  <a:schemeClr val="accent2"/>
                </a:solidFill>
              </a:rPr>
              <a:t>Можливе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розміщення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основних</a:t>
            </a:r>
            <a:r>
              <a:rPr lang="ru-RU" dirty="0">
                <a:solidFill>
                  <a:schemeClr val="accent2"/>
                </a:solidFill>
              </a:rPr>
              <a:t> опор </a:t>
            </a:r>
            <a:r>
              <a:rPr lang="ru-RU" dirty="0" err="1">
                <a:solidFill>
                  <a:schemeClr val="accent2"/>
                </a:solidFill>
              </a:rPr>
              <a:t>шасі</a:t>
            </a:r>
            <a:r>
              <a:rPr lang="ru-RU" dirty="0">
                <a:solidFill>
                  <a:schemeClr val="accent2"/>
                </a:solidFill>
              </a:rPr>
              <a:t> у </a:t>
            </a:r>
            <a:r>
              <a:rPr lang="ru-RU" dirty="0" err="1">
                <a:solidFill>
                  <a:schemeClr val="accent2"/>
                </a:solidFill>
              </a:rPr>
              <a:t>спеціальних</a:t>
            </a:r>
            <a:r>
              <a:rPr lang="ru-RU" dirty="0">
                <a:solidFill>
                  <a:schemeClr val="accent2"/>
                </a:solidFill>
              </a:rPr>
              <a:t> гондолах14.</a:t>
            </a:r>
          </a:p>
        </p:txBody>
      </p:sp>
      <p:pic>
        <p:nvPicPr>
          <p:cNvPr id="9218" name="Picture 2" descr="Схема уборки шасси вертолета — О самолётах и авиастроении">
            <a:extLst>
              <a:ext uri="{FF2B5EF4-FFF2-40B4-BE49-F238E27FC236}">
                <a16:creationId xmlns:a16="http://schemas.microsoft.com/office/drawing/2014/main" id="{83232FE8-3124-4892-A34D-BD9DAC4738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0" y="4088356"/>
            <a:ext cx="4183062" cy="27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пора шасси самолета">
            <a:extLst>
              <a:ext uri="{FF2B5EF4-FFF2-40B4-BE49-F238E27FC236}">
                <a16:creationId xmlns:a16="http://schemas.microsoft.com/office/drawing/2014/main" id="{0E54669C-ADBB-4809-A834-DC5C9E49C8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91" b="5517"/>
          <a:stretch/>
        </p:blipFill>
        <p:spPr bwMode="auto">
          <a:xfrm>
            <a:off x="7230795" y="3123921"/>
            <a:ext cx="3488787" cy="37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992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B402E-F1AD-4F10-9A07-B70A1D6F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Силова</a:t>
            </a:r>
            <a:r>
              <a:rPr lang="ru-RU" dirty="0">
                <a:solidFill>
                  <a:schemeClr val="accent2"/>
                </a:solidFill>
              </a:rPr>
              <a:t> установка 19 (див.рис.1), </a:t>
            </a:r>
            <a:r>
              <a:rPr lang="ru-RU" dirty="0" err="1">
                <a:solidFill>
                  <a:schemeClr val="accent2"/>
                </a:solidFill>
              </a:rPr>
              <a:t>забезпечує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створення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сили</a:t>
            </a:r>
            <a:r>
              <a:rPr lang="ru-RU" dirty="0">
                <a:solidFill>
                  <a:schemeClr val="accent2"/>
                </a:solidFill>
              </a:rPr>
              <a:t> тяги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. Вона </a:t>
            </a:r>
            <a:r>
              <a:rPr lang="ru-RU" dirty="0" err="1">
                <a:solidFill>
                  <a:schemeClr val="accent2"/>
                </a:solidFill>
              </a:rPr>
              <a:t>складається</a:t>
            </a:r>
            <a:r>
              <a:rPr lang="ru-RU" dirty="0">
                <a:solidFill>
                  <a:schemeClr val="accent2"/>
                </a:solidFill>
              </a:rPr>
              <a:t> з </a:t>
            </a:r>
            <a:r>
              <a:rPr lang="ru-RU" dirty="0" err="1">
                <a:solidFill>
                  <a:schemeClr val="accent2"/>
                </a:solidFill>
              </a:rPr>
              <a:t>двигунів</a:t>
            </a:r>
            <a:r>
              <a:rPr lang="ru-RU" dirty="0">
                <a:solidFill>
                  <a:schemeClr val="accent2"/>
                </a:solidFill>
              </a:rPr>
              <a:t>, а </a:t>
            </a:r>
            <a:r>
              <a:rPr lang="ru-RU" dirty="0" err="1">
                <a:solidFill>
                  <a:schemeClr val="accent2"/>
                </a:solidFill>
              </a:rPr>
              <a:t>також</a:t>
            </a:r>
            <a:r>
              <a:rPr lang="ru-RU" dirty="0">
                <a:solidFill>
                  <a:schemeClr val="accent2"/>
                </a:solidFill>
              </a:rPr>
              <a:t> систем та </a:t>
            </a:r>
            <a:r>
              <a:rPr lang="ru-RU" dirty="0" err="1">
                <a:solidFill>
                  <a:schemeClr val="accent2"/>
                </a:solidFill>
              </a:rPr>
              <a:t>пристроїв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що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забезпечують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їх</a:t>
            </a:r>
            <a:r>
              <a:rPr lang="ru-RU" dirty="0">
                <a:solidFill>
                  <a:schemeClr val="accent2"/>
                </a:solidFill>
              </a:rPr>
              <a:t> роботу в </a:t>
            </a:r>
            <a:r>
              <a:rPr lang="ru-RU" dirty="0" err="1">
                <a:solidFill>
                  <a:schemeClr val="accent2"/>
                </a:solidFill>
              </a:rPr>
              <a:t>умовах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льотної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наземної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експлуатації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. У </a:t>
            </a:r>
            <a:r>
              <a:rPr lang="ru-RU" dirty="0" err="1">
                <a:solidFill>
                  <a:schemeClr val="accent2"/>
                </a:solidFill>
              </a:rPr>
              <a:t>поршневих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двигунів</a:t>
            </a:r>
            <a:r>
              <a:rPr lang="ru-RU" dirty="0">
                <a:solidFill>
                  <a:schemeClr val="accent2"/>
                </a:solidFill>
              </a:rPr>
              <a:t> сила тяги </a:t>
            </a:r>
            <a:r>
              <a:rPr lang="ru-RU" dirty="0" err="1">
                <a:solidFill>
                  <a:schemeClr val="accent2"/>
                </a:solidFill>
              </a:rPr>
              <a:t>створюється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повітряним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гвинтом</a:t>
            </a:r>
            <a:r>
              <a:rPr lang="ru-RU" dirty="0">
                <a:solidFill>
                  <a:schemeClr val="accent2"/>
                </a:solidFill>
              </a:rPr>
              <a:t>, у </a:t>
            </a:r>
            <a:r>
              <a:rPr lang="ru-RU" dirty="0" err="1">
                <a:solidFill>
                  <a:schemeClr val="accent2"/>
                </a:solidFill>
              </a:rPr>
              <a:t>турбогвинтових</a:t>
            </a:r>
            <a:r>
              <a:rPr lang="ru-RU" dirty="0">
                <a:solidFill>
                  <a:schemeClr val="accent2"/>
                </a:solidFill>
              </a:rPr>
              <a:t> - </a:t>
            </a:r>
            <a:r>
              <a:rPr lang="ru-RU" dirty="0" err="1">
                <a:solidFill>
                  <a:schemeClr val="accent2"/>
                </a:solidFill>
              </a:rPr>
              <a:t>повітряним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гвинтом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частково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реакцією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газів</a:t>
            </a:r>
            <a:r>
              <a:rPr lang="ru-RU" dirty="0">
                <a:solidFill>
                  <a:schemeClr val="accent2"/>
                </a:solidFill>
              </a:rPr>
              <a:t>, у </a:t>
            </a:r>
            <a:r>
              <a:rPr lang="ru-RU" dirty="0" err="1">
                <a:solidFill>
                  <a:schemeClr val="accent2"/>
                </a:solidFill>
              </a:rPr>
              <a:t>реактивних</a:t>
            </a:r>
            <a:r>
              <a:rPr lang="ru-RU" dirty="0">
                <a:solidFill>
                  <a:schemeClr val="accent2"/>
                </a:solidFill>
              </a:rPr>
              <a:t> – </a:t>
            </a:r>
            <a:r>
              <a:rPr lang="ru-RU" dirty="0" err="1">
                <a:solidFill>
                  <a:schemeClr val="accent2"/>
                </a:solidFill>
              </a:rPr>
              <a:t>реакцією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газів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FFF05-47E6-4592-BF95-7709D150FD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DE17D7-7688-483E-89E6-F63DCED7B6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6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3F07D-B0E7-4CAA-BF3D-F591D1E9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У СУ </a:t>
            </a:r>
            <a:r>
              <a:rPr lang="ru-RU" dirty="0" err="1">
                <a:solidFill>
                  <a:schemeClr val="accent2"/>
                </a:solidFill>
              </a:rPr>
              <a:t>входять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r>
              <a:rPr lang="ru-RU" dirty="0" err="1">
                <a:solidFill>
                  <a:schemeClr val="accent2"/>
                </a:solidFill>
              </a:rPr>
              <a:t>вузли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кріплення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двигунів</a:t>
            </a:r>
            <a:r>
              <a:rPr lang="ru-RU" dirty="0">
                <a:solidFill>
                  <a:schemeClr val="accent2"/>
                </a:solidFill>
              </a:rPr>
              <a:t>, гондола, </a:t>
            </a:r>
            <a:r>
              <a:rPr lang="ru-RU" dirty="0" err="1">
                <a:solidFill>
                  <a:schemeClr val="accent2"/>
                </a:solidFill>
              </a:rPr>
              <a:t>управління</a:t>
            </a:r>
            <a:r>
              <a:rPr lang="ru-RU" dirty="0">
                <a:solidFill>
                  <a:schemeClr val="accent2"/>
                </a:solidFill>
              </a:rPr>
              <a:t> СУ, </a:t>
            </a:r>
            <a:r>
              <a:rPr lang="ru-RU" dirty="0" err="1">
                <a:solidFill>
                  <a:schemeClr val="accent2"/>
                </a:solidFill>
              </a:rPr>
              <a:t>вхідні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вихідні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пристрої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двигунів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паливна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масляна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системи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системи</a:t>
            </a:r>
            <a:r>
              <a:rPr lang="ru-RU" dirty="0">
                <a:solidFill>
                  <a:schemeClr val="accent2"/>
                </a:solidFill>
              </a:rPr>
              <a:t> запуску </a:t>
            </a:r>
            <a:r>
              <a:rPr lang="ru-RU" dirty="0" err="1">
                <a:solidFill>
                  <a:schemeClr val="accent2"/>
                </a:solidFill>
              </a:rPr>
              <a:t>двигуна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протипожежна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протиобледенюча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системи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44" name="Picture 4" descr="Как устроена силовая установка пассажирского самолета / Хабр">
            <a:extLst>
              <a:ext uri="{FF2B5EF4-FFF2-40B4-BE49-F238E27FC236}">
                <a16:creationId xmlns:a16="http://schemas.microsoft.com/office/drawing/2014/main" id="{B6EFDD79-8F9D-4E14-8A86-EA720E699E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4" y="3429000"/>
            <a:ext cx="4192319" cy="24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иловая установка самолета SukhoiSuperjet 100. Конструктивная схема">
            <a:extLst>
              <a:ext uri="{FF2B5EF4-FFF2-40B4-BE49-F238E27FC236}">
                <a16:creationId xmlns:a16="http://schemas.microsoft.com/office/drawing/2014/main" id="{565EFCA2-8B5E-434C-9DAE-D8C7B8A5230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82" y="3760996"/>
            <a:ext cx="3506189" cy="233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964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DF9B3-4BFB-428F-8531-FEAA1F5E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484" y="623668"/>
            <a:ext cx="8596668" cy="1320800"/>
          </a:xfrm>
        </p:spPr>
        <p:txBody>
          <a:bodyPr/>
          <a:lstStyle/>
          <a:p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літаків</a:t>
            </a:r>
            <a:r>
              <a:rPr lang="ru-RU" dirty="0"/>
              <a:t>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2AF368-B70C-4DE5-925B-4432B1B928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Українська авіація: з чого все починалося та як живе справа тепер (тест) |  Новини Дивись.info">
            <a:extLst>
              <a:ext uri="{FF2B5EF4-FFF2-40B4-BE49-F238E27FC236}">
                <a16:creationId xmlns:a16="http://schemas.microsoft.com/office/drawing/2014/main" id="{8C3A964A-C001-4823-81E5-DF877BC992D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0" y="1172886"/>
            <a:ext cx="8357520" cy="55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2117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A77F6-FB27-4CC4-8A77-D94F432B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Різні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типи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літаків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мають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однакові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основні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агрегати</a:t>
            </a:r>
            <a:r>
              <a:rPr lang="ru-RU" dirty="0">
                <a:solidFill>
                  <a:schemeClr val="accent2"/>
                </a:solidFill>
              </a:rPr>
              <a:t> (</a:t>
            </a:r>
            <a:r>
              <a:rPr lang="ru-RU" dirty="0" err="1">
                <a:solidFill>
                  <a:schemeClr val="accent2"/>
                </a:solidFill>
              </a:rPr>
              <a:t>складові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частини</a:t>
            </a:r>
            <a:r>
              <a:rPr lang="ru-RU" dirty="0">
                <a:solidFill>
                  <a:schemeClr val="accent2"/>
                </a:solidFill>
              </a:rPr>
              <a:t>): </a:t>
            </a:r>
            <a:r>
              <a:rPr lang="ru-RU" dirty="0" err="1">
                <a:solidFill>
                  <a:schemeClr val="accent2"/>
                </a:solidFill>
              </a:rPr>
              <a:t>крило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вертикальне</a:t>
            </a:r>
            <a:r>
              <a:rPr lang="ru-RU" dirty="0">
                <a:solidFill>
                  <a:schemeClr val="accent2"/>
                </a:solidFill>
              </a:rPr>
              <a:t> (ВО) і </a:t>
            </a:r>
            <a:r>
              <a:rPr lang="ru-RU" dirty="0" err="1">
                <a:solidFill>
                  <a:schemeClr val="accent2"/>
                </a:solidFill>
              </a:rPr>
              <a:t>горизонтальне</a:t>
            </a:r>
            <a:r>
              <a:rPr lang="ru-RU" dirty="0">
                <a:solidFill>
                  <a:schemeClr val="accent2"/>
                </a:solidFill>
              </a:rPr>
              <a:t> (ГО) </a:t>
            </a:r>
            <a:r>
              <a:rPr lang="ru-RU" dirty="0" err="1">
                <a:solidFill>
                  <a:schemeClr val="accent2"/>
                </a:solidFill>
              </a:rPr>
              <a:t>оперення</a:t>
            </a:r>
            <a:r>
              <a:rPr lang="ru-RU" dirty="0">
                <a:solidFill>
                  <a:schemeClr val="accent2"/>
                </a:solidFill>
              </a:rPr>
              <a:t>, фюзеляж, </a:t>
            </a:r>
            <a:r>
              <a:rPr lang="ru-RU" dirty="0" err="1">
                <a:solidFill>
                  <a:schemeClr val="accent2"/>
                </a:solidFill>
              </a:rPr>
              <a:t>силову</a:t>
            </a:r>
            <a:r>
              <a:rPr lang="ru-RU" dirty="0">
                <a:solidFill>
                  <a:schemeClr val="accent2"/>
                </a:solidFill>
              </a:rPr>
              <a:t> установку (СУ) і </a:t>
            </a:r>
            <a:r>
              <a:rPr lang="ru-RU" dirty="0" err="1">
                <a:solidFill>
                  <a:schemeClr val="accent2"/>
                </a:solidFill>
              </a:rPr>
              <a:t>шасі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82CBFB-AC97-471F-8153-128B8CD8B1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poznayka.org/baza1/1753917632340.files/image002.jpg">
            <a:extLst>
              <a:ext uri="{FF2B5EF4-FFF2-40B4-BE49-F238E27FC236}">
                <a16:creationId xmlns:a16="http://schemas.microsoft.com/office/drawing/2014/main" id="{E5722365-0A5C-4A91-9C4C-AEB77EFCF4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76" y="2628816"/>
            <a:ext cx="4580084" cy="27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F1E640-B698-4AE2-BE16-81949EA0AAFD}"/>
              </a:ext>
            </a:extLst>
          </p:cNvPr>
          <p:cNvSpPr/>
          <p:nvPr/>
        </p:nvSpPr>
        <p:spPr>
          <a:xfrm>
            <a:off x="2779146" y="5473363"/>
            <a:ext cx="484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 1.Основні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9897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96B13-A44A-45DA-BC05-F98EF4D3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Крило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1 </a:t>
            </a:r>
            <a:r>
              <a:rPr lang="ru-RU" dirty="0" err="1">
                <a:solidFill>
                  <a:schemeClr val="accent2"/>
                </a:solidFill>
              </a:rPr>
              <a:t>створює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підйомну</a:t>
            </a:r>
            <a:r>
              <a:rPr lang="ru-RU" dirty="0">
                <a:solidFill>
                  <a:schemeClr val="accent2"/>
                </a:solidFill>
              </a:rPr>
              <a:t> силу та </a:t>
            </a:r>
            <a:r>
              <a:rPr lang="ru-RU" dirty="0" err="1">
                <a:solidFill>
                  <a:schemeClr val="accent2"/>
                </a:solidFill>
              </a:rPr>
              <a:t>забезпечує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поперечну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стійкість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при </a:t>
            </a:r>
            <a:r>
              <a:rPr lang="ru-RU" dirty="0" err="1">
                <a:solidFill>
                  <a:schemeClr val="accent2"/>
                </a:solidFill>
              </a:rPr>
              <a:t>його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польоті.Часто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крило</a:t>
            </a:r>
            <a:r>
              <a:rPr lang="ru-RU" dirty="0">
                <a:solidFill>
                  <a:schemeClr val="accent2"/>
                </a:solidFill>
              </a:rPr>
              <a:t> є силовою базою для </a:t>
            </a:r>
            <a:r>
              <a:rPr lang="ru-RU" dirty="0" err="1">
                <a:solidFill>
                  <a:schemeClr val="accent2"/>
                </a:solidFill>
              </a:rPr>
              <a:t>розміщення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шасі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двигунів</a:t>
            </a:r>
            <a:r>
              <a:rPr lang="ru-RU" dirty="0">
                <a:solidFill>
                  <a:schemeClr val="accent2"/>
                </a:solidFill>
              </a:rPr>
              <a:t>, а </a:t>
            </a:r>
            <a:r>
              <a:rPr lang="ru-RU" dirty="0" err="1">
                <a:solidFill>
                  <a:schemeClr val="accent2"/>
                </a:solidFill>
              </a:rPr>
              <a:t>його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внутрішній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об'єм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використовують</a:t>
            </a:r>
            <a:r>
              <a:rPr lang="ru-RU" dirty="0">
                <a:solidFill>
                  <a:schemeClr val="accent2"/>
                </a:solidFill>
              </a:rPr>
              <a:t> для </a:t>
            </a:r>
            <a:r>
              <a:rPr lang="ru-RU" dirty="0" err="1">
                <a:solidFill>
                  <a:schemeClr val="accent2"/>
                </a:solidFill>
              </a:rPr>
              <a:t>розміщення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палива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обладнання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різних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вузлів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агрегатів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функціональних</a:t>
            </a:r>
            <a:r>
              <a:rPr lang="ru-RU" dirty="0">
                <a:solidFill>
                  <a:schemeClr val="accent2"/>
                </a:solidFill>
              </a:rPr>
              <a:t> систем.</a:t>
            </a:r>
          </a:p>
        </p:txBody>
      </p:sp>
      <p:pic>
        <p:nvPicPr>
          <p:cNvPr id="1026" name="Picture 2" descr="Ресурсы и сроки службы - Конспект государственный Комитет по авиации  Республики Беларусь гуо «Минский государственный...">
            <a:extLst>
              <a:ext uri="{FF2B5EF4-FFF2-40B4-BE49-F238E27FC236}">
                <a16:creationId xmlns:a16="http://schemas.microsoft.com/office/drawing/2014/main" id="{739889DE-DC9F-4938-BBE5-43568273CB5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4" y="4046101"/>
            <a:ext cx="3589058" cy="28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летает самолет или зачем нужны крылья">
            <a:extLst>
              <a:ext uri="{FF2B5EF4-FFF2-40B4-BE49-F238E27FC236}">
                <a16:creationId xmlns:a16="http://schemas.microsoft.com/office/drawing/2014/main" id="{9A2BD367-D030-4FA9-9CBD-0A39F83F8D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50" y="4046101"/>
            <a:ext cx="3120756" cy="230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DE36C-C623-4687-83F8-5E2D6D16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Для </a:t>
            </a:r>
            <a:r>
              <a:rPr lang="ru-RU" dirty="0" err="1">
                <a:solidFill>
                  <a:schemeClr val="accent2"/>
                </a:solidFill>
              </a:rPr>
              <a:t>покращення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злітно-посадкових</a:t>
            </a:r>
            <a:r>
              <a:rPr lang="ru-RU" dirty="0">
                <a:solidFill>
                  <a:schemeClr val="accent2"/>
                </a:solidFill>
              </a:rPr>
              <a:t> характеристик (ЗПХ) </a:t>
            </a:r>
            <a:r>
              <a:rPr lang="ru-RU" dirty="0" err="1">
                <a:solidFill>
                  <a:schemeClr val="accent2"/>
                </a:solidFill>
              </a:rPr>
              <a:t>сучасних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літаків</a:t>
            </a:r>
            <a:r>
              <a:rPr lang="ru-RU" dirty="0">
                <a:solidFill>
                  <a:schemeClr val="accent2"/>
                </a:solidFill>
              </a:rPr>
              <a:t> на </a:t>
            </a:r>
            <a:r>
              <a:rPr lang="ru-RU" dirty="0" err="1">
                <a:solidFill>
                  <a:schemeClr val="accent2"/>
                </a:solidFill>
              </a:rPr>
              <a:t>крилі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встановлюються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засоби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механізації</a:t>
            </a:r>
            <a:r>
              <a:rPr lang="ru-RU" dirty="0">
                <a:solidFill>
                  <a:schemeClr val="accent2"/>
                </a:solidFill>
              </a:rPr>
              <a:t> по </a:t>
            </a:r>
            <a:r>
              <a:rPr lang="ru-RU" dirty="0" err="1">
                <a:solidFill>
                  <a:schemeClr val="accent2"/>
                </a:solidFill>
              </a:rPr>
              <a:t>передній</a:t>
            </a:r>
            <a:r>
              <a:rPr lang="ru-RU" dirty="0">
                <a:solidFill>
                  <a:schemeClr val="accent2"/>
                </a:solidFill>
              </a:rPr>
              <a:t> та </a:t>
            </a:r>
            <a:r>
              <a:rPr lang="ru-RU" dirty="0" err="1">
                <a:solidFill>
                  <a:schemeClr val="accent2"/>
                </a:solidFill>
              </a:rPr>
              <a:t>задній</a:t>
            </a:r>
            <a:r>
              <a:rPr lang="ru-RU" dirty="0">
                <a:solidFill>
                  <a:schemeClr val="accent2"/>
                </a:solidFill>
              </a:rPr>
              <a:t> кромках. По </a:t>
            </a:r>
            <a:r>
              <a:rPr lang="ru-RU" dirty="0" err="1">
                <a:solidFill>
                  <a:schemeClr val="accent2"/>
                </a:solidFill>
              </a:rPr>
              <a:t>передній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кромці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крила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розміщують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передкрилки</a:t>
            </a:r>
            <a:r>
              <a:rPr lang="ru-RU" dirty="0">
                <a:solidFill>
                  <a:schemeClr val="accent2"/>
                </a:solidFill>
              </a:rPr>
              <a:t>, а по </a:t>
            </a:r>
            <a:r>
              <a:rPr lang="ru-RU" dirty="0" err="1">
                <a:solidFill>
                  <a:schemeClr val="accent2"/>
                </a:solidFill>
              </a:rPr>
              <a:t>задній</a:t>
            </a:r>
            <a:r>
              <a:rPr lang="ru-RU" dirty="0">
                <a:solidFill>
                  <a:schemeClr val="accent2"/>
                </a:solidFill>
              </a:rPr>
              <a:t> - закрилки10, інтерцептори12 та </a:t>
            </a:r>
            <a:r>
              <a:rPr lang="ru-RU" dirty="0" err="1">
                <a:solidFill>
                  <a:schemeClr val="accent2"/>
                </a:solidFill>
              </a:rPr>
              <a:t>елерони-інтерцептори</a:t>
            </a:r>
            <a:r>
              <a:rPr lang="ru-RU" dirty="0">
                <a:solidFill>
                  <a:schemeClr val="accent2"/>
                </a:solidFill>
              </a:rPr>
              <a:t>.(Див.Рис.1)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2FEC0-E80B-4163-BFAC-F2EA702BA4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РЫЛО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C9FE63D9-9187-44F8-8470-883E1D02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304714"/>
            <a:ext cx="5011933" cy="19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нструкция крыла самолета: профиль, строение, размах">
            <a:extLst>
              <a:ext uri="{FF2B5EF4-FFF2-40B4-BE49-F238E27FC236}">
                <a16:creationId xmlns:a16="http://schemas.microsoft.com/office/drawing/2014/main" id="{23EFDE20-939C-4161-B5BB-0ADB1105DC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0975"/>
            <a:ext cx="4399727" cy="24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483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07748-18BC-4AC7-81ED-4FE9037C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Елерони11 є органами поперечного </a:t>
            </a:r>
            <a:r>
              <a:rPr lang="ru-RU" dirty="0" err="1">
                <a:solidFill>
                  <a:schemeClr val="accent2"/>
                </a:solidFill>
              </a:rPr>
              <a:t>управління</a:t>
            </a:r>
            <a:r>
              <a:rPr lang="ru-RU" dirty="0">
                <a:solidFill>
                  <a:schemeClr val="accent2"/>
                </a:solidFill>
              </a:rPr>
              <a:t>. Вони </a:t>
            </a:r>
            <a:r>
              <a:rPr lang="ru-RU" dirty="0" err="1">
                <a:solidFill>
                  <a:schemeClr val="accent2"/>
                </a:solidFill>
              </a:rPr>
              <a:t>забезпечують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поперечну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керованість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.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B5FC5-6439-4A9F-96EF-B6D537BD9C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Элероны — Википедия">
            <a:extLst>
              <a:ext uri="{FF2B5EF4-FFF2-40B4-BE49-F238E27FC236}">
                <a16:creationId xmlns:a16="http://schemas.microsoft.com/office/drawing/2014/main" id="{3ACC5E51-62E2-46B5-A3C0-618E0F1B0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80272"/>
            <a:ext cx="4013927" cy="32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чему самолет умеет летать?">
            <a:extLst>
              <a:ext uri="{FF2B5EF4-FFF2-40B4-BE49-F238E27FC236}">
                <a16:creationId xmlns:a16="http://schemas.microsoft.com/office/drawing/2014/main" id="{49F82CCB-6164-4B2A-81A1-6B720E4BC0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30" y="2160589"/>
            <a:ext cx="3944229" cy="35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95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15709-C086-4953-AC9B-78D49E5F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Фюзеляж13 </a:t>
            </a:r>
            <a:r>
              <a:rPr lang="ru-RU" dirty="0" err="1">
                <a:solidFill>
                  <a:schemeClr val="accent2"/>
                </a:solidFill>
              </a:rPr>
              <a:t>об'єднує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основні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агрегати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 в </a:t>
            </a:r>
            <a:r>
              <a:rPr lang="ru-RU" dirty="0" err="1">
                <a:solidFill>
                  <a:schemeClr val="accent2"/>
                </a:solidFill>
              </a:rPr>
              <a:t>єдине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ціле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dirty="0" err="1">
                <a:solidFill>
                  <a:schemeClr val="accent2"/>
                </a:solidFill>
              </a:rPr>
              <a:t>тобто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забезпечує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замикання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силової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схеми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літака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4098" name="Picture 2" descr="Фюзеляж самолета">
            <a:extLst>
              <a:ext uri="{FF2B5EF4-FFF2-40B4-BE49-F238E27FC236}">
                <a16:creationId xmlns:a16="http://schemas.microsoft.com/office/drawing/2014/main" id="{779BDA30-72F0-4985-9ABF-972392A9B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2" y="2664679"/>
            <a:ext cx="4135336" cy="21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юзеляж самолета МС-21-300 доставлен в г. Жуковский для проведения  ресурсных испытаний - AEX.RU">
            <a:extLst>
              <a:ext uri="{FF2B5EF4-FFF2-40B4-BE49-F238E27FC236}">
                <a16:creationId xmlns:a16="http://schemas.microsoft.com/office/drawing/2014/main" id="{DD648633-544C-4170-96DC-71E6E2D852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09" y="2427875"/>
            <a:ext cx="4184035" cy="27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ED3E3EE9-0DBB-4B4B-881E-5F375A0B5A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6071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07A3D-34C0-4705-B95B-195A6BD5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Вертикальне</a:t>
            </a:r>
            <a:r>
              <a:rPr lang="ru-RU" dirty="0">
                <a:solidFill>
                  <a:schemeClr val="accent2"/>
                </a:solidFill>
              </a:rPr>
              <a:t> оперення5 </a:t>
            </a:r>
            <a:r>
              <a:rPr lang="ru-RU" dirty="0" err="1">
                <a:solidFill>
                  <a:schemeClr val="accent2"/>
                </a:solidFill>
              </a:rPr>
              <a:t>складається</a:t>
            </a:r>
            <a:r>
              <a:rPr lang="ru-RU" dirty="0">
                <a:solidFill>
                  <a:schemeClr val="accent2"/>
                </a:solidFill>
              </a:rPr>
              <a:t> з </a:t>
            </a:r>
            <a:r>
              <a:rPr lang="ru-RU" dirty="0" err="1">
                <a:solidFill>
                  <a:schemeClr val="accent2"/>
                </a:solidFill>
              </a:rPr>
              <a:t>нерухомої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частини</a:t>
            </a:r>
            <a:r>
              <a:rPr lang="ru-RU" dirty="0">
                <a:solidFill>
                  <a:schemeClr val="accent2"/>
                </a:solidFill>
              </a:rPr>
              <a:t> к</a:t>
            </a:r>
            <a:r>
              <a:rPr lang="uk-UA" dirty="0">
                <a:solidFill>
                  <a:schemeClr val="accent2"/>
                </a:solidFill>
              </a:rPr>
              <a:t>і</a:t>
            </a:r>
            <a:r>
              <a:rPr lang="ru-RU" dirty="0">
                <a:solidFill>
                  <a:schemeClr val="accent2"/>
                </a:solidFill>
              </a:rPr>
              <a:t>ля4 і керма </a:t>
            </a:r>
            <a:r>
              <a:rPr lang="ru-RU" dirty="0" err="1">
                <a:solidFill>
                  <a:schemeClr val="accent2"/>
                </a:solidFill>
              </a:rPr>
              <a:t>напрямку</a:t>
            </a:r>
            <a:r>
              <a:rPr lang="ru-RU" dirty="0">
                <a:solidFill>
                  <a:schemeClr val="accent2"/>
                </a:solidFill>
              </a:rPr>
              <a:t> 7.Кіль 4 </a:t>
            </a:r>
            <a:r>
              <a:rPr lang="ru-RU" dirty="0" err="1">
                <a:solidFill>
                  <a:schemeClr val="accent2"/>
                </a:solidFill>
              </a:rPr>
              <a:t>забезпечує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літаку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шляхову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стійкість</a:t>
            </a:r>
            <a:r>
              <a:rPr lang="ru-RU" dirty="0">
                <a:solidFill>
                  <a:schemeClr val="accent2"/>
                </a:solidFill>
              </a:rPr>
              <a:t> у </a:t>
            </a:r>
            <a:r>
              <a:rPr lang="ru-RU" dirty="0" err="1">
                <a:solidFill>
                  <a:schemeClr val="accent2"/>
                </a:solidFill>
              </a:rPr>
              <a:t>площині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X0Z, </a:t>
            </a:r>
            <a:r>
              <a:rPr lang="ru-RU" dirty="0">
                <a:solidFill>
                  <a:schemeClr val="accent2"/>
                </a:solidFill>
              </a:rPr>
              <a:t>а КН - </a:t>
            </a:r>
            <a:r>
              <a:rPr lang="ru-RU" dirty="0" err="1">
                <a:solidFill>
                  <a:schemeClr val="accent2"/>
                </a:solidFill>
              </a:rPr>
              <a:t>шляхову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керованість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щодо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осі</a:t>
            </a:r>
            <a:r>
              <a:rPr lang="ru-RU" dirty="0">
                <a:solidFill>
                  <a:schemeClr val="accent2"/>
                </a:solidFill>
              </a:rPr>
              <a:t> 0</a:t>
            </a:r>
            <a:r>
              <a:rPr lang="en-US" dirty="0">
                <a:solidFill>
                  <a:schemeClr val="accent2"/>
                </a:solidFill>
              </a:rPr>
              <a:t>y.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126" name="Picture 6" descr="✈ Что произойдет, если у самолёта убрать хвост">
            <a:extLst>
              <a:ext uri="{FF2B5EF4-FFF2-40B4-BE49-F238E27FC236}">
                <a16:creationId xmlns:a16="http://schemas.microsoft.com/office/drawing/2014/main" id="{F0E71447-4169-4345-99C1-E94C7F73AE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72" y="3385171"/>
            <a:ext cx="3463986" cy="23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сновные компоненты самолёта">
            <a:extLst>
              <a:ext uri="{FF2B5EF4-FFF2-40B4-BE49-F238E27FC236}">
                <a16:creationId xmlns:a16="http://schemas.microsoft.com/office/drawing/2014/main" id="{56F63027-3C4F-4105-924F-6279DE3FF6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31" y="3024666"/>
            <a:ext cx="3804871" cy="29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247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9271B-829A-41F4-8BE8-200531EF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/>
                </a:solidFill>
              </a:rPr>
              <a:t>Тример</a:t>
            </a:r>
            <a:r>
              <a:rPr lang="ru-RU" dirty="0">
                <a:solidFill>
                  <a:schemeClr val="accent2"/>
                </a:solidFill>
              </a:rPr>
              <a:t> КН 6 </a:t>
            </a:r>
            <a:r>
              <a:rPr lang="ru-RU" dirty="0" err="1">
                <a:solidFill>
                  <a:schemeClr val="accent2"/>
                </a:solidFill>
              </a:rPr>
              <a:t>забезпечує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зняття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тривалих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навантажень</a:t>
            </a:r>
            <a:r>
              <a:rPr lang="ru-RU" dirty="0">
                <a:solidFill>
                  <a:schemeClr val="accent2"/>
                </a:solidFill>
              </a:rPr>
              <a:t> з педалей, </a:t>
            </a:r>
            <a:r>
              <a:rPr lang="ru-RU" dirty="0" err="1">
                <a:solidFill>
                  <a:schemeClr val="accent2"/>
                </a:solidFill>
              </a:rPr>
              <a:t>наприклад</a:t>
            </a:r>
            <a:r>
              <a:rPr lang="ru-RU" dirty="0">
                <a:solidFill>
                  <a:schemeClr val="accent2"/>
                </a:solidFill>
              </a:rPr>
              <a:t>, при </a:t>
            </a:r>
            <a:r>
              <a:rPr lang="ru-RU" dirty="0" err="1">
                <a:solidFill>
                  <a:schemeClr val="accent2"/>
                </a:solidFill>
              </a:rPr>
              <a:t>відмові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двигуна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6EFE2A-B17C-48E2-8BD0-A11AC0C5CA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айл:Empennage (PSF) ru.svg — Википедия">
            <a:extLst>
              <a:ext uri="{FF2B5EF4-FFF2-40B4-BE49-F238E27FC236}">
                <a16:creationId xmlns:a16="http://schemas.microsoft.com/office/drawing/2014/main" id="{E46C1F88-8C1A-4037-824D-2F68B0C114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8" y="2738991"/>
            <a:ext cx="3539776" cy="27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Х (Хвостовое оперение - Ходынское поле) [1986 Попова С.Н. - Аэрофлот от А  до Я]">
            <a:extLst>
              <a:ext uri="{FF2B5EF4-FFF2-40B4-BE49-F238E27FC236}">
                <a16:creationId xmlns:a16="http://schemas.microsoft.com/office/drawing/2014/main" id="{D2F49D3F-E032-47C9-A669-73E8F702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661" y="2386718"/>
            <a:ext cx="4183062" cy="254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089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441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Заняття 03.11.2021</vt:lpstr>
      <vt:lpstr>Конструкція літаків цивільної авіації</vt:lpstr>
      <vt:lpstr>Різні типи літаків мають однакові основні агрегати (складові частини): крило, вертикальне (ВО) і горизонтальне (ГО) оперення, фюзеляж, силову установку (СУ) і шасі.</vt:lpstr>
      <vt:lpstr>Крило літака 1 створює підйомну силу та забезпечує поперечну стійкість літака при його польоті.Часто крило є силовою базою для розміщення шасі, двигунів, а його внутрішній об'єм використовують для розміщення палива, обладнання, різних вузлів та агрегатів функціональних систем.</vt:lpstr>
      <vt:lpstr>Для покращення злітно-посадкових характеристик (ЗПХ) сучасних літаків на крилі встановлюються засоби механізації по передній та задній кромках. По передній кромці крила розміщують передкрилки, а по задній - закрилки10, інтерцептори12 та елерони-інтерцептори.(Див.Рис.1)</vt:lpstr>
      <vt:lpstr>Елерони11 є органами поперечного управління. Вони забезпечують поперечну керованість літака. </vt:lpstr>
      <vt:lpstr>Фюзеляж13 об'єднує основні агрегати літака в єдине ціле, тобто забезпечує замикання силової схеми літака.</vt:lpstr>
      <vt:lpstr>Вертикальне оперення5 складається з нерухомої частини кіля4 і керма напрямку 7.Кіль 4 забезпечує літаку шляхову стійкість у площині X0Z, а КН - шляхову керованість щодо осі 0y.</vt:lpstr>
      <vt:lpstr>Тример КН 6 забезпечує зняття тривалих навантажень з педалей, наприклад, при відмові двигуна.</vt:lpstr>
      <vt:lpstr>Горизонтальне оперення9 включає нерухому або обмежено рухливу частину (стабілізатор2) і рухливу частину - кермо висоти (КВ) 3.Стабілізатор 2додає літаку поздовжню стійкість, а КВ 3 - поздовжню керованість. КВ може матити у собі тример 8 для розвантаження штурвальної колонки.</vt:lpstr>
      <vt:lpstr>Шасі літака 16 відноситься до злітно-посадкових пристроїв, які забезпечують розбіг, зліт, посадку, пробіг і маневрування літака під час руху по землі.Число опор та розташування їх щодо центру мас (ЦМ) літака залежить від схем шасі та особливостей експлуатації літака.</vt:lpstr>
      <vt:lpstr>Найчастіше шасі літака роблять такі,що забираються в польоті, тому для його розміщення передбачають спеціальні відсіки у фюзеляжі 13. Можливе розміщення основних опор шасі у спеціальних гондолах14.</vt:lpstr>
      <vt:lpstr>Силова установка 19 (див.рис.1), забезпечує створення сили тяги літака. Вона складається з двигунів, а також систем та пристроїв, що забезпечують їх роботу в умовах льотної та наземної експлуатації літака. У поршневих двигунів сила тяги створюється повітряним гвинтом, у турбогвинтових - повітряним гвинтом та частково реакцією газів, у реактивних – реакцією газів.</vt:lpstr>
      <vt:lpstr>У СУ входять: вузли кріплення двигунів, гондола, управління СУ, вхідні та вихідні пристрої двигунів, паливна та масляна системи, системи запуску двигуна, протипожежна та протиобледенюча системи.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15.04.2021</dc:title>
  <dc:creator>Professional</dc:creator>
  <cp:lastModifiedBy>Professional</cp:lastModifiedBy>
  <cp:revision>10</cp:revision>
  <dcterms:created xsi:type="dcterms:W3CDTF">2021-11-03T08:14:29Z</dcterms:created>
  <dcterms:modified xsi:type="dcterms:W3CDTF">2021-11-03T12:28:22Z</dcterms:modified>
</cp:coreProperties>
</file>