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7" r:id="rId11"/>
    <p:sldId id="328" r:id="rId12"/>
    <p:sldId id="329" r:id="rId13"/>
    <p:sldId id="330" r:id="rId14"/>
    <p:sldId id="316" r:id="rId15"/>
    <p:sldId id="283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E3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02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C7D9B-C001-4326-9FC6-E2363C2E42DE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 noProof="0"/>
              <a:t>Щелкните для изменения стиля основного текста</a:t>
            </a:r>
          </a:p>
          <a:p>
            <a:pPr lvl="1"/>
            <a:r>
              <a:rPr lang="ru-RU" altLang="en-US" noProof="0"/>
              <a:t>Второй уровень</a:t>
            </a:r>
          </a:p>
          <a:p>
            <a:pPr lvl="2"/>
            <a:r>
              <a:rPr lang="ru-RU" altLang="en-US" noProof="0"/>
              <a:t>Третий уровень</a:t>
            </a:r>
          </a:p>
          <a:p>
            <a:pPr lvl="3"/>
            <a:r>
              <a:rPr lang="ru-RU" altLang="en-US" noProof="0"/>
              <a:t>Четвертый уровень</a:t>
            </a:r>
          </a:p>
          <a:p>
            <a:pPr lvl="4"/>
            <a:r>
              <a:rPr lang="ru-RU" altLang="en-US"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E1AA5-4062-42CA-8D4C-6F8F5861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FF25-825A-4509-A0DC-6627D58CEC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9D28A-D962-4051-9FA7-8521217CD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C66E-3548-49A2-9803-BC701E58D5E9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0E95-73F6-4EA5-8974-30969ADC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5FF1-CF83-4273-909E-5D752B26838C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563F-BC24-4A3A-96A3-91C1FD58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642-7C32-4FAB-A2B2-0BF462B45A70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095-59D7-4949-B83B-2C3263F0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03C-01EE-4180-AAED-C185057E1345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D41-B871-4A33-80D2-394BED7D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911F-FA81-4078-955D-9DD59C8ACC86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A50-338A-4F67-9E75-1FBBC00A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24C8-52EE-4E68-AB40-24A2DB961522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CF92-84EF-43C0-9795-EA1D7175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FCD-BDBE-4957-A3F5-4EE161EC2DE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8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7F1A-4AAE-40C3-86B8-BEC0206B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50F0-6D64-470C-824D-B2C83C23B9CA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B4F2-DCAC-4985-B1D5-D2F2E0C5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39FB-0DD7-4E20-9C32-997CD7E30E28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3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CC07-7FDF-4D2E-AD4E-D0243207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77B5-8183-4DDD-8652-4657CDBCC9DE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40B4-6056-4B34-84BC-E6B5627C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 noProof="0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DE73-9AA3-46D4-812A-E2B424C3D5A4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9B15-EAF9-43A2-BF1B-7E1D99FA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названия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заголовка</a:t>
            </a:r>
          </a:p>
        </p:txBody>
      </p:sp>
      <p:sp>
        <p:nvSpPr>
          <p:cNvPr id="1027" name="Заполнитель текста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4B3E2-D9F7-4AF0-9ABB-974ADC723B8B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FD11C-8A92-436F-9BA0-CCF8A84E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3%D0%B4%D0%BD%D0%BE" TargetMode="External"/><Relationship Id="rId2" Type="http://schemas.openxmlformats.org/officeDocument/2006/relationships/hyperlink" Target="https://uk.wikipedia.org/wiki/%D0%97%D0%B5%D0%BD%D1%96%D1%82%D0%BD%D0%B0_%D0%B0%D1%80%D1%82%D0%B8%D0%BB%D0%B5%D1%80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uk.wikipedia.org/wiki/%D0%9F%D0%BE%D0%B2%D1%96%D1%82%D1%80%D1%8F%D0%BD%D0%B0_%D1%86%D1%96%D0%BB%D1%8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F%D1%80%D0%BE%D1%82%D0%B8%D1%87%D0%BE%D0%B2%D0%BD%D0%BE%D0%B2%D0%B8%D0%B9_%D0%B2%D0%B5%D1%80%D1%82%D0%BE%D0%BB%D1%96%D1%82&amp;action=edit&amp;redlink=1" TargetMode="External"/><Relationship Id="rId2" Type="http://schemas.openxmlformats.org/officeDocument/2006/relationships/hyperlink" Target="https://uk.wikipedia.org/w/index.php?title=%D0%9F%D1%80%D0%BE%D1%82%D0%B8%D1%87%D0%BE%D0%B2%D0%BD%D0%BE%D0%B2%D0%B0_%D0%B7%D0%B1%D1%80%D0%BE%D1%8F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uk.wikipedia.org/wiki/%D0%9F%D1%80%D0%BE%D1%82%D0%B8%D1%87%D0%BE%D0%B2%D0%BD%D0%BE%D0%B2%D0%B8%D0%B9_%D0%BB%D1%96%D1%82%D0%B0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0%D0%B4%D1%96%D0%BE%D0%B7%D0%B2%27%D1%8F%D0%B7%D0%BE%D0%BA" TargetMode="External"/><Relationship Id="rId2" Type="http://schemas.openxmlformats.org/officeDocument/2006/relationships/hyperlink" Target="https://uk.wikipedia.org/wiki/%D0%91%D0%BE%D0%B9%D0%BE%D0%B2%D0%B0_%D0%BE%D0%B1%D1%81%D1%82%D0%B0%D0%BD%D0%BE%D0%B2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F%D1%96%D0%B4%D0%B2%D0%BE%D0%B4%D0%BD%D0%B8%D0%B9_%D1%87%D0%BE%D0%B2%D0%B5%D0%BD" TargetMode="External"/><Relationship Id="rId4" Type="http://schemas.openxmlformats.org/officeDocument/2006/relationships/hyperlink" Target="https://uk.wikipedia.org/wiki/%D0%9A%D1%80%D0%B5%D0%B9%D1%81%D0%B5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D%D1%84%D1%80%D0%B0%D1%87%D0%B5%D1%80%D0%B2%D0%BE%D0%BD%D0%B0_%D1%82%D0%B5%D1%85%D0%BD%D1%96%D0%BA%D0%B0" TargetMode="External"/><Relationship Id="rId2" Type="http://schemas.openxmlformats.org/officeDocument/2006/relationships/hyperlink" Target="https://uk.wikipedia.org/wiki/%D0%A0%D0%B0%D0%B4%D1%96%D0%BE%D0%BB%D0%BE%D0%BA%D0%B0%D1%86%D1%96%D0%B9%D0%BD%D0%B0_%D1%81%D1%82%D0%B0%D0%BD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uk.wikipedia.org/wiki/%D0%92%D1%96%D0%B9%D1%81%D1%8C%D0%BA%D0%BE%D0%B2%D0%BE-%D0%BC%D0%BE%D1%80%D1%81%D1%8C%D0%BA%D1%96_%D1%81%D0%B8%D0%BB%D0%B8" TargetMode="External"/><Relationship Id="rId4" Type="http://schemas.openxmlformats.org/officeDocument/2006/relationships/hyperlink" Target="https://uk.wikipedia.org/w/index.php?title=%D0%A2%D0%B5%D0%BB%D0%B5%D0%B2%D1%96%D0%B7%D1%96%D0%B9%D0%BD%D0%B0_%D1%82%D0%B5%D1%85%D0%BD%D1%96%D0%BA%D0%B0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1%82%D0%B0%D0%BF%D1%83%D0%BB%D1%8C%D1%82%D0%B0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uk.wikipedia.org/wiki/%D0%A1%D1%82%D0%B0%D1%80%D0%BE%D0%B4%D0%B0%D0%B2%D0%BD%D1%8F_%D0%93%D1%80%D0%B5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uk.wikipedia.org/wiki/19_%D1%81%D1%82%D0%BE%D0%BB%D1%96%D1%82%D1%82%D1%8F" TargetMode="External"/><Relationship Id="rId4" Type="http://schemas.openxmlformats.org/officeDocument/2006/relationships/hyperlink" Target="https://uk.wikipedia.org/wiki/%D0%A1%D1%82%D0%B0%D1%80%D0%BE%D0%B4%D0%B0%D0%B2%D0%BD%D1%96%D0%B9_%D0%A0%D0%B8%D0%B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uk.wikipedia.org/w/index.php?title=%D0%A2%D0%BE%D1%80%D0%BF%D0%B5%D0%B4%D0%BD%D0%B0_%D0%B7%D0%B1%D1%80%D0%BE%D1%8F&amp;action=edit&amp;redlink=1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uk.wikipedia.org/wiki/%D0%9C%D0%BE%D1%80%D1%81%D1%8C%D0%BA%D0%B0_%D0%BC%D1%96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1%80%D1%82%D0%B8%D0%BB%D0%B5%D1%80%D1%96%D0%B9%D1%81%D1%8C%D0%BA%D0%B8%D0%B9_%D1%81%D0%BD%D0%B0%D1%80%D1%8F%D0%B4" TargetMode="External"/><Relationship Id="rId5" Type="http://schemas.openxmlformats.org/officeDocument/2006/relationships/hyperlink" Target="https://uk.wikipedia.org/wiki/%D0%A2%D0%BE%D1%80%D0%BF%D0%B5%D0%B4%D0%B0" TargetMode="External"/><Relationship Id="rId4" Type="http://schemas.openxmlformats.org/officeDocument/2006/relationships/hyperlink" Target="https://uk.wikipedia.org/wiki/%D0%9C%D1%96%D0%BD%D0%B0_(%D0%B2%D1%96%D0%B9%D1%81%D1%8C%D0%BA%D0%BE%D0%B2%D0%B0_%D1%81%D0%BF%D1%80%D0%B0%D0%B2%D0%B0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.wikipedia.org/wiki/%D0%94%D0%B0%D0%BB%D0%B5%D0%BA%D0%BE%D0%BC%D1%96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5%D0%BD%D1%96%D1%82%D0%BD%D0%B0_%D0%B0%D1%80%D1%82%D0%B8%D0%BB%D0%B5%D1%80%D1%96%D1%8F" TargetMode="External"/><Relationship Id="rId2" Type="http://schemas.openxmlformats.org/officeDocument/2006/relationships/hyperlink" Target="https://uk.wikipedia.org/wiki/%D0%94%D1%80%D1%83%D0%B3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uk.wikipedia.org/wiki/%D0%91%D0%BE%D0%B9%D0%BE%D0%B2%D1%96_%D0%BC%D0%BE%D0%B6%D0%BB%D0%B8%D0%B2%D0%BE%D1%81%D1%82%D1%9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uk.wikipedia.org/wiki/%D0%91%D0%B0%D0%BB%D1%96%D1%81%D1%82%D0%B8%D1%87%D0%BD%D0%B0_%D1%80%D0%B0%D0%BA%D0%B5%D1%82%D0%B0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uk.wikipedia.org/wiki/%D0%A0%D0%B0%D0%BA%D0%B5%D1%82%D0%BD%D0%B0_%D0%B7%D0%B1%D1%80%D0%BE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0%B2%D1%96%D1%82%D1%80%D1%8F%D0%BD%D0%B0_%D1%86%D1%96%D0%BB%D1%8C" TargetMode="External"/><Relationship Id="rId5" Type="http://schemas.openxmlformats.org/officeDocument/2006/relationships/hyperlink" Target="https://uk.wikipedia.org/wiki/%D0%97%D0%B5%D0%BD%D1%96%D1%82%D0%BD%D0%B0_%D1%80%D0%B0%D0%BA%D0%B5%D1%82%D0%B0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uk.wikipedia.org/wiki/%D0%9A%D1%80%D0%B8%D0%BB%D0%B0%D1%82%D0%B0_%D1%80%D0%B0%D0%BA%D0%B5%D1%82%D0%B0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E%D1%82%D0%B8%D1%87%D0%BE%D0%B2%D0%BD%D0%BE%D0%B2%D0%B8%D0%B9_%D0%BA%D0%BE%D1%80%D0%B0%D0%B1%D0%B5%D0%BB%D1%8C" TargetMode="External"/><Relationship Id="rId2" Type="http://schemas.openxmlformats.org/officeDocument/2006/relationships/hyperlink" Target="https://uk.wikipedia.org/w/index.php?title=%D0%A0%D0%B0%D0%BA%D0%B5%D1%82%D0%BD%D0%BE-%D1%82%D0%BE%D1%80%D0%BF%D0%B5%D0%B4%D0%BD%D0%B0_%D0%B7%D0%B1%D1%80%D0%BE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uk.wikipedia.org/wiki/%D0%9F%D1%80%D0%BE%D1%82%D0%B8%D1%87%D0%BE%D0%B2%D0%BD%D0%BE%D0%B2%D0%B0_%D0%BE%D0%B1%D0%BE%D1%80%D0%BE%D0%BD%D0%B0" TargetMode="External"/><Relationship Id="rId4" Type="http://schemas.openxmlformats.org/officeDocument/2006/relationships/hyperlink" Target="https://uk.wikipedia.org/wiki/%D0%9F%D1%96%D0%B4%D0%B2%D0%BE%D0%B4%D0%BD%D0%B8%D0%B9_%D1%87%D0%BE%D0%B2%D0%B5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96%D0%B4%D0%B2%D0%BE%D0%B4%D0%BD%D0%B8%D0%B9_%D1%87%D0%BE%D0%B2%D0%B5%D0%BD" TargetMode="External"/><Relationship Id="rId2" Type="http://schemas.openxmlformats.org/officeDocument/2006/relationships/hyperlink" Target="https://uk.wikipedia.org/w/index.php?title=%D0%A2%D0%BE%D1%80%D0%BF%D0%B5%D0%B4%D0%BD%D0%B0_%D0%B7%D0%B1%D1%80%D0%BE%D1%8F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0%D1%82%D0%B8%D0%BB%D0%B5%D1%80%D1%96%D0%B9%D1%81%D1%8C%D0%BA%D0%B0_%D1%81%D0%B8%D1%81%D1%82%D0%B5%D0%BC%D0%B0" TargetMode="External"/><Relationship Id="rId2" Type="http://schemas.openxmlformats.org/officeDocument/2006/relationships/hyperlink" Target="https://uk.wikipedia.org/wiki/%D0%90%D1%80%D1%82%D0%B8%D0%BB%D0%B5%D1%80%D1%96%D0%B9%D1%81%D1%8C%D0%BA%D0%B5_%D0%BE%D0%B7%D0%B1%D1%80%D0%BE%D1%94%D0%BD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uk.wikipedia.org/wiki/%D0%9A%D1%80%D0%B5%D0%B9%D1%81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3800" y="2589213"/>
            <a:ext cx="10018713" cy="4068762"/>
          </a:xfrm>
        </p:spPr>
        <p:txBody>
          <a:bodyPr/>
          <a:lstStyle/>
          <a:p>
            <a:pPr eaLnBrk="1" hangingPunct="1"/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судномодельний гурток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b="1" smtClean="0">
                <a:solidFill>
                  <a:srgbClr val="00B050"/>
                </a:solidFill>
                <a:latin typeface="Comic Sans MS" pitchFamily="66" charset="0"/>
              </a:rPr>
              <a:t>НВК</a:t>
            </a: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презентує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заняття основного рівня 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altLang="en-US" smtClean="0"/>
          </a:p>
        </p:txBody>
      </p:sp>
      <p:pic>
        <p:nvPicPr>
          <p:cNvPr id="14338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365125"/>
            <a:ext cx="42735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869950"/>
            <a:ext cx="10515600" cy="530701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Надводні кораблі інших класів озброєні універсальною (1—4 гармати) і </a:t>
            </a:r>
            <a:r>
              <a:rPr lang="ru-RU" smtClean="0">
                <a:latin typeface="Arial" charset="0"/>
                <a:hlinkClick r:id="rId2" tooltip="Зенітна артилерія"/>
              </a:rPr>
              <a:t>зенітною артилерією</a:t>
            </a:r>
            <a:r>
              <a:rPr lang="ru-RU" smtClean="0">
                <a:latin typeface="Arial" charset="0"/>
              </a:rPr>
              <a:t>. Сучасні підводні човни артилерії не мають. Артилерійську зброю застосовується проти надводних кораблів (</a:t>
            </a:r>
            <a:r>
              <a:rPr lang="ru-RU" smtClean="0">
                <a:latin typeface="Arial" charset="0"/>
                <a:hlinkClick r:id="rId3" tooltip="Судно"/>
              </a:rPr>
              <a:t>суден</a:t>
            </a:r>
            <a:r>
              <a:rPr lang="ru-RU" smtClean="0">
                <a:latin typeface="Arial" charset="0"/>
              </a:rPr>
              <a:t>), </a:t>
            </a:r>
            <a:r>
              <a:rPr lang="ru-RU" smtClean="0">
                <a:latin typeface="Arial" charset="0"/>
                <a:hlinkClick r:id="rId4" tooltip="Повітряна ціль"/>
              </a:rPr>
              <a:t>повітряних цілей</a:t>
            </a:r>
            <a:r>
              <a:rPr lang="ru-RU" smtClean="0">
                <a:latin typeface="Arial" charset="0"/>
              </a:rPr>
              <a:t> і різних об'єктів, розташованих на узбережжі.</a:t>
            </a:r>
            <a:r>
              <a:rPr lang="ru-RU" smtClean="0"/>
              <a:t> </a:t>
            </a:r>
          </a:p>
          <a:p>
            <a:endParaRPr lang="ru-RU" smtClean="0"/>
          </a:p>
        </p:txBody>
      </p:sp>
      <p:pic>
        <p:nvPicPr>
          <p:cNvPr id="40965" name="Picture 5" descr="1024px-Combined_Endeavor_2013%2C_French_3rd_Marine_Artillery_Regiment_live_fire_exerci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9313" y="3105150"/>
            <a:ext cx="5221287" cy="307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746125"/>
            <a:ext cx="10515600" cy="543083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В системі корабельного озброєння всі види зброї, використовуваного для знищення підводних човнів, що перебувають в підводному положенні, об'єднуються під загальним найменуванням </a:t>
            </a:r>
            <a:r>
              <a:rPr lang="ru-RU" smtClean="0">
                <a:latin typeface="Arial" charset="0"/>
                <a:hlinkClick r:id="rId2" tooltip="Протичовнова зброя (ще не написана)"/>
              </a:rPr>
              <a:t>«протичовнова зброя»</a:t>
            </a:r>
            <a:r>
              <a:rPr lang="ru-RU" smtClean="0">
                <a:latin typeface="Arial" charset="0"/>
              </a:rPr>
              <a:t>, яке включає: ракети-торпеди, торпеди, глибинні бомби та інше. Основними носіями цієї зброї є протичовнові надводні кораблі і підводні човни. Перші, крім того, можуть мати </a:t>
            </a:r>
            <a:r>
              <a:rPr lang="ru-RU" smtClean="0">
                <a:latin typeface="Arial" charset="0"/>
                <a:hlinkClick r:id="rId3" tooltip="Протичовновий вертоліт (ще не написана)"/>
              </a:rPr>
              <a:t>протичовнові вертольоти</a:t>
            </a:r>
            <a:r>
              <a:rPr lang="ru-RU" smtClean="0">
                <a:latin typeface="Arial" charset="0"/>
              </a:rPr>
              <a:t> і </a:t>
            </a:r>
            <a:r>
              <a:rPr lang="ru-RU" smtClean="0">
                <a:latin typeface="Arial" charset="0"/>
                <a:hlinkClick r:id="rId4" tooltip="Протичовновий літак"/>
              </a:rPr>
              <a:t>літаки</a:t>
            </a:r>
            <a:r>
              <a:rPr lang="ru-RU" smtClean="0">
                <a:latin typeface="Arial" charset="0"/>
              </a:rPr>
              <a:t>, що несуть у свою чергу торпеди і глибинні бомби.</a:t>
            </a:r>
            <a:endParaRPr lang="ru-RU" smtClean="0"/>
          </a:p>
        </p:txBody>
      </p:sp>
      <p:pic>
        <p:nvPicPr>
          <p:cNvPr id="41989" name="Picture 5" descr="350px-Principe-de-Asturias_Wasp_Forrestal_Invincible_1991_DN-ST-92-01129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0" y="4117975"/>
            <a:ext cx="4424363" cy="237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801688"/>
            <a:ext cx="10515600" cy="537527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Загальнокорабельні АІКС призначені: для відображення морської, повітряної та підводної обстановки, що дозволяє одночасно оцінювати обстановку, що складається в районі бойових дій корабля; для вирішення задач цілерозподілу вогневих засобів та вироблення рекомендацій для прийняття рішень на дії корабля і використання ним зброї в умовах безперервно мінливої ​​</a:t>
            </a:r>
            <a:r>
              <a:rPr lang="ru-RU" smtClean="0">
                <a:latin typeface="Arial" charset="0"/>
                <a:hlinkClick r:id="rId2" tooltip="Бойова обстановка"/>
              </a:rPr>
              <a:t>бойової обстановки</a:t>
            </a:r>
            <a:r>
              <a:rPr lang="ru-RU" smtClean="0">
                <a:latin typeface="Arial" charset="0"/>
              </a:rPr>
              <a:t>. Комплекси </a:t>
            </a:r>
            <a:r>
              <a:rPr lang="ru-RU" smtClean="0">
                <a:latin typeface="Arial" charset="0"/>
                <a:hlinkClick r:id="rId3" tooltip="Радіозв'язок"/>
              </a:rPr>
              <a:t>радіозв'язку</a:t>
            </a:r>
            <a:r>
              <a:rPr lang="ru-RU" smtClean="0">
                <a:latin typeface="Arial" charset="0"/>
              </a:rPr>
              <a:t> і загальнокорабельні АІКС встановлюються в першу чергу на великих надводних кораблях (авіаносці, вертольотоносці, </a:t>
            </a:r>
            <a:r>
              <a:rPr lang="ru-RU" smtClean="0">
                <a:latin typeface="Arial" charset="0"/>
                <a:hlinkClick r:id="rId4" tooltip="Крейсер"/>
              </a:rPr>
              <a:t>крейсери</a:t>
            </a:r>
            <a:r>
              <a:rPr lang="ru-RU" smtClean="0">
                <a:latin typeface="Arial" charset="0"/>
              </a:rPr>
              <a:t>) і </a:t>
            </a:r>
            <a:r>
              <a:rPr lang="ru-RU" smtClean="0">
                <a:latin typeface="Arial" charset="0"/>
                <a:hlinkClick r:id="rId5" tooltip="Підводний човен"/>
              </a:rPr>
              <a:t>підводні човни</a:t>
            </a:r>
            <a:r>
              <a:rPr lang="ru-RU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652463"/>
            <a:ext cx="10515600" cy="55245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Крім перерахованих технічних засобів до системи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корабельного озброєння входить різного роду апаратура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(</a:t>
            </a:r>
            <a:r>
              <a:rPr lang="ru-RU" smtClean="0">
                <a:latin typeface="Arial" charset="0"/>
                <a:hlinkClick r:id="rId2" tooltip="Радіолокаційна станція"/>
              </a:rPr>
              <a:t>радіолокаційна</a:t>
            </a:r>
            <a:r>
              <a:rPr lang="ru-RU" smtClean="0">
                <a:latin typeface="Arial" charset="0"/>
              </a:rPr>
              <a:t>, </a:t>
            </a:r>
            <a:r>
              <a:rPr lang="ru-RU" smtClean="0">
                <a:latin typeface="Arial" charset="0"/>
                <a:hlinkClick r:id="rId3" tooltip="Інфрачервона техніка"/>
              </a:rPr>
              <a:t>інфрачервона</a:t>
            </a:r>
            <a:r>
              <a:rPr lang="ru-RU" smtClean="0">
                <a:latin typeface="Arial" charset="0"/>
              </a:rPr>
              <a:t>, 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  <a:hlinkClick r:id="rId4" tooltip="Телевізійна техніка (ще не написана)"/>
              </a:rPr>
              <a:t>телевізійна</a:t>
            </a:r>
            <a:r>
              <a:rPr lang="ru-RU" smtClean="0">
                <a:latin typeface="Arial" charset="0"/>
              </a:rPr>
              <a:t> та інша) й прилади,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які також забезпечують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застосування зброї кораблями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  <a:hlinkClick r:id="rId5" tooltip="Військово-морські сили"/>
              </a:rPr>
              <a:t>військово-морських сил</a:t>
            </a:r>
            <a:r>
              <a:rPr lang="ru-RU" smtClean="0">
                <a:latin typeface="Arial" charset="0"/>
              </a:rPr>
              <a:t>.</a:t>
            </a:r>
          </a:p>
          <a:p>
            <a:endParaRPr lang="ru-RU" smtClean="0"/>
          </a:p>
        </p:txBody>
      </p:sp>
      <p:pic>
        <p:nvPicPr>
          <p:cNvPr id="44039" name="Picture 7" descr="800px-MarshalUstinov1989rad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1792288"/>
            <a:ext cx="5003800" cy="437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uk-UA" sz="4000" smtClean="0"/>
              <a:t>Джерела інформації:</a:t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29698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Інтернет </a:t>
            </a:r>
            <a:r>
              <a:rPr lang="uk-UA" smtClean="0">
                <a:latin typeface="Arial" charset="0"/>
              </a:rPr>
              <a:t>https://uk.wikipedia.org/wiki/</a:t>
            </a:r>
          </a:p>
          <a:p>
            <a:pPr eaLnBrk="1" hangingPunct="1"/>
            <a:r>
              <a:rPr lang="ru-RU" i="1" smtClean="0">
                <a:latin typeface="Arial" charset="0"/>
              </a:rPr>
              <a:t>Радянська військова енциклопедія</a:t>
            </a:r>
            <a:r>
              <a:rPr lang="ru-RU" smtClean="0">
                <a:latin typeface="Arial" charset="0"/>
              </a:rPr>
              <a:t>. «К-22» —ЛИНЕЙНЫЙ // = (Советская военная энциклопедия) / Маршал Советского Союза Н. В. ОГАРКОВ — председатель. — М. : Воениздат, 1979. — Т. 4. — С. 341-342. — ISBN 00101-236. (рос.)</a:t>
            </a:r>
          </a:p>
          <a:p>
            <a:pPr eaLnBrk="1" hangingPunct="1"/>
            <a:r>
              <a:rPr lang="ru-RU" i="1" smtClean="0">
                <a:latin typeface="Arial" charset="0"/>
              </a:rPr>
              <a:t>Травиничев А. (составитель)</a:t>
            </a:r>
            <a:r>
              <a:rPr lang="ru-RU" smtClean="0">
                <a:latin typeface="Arial" charset="0"/>
              </a:rPr>
              <a:t>. Корабельная артиллерия. — М. : Государственное военно-морское издательство НКВМФ Союза ССР, 1941. (рос.)</a:t>
            </a:r>
          </a:p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. поле 6"/>
          <p:cNvSpPr txBox="1">
            <a:spLocks noChangeArrowheads="1"/>
          </p:cNvSpPr>
          <p:nvPr/>
        </p:nvSpPr>
        <p:spPr bwMode="auto">
          <a:xfrm>
            <a:off x="2535238" y="82232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7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9" name="AutoShape 9" descr="Нові кораблі, авіація, ракети та бази – перспективи ВМСУ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31" name="Picture 11" descr="Нові кораблі, авіація, ракети та бази – перспективи ВМ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2066925"/>
            <a:ext cx="1020921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EditPoints="1"/>
          </p:cNvSpPr>
          <p:nvPr>
            <p:ph type="title"/>
          </p:nvPr>
        </p:nvSpPr>
        <p:spPr>
          <a:xfrm>
            <a:off x="1298575" y="300038"/>
            <a:ext cx="10074275" cy="1025525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uk-UA" sz="3600" b="1" smtClean="0">
                <a:solidFill>
                  <a:srgbClr val="EE303E"/>
                </a:solidFill>
                <a:latin typeface="Arial" charset="0"/>
              </a:rPr>
              <a:t>Історія розвитку корабельного озброєння</a:t>
            </a:r>
            <a:endParaRPr lang="ru-RU" sz="3600" b="1" smtClean="0">
              <a:solidFill>
                <a:srgbClr val="EE303E"/>
              </a:solidFill>
              <a:latin typeface="Arial" charset="0"/>
            </a:endParaRPr>
          </a:p>
        </p:txBody>
      </p:sp>
      <p:sp>
        <p:nvSpPr>
          <p:cNvPr id="16386" name="Rectangle 3"/>
          <p:cNvSpPr>
            <a:spLocks noGrp="1" noEditPoints="1"/>
          </p:cNvSpPr>
          <p:nvPr>
            <p:ph type="body" idx="1"/>
          </p:nvPr>
        </p:nvSpPr>
        <p:spPr>
          <a:xfrm>
            <a:off x="1150938" y="1403350"/>
            <a:ext cx="10515600" cy="4759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Розвиток корабельного озброєння йшов надзвичайно повільно. Від тарана (</a:t>
            </a:r>
            <a:r>
              <a:rPr lang="ru-RU" smtClean="0">
                <a:latin typeface="Arial" charset="0"/>
                <a:hlinkClick r:id="rId2" tooltip="Стародавня Греція"/>
              </a:rPr>
              <a:t>Стародавня Греція</a:t>
            </a:r>
            <a:r>
              <a:rPr lang="ru-RU" smtClean="0">
                <a:latin typeface="Arial" charset="0"/>
              </a:rPr>
              <a:t>) до метальних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 </a:t>
            </a:r>
            <a:r>
              <a:rPr lang="ru-RU" smtClean="0">
                <a:latin typeface="Arial" charset="0"/>
                <a:hlinkClick r:id="rId3" tooltip="Катапульта"/>
              </a:rPr>
              <a:t>машин-катапульт</a:t>
            </a:r>
            <a:r>
              <a:rPr lang="ru-RU" smtClean="0">
                <a:latin typeface="Arial" charset="0"/>
              </a:rPr>
              <a:t> (</a:t>
            </a:r>
            <a:r>
              <a:rPr lang="ru-RU" smtClean="0">
                <a:latin typeface="Arial" charset="0"/>
                <a:hlinkClick r:id="rId4" tooltip="Стародавній Рим"/>
              </a:rPr>
              <a:t>Стародавній Рим</a:t>
            </a:r>
            <a:r>
              <a:rPr lang="ru-RU" smtClean="0">
                <a:latin typeface="Arial" charset="0"/>
              </a:rPr>
              <a:t>), а потім до артилерії,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яка протягом тривалого часу (з кінця XIV ст. до 1-ї половини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  <a:hlinkClick r:id="rId5" tooltip="19 століття"/>
              </a:rPr>
              <a:t>XIX ст.</a:t>
            </a:r>
            <a:r>
              <a:rPr lang="ru-RU" smtClean="0">
                <a:latin typeface="Arial" charset="0"/>
              </a:rPr>
              <a:t>) була єдиною зброєю кораблів. З 2-ї половини XIX ст.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темп розвитку корабельного озброєння різко виріс.</a:t>
            </a:r>
            <a:r>
              <a:rPr lang="ru-RU" smtClean="0"/>
              <a:t> </a:t>
            </a:r>
          </a:p>
        </p:txBody>
      </p:sp>
      <p:sp>
        <p:nvSpPr>
          <p:cNvPr id="16387" name="AutoShape 5" descr="Cutlass - #трисклянки Леер-голландское слово. Это туго...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7" descr="Cutlass - #трисклянки Леер-голландское слово. Это туго...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2" name="Picture 8" descr="250px-Ballis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3475" y="2747963"/>
            <a:ext cx="3419475" cy="2112962"/>
          </a:xfrm>
          <a:prstGeom prst="rect">
            <a:avLst/>
          </a:prstGeom>
          <a:noFill/>
        </p:spPr>
      </p:pic>
      <p:pic>
        <p:nvPicPr>
          <p:cNvPr id="16394" name="Picture 10" descr="300px-24-%D0%B3%D1%80%D0%B8%D0%B2%D0%B5%D0%BD%D0%BA%D0%BE%D0%B2%D0%B0%D1%8F_%28152-%D0%BC%D0%BC%29_%D0%BE%D1%81%D0%B0%D0%B4%D0%BD%D0%B0%D1%8F_%D0%BF%D0%B8%D1%89%D0%B0%D0%BB%D1%8C_%D0%A6%D0%B0%D1%80%D1%8C_%D0%90%D1%85%D0%B8%D0%BB%D0%BB%D0%B5%D1%81_%28%D0%B2%D0%B8%D0%B4_%D1%81%D0%B1%D0%BE%D0%BA%D1%83_1%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4100" y="2724150"/>
            <a:ext cx="3443288" cy="229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720725"/>
            <a:ext cx="10515600" cy="54562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З'явилося і стало застосовуватися </a:t>
            </a:r>
            <a:r>
              <a:rPr lang="ru-RU" smtClean="0">
                <a:latin typeface="Arial" charset="0"/>
                <a:hlinkClick r:id="rId2" tooltip="Морська міна"/>
              </a:rPr>
              <a:t>мінна</a:t>
            </a:r>
            <a:r>
              <a:rPr lang="ru-RU" smtClean="0">
                <a:latin typeface="Arial" charset="0"/>
              </a:rPr>
              <a:t> і </a:t>
            </a:r>
            <a:r>
              <a:rPr lang="ru-RU" smtClean="0">
                <a:latin typeface="Arial" charset="0"/>
                <a:hlinkClick r:id="rId3" tooltip="Торпедна зброя (ще не написана)"/>
              </a:rPr>
              <a:t>торпедна зброя</a:t>
            </a:r>
            <a:r>
              <a:rPr lang="ru-RU" smtClean="0">
                <a:latin typeface="Arial" charset="0"/>
              </a:rPr>
              <a:t> (якірні, щоглові й буксовані міни, а також </a:t>
            </a:r>
            <a:r>
              <a:rPr lang="ru-RU" smtClean="0">
                <a:latin typeface="Arial" charset="0"/>
                <a:hlinkClick r:id="rId4" tooltip="Міна (військова справа)"/>
              </a:rPr>
              <a:t>саморушні міни</a:t>
            </a:r>
            <a:r>
              <a:rPr lang="ru-RU" smtClean="0">
                <a:latin typeface="Arial" charset="0"/>
              </a:rPr>
              <a:t>, названі </a:t>
            </a:r>
            <a:r>
              <a:rPr lang="ru-RU" smtClean="0">
                <a:latin typeface="Arial" charset="0"/>
                <a:hlinkClick r:id="rId5" tooltip="Торпеда"/>
              </a:rPr>
              <a:t>торпедами</a:t>
            </a:r>
            <a:r>
              <a:rPr lang="ru-RU" smtClean="0">
                <a:latin typeface="Arial" charset="0"/>
              </a:rPr>
              <a:t>), трали, а в 2-му десятилітті XX ст. у зв'язку з широким застосуванням підводних човнів — протичовнова зброя (глибинні бомби, що скидаються або вистрілюються з бомбометів, пірнаючі </a:t>
            </a:r>
            <a:r>
              <a:rPr lang="ru-RU" smtClean="0">
                <a:latin typeface="Arial" charset="0"/>
                <a:hlinkClick r:id="rId6" tooltip="Артилерійський снаряд"/>
              </a:rPr>
              <a:t>артилерійські снаряди</a:t>
            </a:r>
            <a:r>
              <a:rPr lang="ru-RU" smtClean="0">
                <a:latin typeface="Arial" charset="0"/>
              </a:rPr>
              <a:t>, протичовнові мережі з підвішеними патронами).</a:t>
            </a:r>
            <a:r>
              <a:rPr lang="ru-RU" smtClean="0"/>
              <a:t> </a:t>
            </a:r>
          </a:p>
        </p:txBody>
      </p:sp>
      <p:pic>
        <p:nvPicPr>
          <p:cNvPr id="32773" name="Picture 5" descr="200px-Chinese_Naval_M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3500" y="3595688"/>
            <a:ext cx="1905000" cy="2857500"/>
          </a:xfrm>
          <a:prstGeom prst="rect">
            <a:avLst/>
          </a:prstGeom>
          <a:noFill/>
        </p:spPr>
      </p:pic>
      <p:pic>
        <p:nvPicPr>
          <p:cNvPr id="32775" name="Picture 7" descr="200px-Obus-fl%C3%A8che_fran%C3%A7ais_OFL_120_F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1338" y="3624263"/>
            <a:ext cx="2641600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582613"/>
            <a:ext cx="10515600" cy="5594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latin typeface="Arial" charset="0"/>
              </a:rPr>
              <a:t>Одночасно з'явилися перші авіаносні кораблі. Поряд з різними видами зброї впроваджувалися нові технічні засоби, які забезпечували їх застосування, — </a:t>
            </a:r>
            <a:r>
              <a:rPr lang="ru-RU" smtClean="0">
                <a:latin typeface="Arial" charset="0"/>
                <a:hlinkClick r:id="rId2" tooltip="Далекомір"/>
              </a:rPr>
              <a:t>далекоміри</a:t>
            </a:r>
            <a:r>
              <a:rPr lang="ru-RU" smtClean="0">
                <a:latin typeface="Arial" charset="0"/>
              </a:rPr>
              <a:t>, автомати артилерійської і торпедної стрільби, радіо, гірокомпаси, гідрофони тощо.</a:t>
            </a: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                                                                                             </a:t>
            </a:r>
            <a:r>
              <a:rPr lang="ru-RU" sz="1600" i="1" smtClean="0">
                <a:latin typeface="Arial" charset="0"/>
              </a:rPr>
              <a:t>Гідрофон </a:t>
            </a:r>
          </a:p>
        </p:txBody>
      </p:sp>
      <p:pic>
        <p:nvPicPr>
          <p:cNvPr id="33797" name="Picture 5" descr="Rangefi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50" y="3032125"/>
            <a:ext cx="2946400" cy="2035175"/>
          </a:xfrm>
          <a:prstGeom prst="rect">
            <a:avLst/>
          </a:prstGeom>
          <a:noFill/>
        </p:spPr>
      </p:pic>
      <p:pic>
        <p:nvPicPr>
          <p:cNvPr id="33799" name="Picture 7" descr="100px-Underwater-microphone_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9088" y="2312988"/>
            <a:ext cx="795337" cy="3090862"/>
          </a:xfrm>
          <a:prstGeom prst="rect">
            <a:avLst/>
          </a:prstGeom>
          <a:noFill/>
        </p:spPr>
      </p:pic>
      <p:pic>
        <p:nvPicPr>
          <p:cNvPr id="33801" name="Picture 9" descr="%D0%93%D1%96%D1%80%D0%BE%D0%BA%D0%BE%D0%BC%D0%BF%D0%B0%D1%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25" y="2638425"/>
            <a:ext cx="2873375" cy="366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638175"/>
            <a:ext cx="10802938" cy="553878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Перед </a:t>
            </a:r>
            <a:r>
              <a:rPr lang="ru-RU" smtClean="0">
                <a:latin typeface="Arial" charset="0"/>
                <a:hlinkClick r:id="rId2" tooltip="Друга світова війна"/>
              </a:rPr>
              <a:t>Другою світовою війною</a:t>
            </a:r>
            <a:r>
              <a:rPr lang="ru-RU" smtClean="0">
                <a:latin typeface="Arial" charset="0"/>
              </a:rPr>
              <a:t> з'явилися, а в ході її удосконалювалися і широко застосовувалися палубні літаки, </a:t>
            </a:r>
            <a:r>
              <a:rPr lang="ru-RU" smtClean="0">
                <a:latin typeface="Arial" charset="0"/>
                <a:hlinkClick r:id="rId3" tooltip="Зенітна артилерія"/>
              </a:rPr>
              <a:t>зенітна артилерія</a:t>
            </a:r>
            <a:r>
              <a:rPr lang="ru-RU" smtClean="0">
                <a:latin typeface="Arial" charset="0"/>
              </a:rPr>
              <a:t>, реактивні бомбомети, радіолокаційна і гідролокаційна апаратура. Різко підвищилася якість усіх традиційних зразків зброї та технічних засобів. У післявоєнний період впровадження на кораблях ракетно-ядерної і торпедно-ядерної зброї, що стала головним засобом ураження, а також автоматизованих систем управління ним розширило загальний арсенал корабельного озброєння і незмірно підвищило </a:t>
            </a:r>
            <a:r>
              <a:rPr lang="ru-RU" smtClean="0">
                <a:latin typeface="Arial" charset="0"/>
                <a:hlinkClick r:id="rId4" tooltip="Бойові можливості"/>
              </a:rPr>
              <a:t>бойові можливості</a:t>
            </a:r>
            <a:r>
              <a:rPr lang="ru-RU" smtClean="0">
                <a:latin typeface="Arial" charset="0"/>
              </a:rPr>
              <a:t> кораблів.</a:t>
            </a:r>
            <a:r>
              <a:rPr lang="ru-RU" smtClean="0"/>
              <a:t> </a:t>
            </a:r>
          </a:p>
        </p:txBody>
      </p:sp>
      <p:pic>
        <p:nvPicPr>
          <p:cNvPr id="34821" name="Picture 5" descr="200px-Flak_38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75" y="4708525"/>
            <a:ext cx="30099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677863"/>
            <a:ext cx="10515600" cy="54991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Сучасна </a:t>
            </a:r>
            <a:r>
              <a:rPr lang="ru-RU" i="1" smtClean="0">
                <a:latin typeface="Arial" charset="0"/>
                <a:hlinkClick r:id="rId2" tooltip="Ракетна зброя"/>
              </a:rPr>
              <a:t>ракетна зброя</a:t>
            </a:r>
            <a:r>
              <a:rPr lang="ru-RU" smtClean="0">
                <a:latin typeface="Arial" charset="0"/>
              </a:rPr>
              <a:t> кораблів має різне призначення і включає: комплекси </a:t>
            </a:r>
            <a:r>
              <a:rPr lang="ru-RU" smtClean="0">
                <a:latin typeface="Arial" charset="0"/>
                <a:hlinkClick r:id="rId3" tooltip="Балістична ракета"/>
              </a:rPr>
              <a:t>балістичних ракет</a:t>
            </a:r>
            <a:r>
              <a:rPr lang="ru-RU" smtClean="0">
                <a:latin typeface="Arial" charset="0"/>
              </a:rPr>
              <a:t> для ураження наземних об'єктів, що встановлюються на підводних човнах; </a:t>
            </a:r>
            <a:r>
              <a:rPr lang="ru-RU" smtClean="0">
                <a:latin typeface="Arial" charset="0"/>
                <a:hlinkClick r:id="rId4" tooltip="Крилата ракета"/>
              </a:rPr>
              <a:t>крилаті ракети</a:t>
            </a:r>
            <a:r>
              <a:rPr lang="ru-RU" smtClean="0">
                <a:latin typeface="Arial" charset="0"/>
              </a:rPr>
              <a:t> для ураження надводних кораблів і наземних об'єктів — на підводних човнах і надводних кораблях; </a:t>
            </a:r>
            <a:r>
              <a:rPr lang="ru-RU" smtClean="0">
                <a:latin typeface="Arial" charset="0"/>
                <a:hlinkClick r:id="rId5" tooltip="Зенітна ракета"/>
              </a:rPr>
              <a:t>зенітні ракети</a:t>
            </a:r>
            <a:r>
              <a:rPr lang="ru-RU" smtClean="0">
                <a:latin typeface="Arial" charset="0"/>
              </a:rPr>
              <a:t> для ураження </a:t>
            </a:r>
            <a:r>
              <a:rPr lang="ru-RU" smtClean="0">
                <a:latin typeface="Arial" charset="0"/>
                <a:hlinkClick r:id="rId6" tooltip="Повітряна ціль"/>
              </a:rPr>
              <a:t>повітряних цілей</a:t>
            </a:r>
            <a:r>
              <a:rPr lang="ru-RU" smtClean="0">
                <a:latin typeface="Arial" charset="0"/>
              </a:rPr>
              <a:t> — на надводних кораблях; універсальні ракети для ураження повітряних і надводних цілей — на надводних кораблях.</a:t>
            </a:r>
            <a:r>
              <a:rPr lang="ru-RU" smtClean="0"/>
              <a:t> </a:t>
            </a:r>
          </a:p>
        </p:txBody>
      </p:sp>
      <p:pic>
        <p:nvPicPr>
          <p:cNvPr id="35845" name="Picture 5" descr="200px-Trident_II_missile_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2850" y="3973513"/>
            <a:ext cx="1905000" cy="2295525"/>
          </a:xfrm>
          <a:prstGeom prst="rect">
            <a:avLst/>
          </a:prstGeom>
          <a:noFill/>
        </p:spPr>
      </p:pic>
      <p:pic>
        <p:nvPicPr>
          <p:cNvPr id="35847" name="Picture 7" descr="Балістична ракета підводних човнів UGM-73 «Посейдон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3967163"/>
            <a:ext cx="1428750" cy="2200275"/>
          </a:xfrm>
          <a:prstGeom prst="rect">
            <a:avLst/>
          </a:prstGeom>
          <a:noFill/>
        </p:spPr>
      </p:pic>
      <p:pic>
        <p:nvPicPr>
          <p:cNvPr id="35849" name="Picture 9" descr="160px-Tomahawk_Block_IV_cruise_missi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0025" y="4386263"/>
            <a:ext cx="1524000" cy="1143000"/>
          </a:xfrm>
          <a:prstGeom prst="rect">
            <a:avLst/>
          </a:prstGeom>
          <a:noFill/>
        </p:spPr>
      </p:pic>
      <p:pic>
        <p:nvPicPr>
          <p:cNvPr id="35851" name="Picture 11" descr="200px-Night_launch_of_a_RIM-161_Standard_SM-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5888" y="3889375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693738"/>
            <a:ext cx="10515600" cy="5483225"/>
          </a:xfrm>
        </p:spPr>
        <p:txBody>
          <a:bodyPr/>
          <a:lstStyle/>
          <a:p>
            <a:r>
              <a:rPr lang="ru-RU" i="1" smtClean="0">
                <a:latin typeface="Arial" charset="0"/>
                <a:hlinkClick r:id="rId2" tooltip="Ракетно-торпедна зброя (ще не написана)"/>
              </a:rPr>
              <a:t>Ракетно-торпедна зброя</a:t>
            </a:r>
            <a:r>
              <a:rPr lang="ru-RU" smtClean="0">
                <a:latin typeface="Arial" charset="0"/>
              </a:rPr>
              <a:t> включає спеціальні ракетно-торпедні комплекси, встановлювані на </a:t>
            </a:r>
            <a:r>
              <a:rPr lang="ru-RU" smtClean="0">
                <a:latin typeface="Arial" charset="0"/>
                <a:hlinkClick r:id="rId3" tooltip="Протичовновий корабель"/>
              </a:rPr>
              <a:t>протичовнових кораблях</a:t>
            </a:r>
            <a:r>
              <a:rPr lang="ru-RU" smtClean="0">
                <a:latin typeface="Arial" charset="0"/>
              </a:rPr>
              <a:t>, і ракети-торпеди, вистрілюються зі звичайних торпедних апаратів </a:t>
            </a:r>
            <a:r>
              <a:rPr lang="ru-RU" smtClean="0">
                <a:latin typeface="Arial" charset="0"/>
                <a:hlinkClick r:id="rId4" tooltip="Підводний човен"/>
              </a:rPr>
              <a:t>підводних човнів</a:t>
            </a:r>
            <a:r>
              <a:rPr lang="ru-RU" smtClean="0">
                <a:latin typeface="Arial" charset="0"/>
              </a:rPr>
              <a:t>. Основне призначення цієї зброї — </a:t>
            </a:r>
            <a:r>
              <a:rPr lang="ru-RU" smtClean="0">
                <a:latin typeface="Arial" charset="0"/>
                <a:hlinkClick r:id="rId5" tooltip="Протичовнова оборона"/>
              </a:rPr>
              <a:t>боротьба з підводними човнами</a:t>
            </a:r>
            <a:r>
              <a:rPr lang="ru-RU" smtClean="0">
                <a:latin typeface="Arial" charset="0"/>
              </a:rPr>
              <a:t>, що знаходяться в зануреному стані.</a:t>
            </a:r>
            <a:r>
              <a:rPr lang="ru-RU" smtClean="0"/>
              <a:t> </a:t>
            </a:r>
          </a:p>
        </p:txBody>
      </p:sp>
      <p:pic>
        <p:nvPicPr>
          <p:cNvPr id="36869" name="Picture 5" descr="200px-Trident_II_missile_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5050" y="3332163"/>
            <a:ext cx="2641600" cy="3182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692150"/>
            <a:ext cx="10515600" cy="5484813"/>
          </a:xfrm>
        </p:spPr>
        <p:txBody>
          <a:bodyPr/>
          <a:lstStyle/>
          <a:p>
            <a:r>
              <a:rPr lang="ru-RU" i="1" u="sng" smtClean="0">
                <a:latin typeface="Arial" charset="0"/>
                <a:hlinkClick r:id="rId2" tooltip="Торпедна зброя (ще не написана)"/>
              </a:rPr>
              <a:t>Торпедна зброя</a:t>
            </a:r>
            <a:r>
              <a:rPr lang="ru-RU" smtClean="0">
                <a:latin typeface="Arial" charset="0"/>
              </a:rPr>
              <a:t> кораблів складається з різних торпедних комплексів для підводних човнів і надводних кораблів (катерів), призначених для ураження надводних кораблів, </a:t>
            </a:r>
            <a:r>
              <a:rPr lang="ru-RU" smtClean="0">
                <a:latin typeface="Arial" charset="0"/>
                <a:hlinkClick r:id="rId3" tooltip="Підводний човен"/>
              </a:rPr>
              <a:t>підводних човнів</a:t>
            </a:r>
            <a:r>
              <a:rPr lang="ru-RU" smtClean="0">
                <a:latin typeface="Arial" charset="0"/>
              </a:rPr>
              <a:t> і суден противника.</a:t>
            </a:r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endParaRPr lang="uk-UA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37894" name="Picture 6" descr="220px-Barracuda_torpedo_and_I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0" y="2465388"/>
            <a:ext cx="4983163" cy="373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EditPoints="1"/>
          </p:cNvSpPr>
          <p:nvPr>
            <p:ph type="body" idx="1"/>
          </p:nvPr>
        </p:nvSpPr>
        <p:spPr>
          <a:xfrm>
            <a:off x="838200" y="720725"/>
            <a:ext cx="10515600" cy="5456238"/>
          </a:xfrm>
        </p:spPr>
        <p:txBody>
          <a:bodyPr/>
          <a:lstStyle/>
          <a:p>
            <a:r>
              <a:rPr lang="ru-RU" i="1" smtClean="0">
                <a:latin typeface="Arial" charset="0"/>
                <a:hlinkClick r:id="rId2" tooltip="Артилерійське озброєння"/>
              </a:rPr>
              <a:t>Артилерійська зброя</a:t>
            </a:r>
            <a:r>
              <a:rPr lang="ru-RU" smtClean="0">
                <a:latin typeface="Arial" charset="0"/>
              </a:rPr>
              <a:t> в системі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корабельного озброєння представлена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комплексами </a:t>
            </a:r>
            <a:r>
              <a:rPr lang="ru-RU" smtClean="0">
                <a:latin typeface="Arial" charset="0"/>
                <a:hlinkClick r:id="rId3" tooltip="Артилерійська система"/>
              </a:rPr>
              <a:t>артилерійських установок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великого, середнього (універсального)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і малого (зенітного) калібрів. Носіями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всіх перерахованих установок на кінець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XX ст. були тільки </a:t>
            </a:r>
            <a:r>
              <a:rPr lang="ru-RU" smtClean="0">
                <a:latin typeface="Arial" charset="0"/>
                <a:hlinkClick r:id="rId4" tooltip="Крейсер"/>
              </a:rPr>
              <a:t>крейсери</a:t>
            </a:r>
            <a:r>
              <a:rPr lang="ru-RU" smtClean="0">
                <a:latin typeface="Arial" charset="0"/>
              </a:rPr>
              <a:t>, побудовані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наприкінці Другої світової війни і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незабаром після неї. </a:t>
            </a:r>
          </a:p>
        </p:txBody>
      </p:sp>
      <p:pic>
        <p:nvPicPr>
          <p:cNvPr id="38917" name="Picture 5" descr="800px-BB61_USS_Iowa_BB61_broadside_US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2413" y="668338"/>
            <a:ext cx="3689350" cy="549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587</Words>
  <Application>Microsoft Office PowerPoint</Application>
  <PresentationFormat>Произвольный</PresentationFormat>
  <Paragraphs>58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Calibri</vt:lpstr>
      <vt:lpstr>Comic Sans MS</vt:lpstr>
      <vt:lpstr>Times New Roman</vt:lpstr>
      <vt:lpstr>Офисная тема</vt:lpstr>
      <vt:lpstr>  судномодельний гурток НВК  презентує заняття основного рівня  </vt:lpstr>
      <vt:lpstr>Історія розвитку корабельного озброєння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Джерела інформації: </vt:lpstr>
      <vt:lpstr>Слайд 15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5</cp:revision>
  <dcterms:created xsi:type="dcterms:W3CDTF">2020-04-22T13:01:29Z</dcterms:created>
  <dcterms:modified xsi:type="dcterms:W3CDTF">2021-01-11T09:05:57Z</dcterms:modified>
</cp:coreProperties>
</file>