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526" r:id="rId4"/>
    <p:sldId id="547" r:id="rId5"/>
    <p:sldId id="548" r:id="rId6"/>
    <p:sldId id="553" r:id="rId7"/>
    <p:sldId id="549" r:id="rId8"/>
    <p:sldId id="550" r:id="rId9"/>
    <p:sldId id="554" r:id="rId10"/>
    <p:sldId id="563" r:id="rId11"/>
    <p:sldId id="564" r:id="rId12"/>
    <p:sldId id="567" r:id="rId13"/>
    <p:sldId id="566" r:id="rId14"/>
    <p:sldId id="568" r:id="rId15"/>
    <p:sldId id="569" r:id="rId16"/>
    <p:sldId id="351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із теми 1 –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5" autoAdjust="0"/>
    <p:restoredTop sz="86982" autoAdjust="0"/>
  </p:normalViewPr>
  <p:slideViewPr>
    <p:cSldViewPr snapToGrid="0">
      <p:cViewPr varScale="1">
        <p:scale>
          <a:sx n="98" d="100"/>
          <a:sy n="98" d="100"/>
        </p:scale>
        <p:origin x="-13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/>
              <a:t>31.10.2021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514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/>
              <a:t>31.10.2021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805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/>
              <a:t>31.10.2021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9148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00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6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47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25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00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27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32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0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/>
              <a:t>31.10.2021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6576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57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29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1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/>
              <a:t>31.10.2021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306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/>
              <a:t>31.10.2021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812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/>
              <a:t>31.10.2021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722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/>
              <a:t>31.10.2021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55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/>
              <a:t>31.10.2021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929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/>
              <a:t>31.10.2021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111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219A-F482-4810-87DD-4A8BCDEE244F}" type="datetimeFigureOut">
              <a:rPr lang="uk-UA" smtClean="0"/>
              <a:t>31.10.2021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ECD9-5275-4FEE-93DA-B4336F428DE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46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C219A-F482-4810-87DD-4A8BCDEE244F}" type="datetimeFigureOut">
              <a:rPr lang="uk-UA" smtClean="0"/>
              <a:t>31.10.2021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ECD9-5275-4FEE-93DA-B4336F428DE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812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C219A-F482-4810-87DD-4A8BCDEE244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31.10.2021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ECD9-5275-4FEE-93DA-B4336F428DE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4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6%D0%B8%D0%BA%D0%BB_(%D0%BF%D1%80%D0%BE%D0%B3%D1%80%D0%B0%D0%BC%D1%83%D0%B2%D0%B0%D0%BD%D0%BD%D1%8F)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7%D0%B0%D0%B4%D0%B0%D1%87%D0%B0_%D1%82%D1%80%D1%8C%D0%BE%D1%85_%D1%82%D1%96%D0%BB" TargetMode="External"/><Relationship Id="rId5" Type="http://schemas.openxmlformats.org/officeDocument/2006/relationships/hyperlink" Target="https://uk.wikipedia.org/wiki/%D0%91%D0%B0%D0%B3" TargetMode="External"/><Relationship Id="rId4" Type="http://schemas.openxmlformats.org/officeDocument/2006/relationships/hyperlink" Target="https://uk.wikipedia.org/wiki/%D0%A3%D0%BC%D0%BE%D0%B2%D0%BD%D0%B8%D0%B9_%D0%BF%D0%B5%D1%80%D0%B5%D1%85%D1%96%D0%B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6" y="2342652"/>
            <a:ext cx="7063656" cy="36835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41147" y="144381"/>
            <a:ext cx="58425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Навчально-виховний комплекс допрофесійної підготовки та технічної творчості молоді м. Києва (НВК)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7719460" y="3972407"/>
            <a:ext cx="4292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Гурток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Основи комп'ютерних технологій 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Кер. гуртка  Мещерякова О. О.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1128" y="5354198"/>
            <a:ext cx="361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01.11.2021 р.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2299" y="1014884"/>
            <a:ext cx="5154804" cy="415498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До кінця 50-х років комп'ютерів було досить мало, а в 60-і програмування стає загальнодоступним. Університети почали пропонувати навчальні програми за новою технологією, і число виробників апаратного забезпечення швидко зростало. Раптово комп'ютери, і присвячені їм навчальні курси, стали доступні всім, або, принаймні, тим, хто відвідував коледж.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5" y="918244"/>
            <a:ext cx="5797685" cy="434826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168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919" y="243191"/>
            <a:ext cx="5353859" cy="600164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1A1A1A"/>
                </a:solidFill>
              </a:rPr>
              <a:t>Німецький інженер 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Конрад Цузе </a:t>
            </a:r>
            <a:r>
              <a:rPr lang="uk-UA" sz="2400" b="1" dirty="0">
                <a:solidFill>
                  <a:srgbClr val="1A1A1A"/>
                </a:solidFill>
              </a:rPr>
              <a:t>був першим, хто успішно здійснив ідею створення обчислювальної машини на основі двійкової системи числення. У 1936 році він </a:t>
            </a:r>
            <a:r>
              <a:rPr lang="uk-UA" sz="2400" b="1" dirty="0" smtClean="0">
                <a:solidFill>
                  <a:srgbClr val="1A1A1A"/>
                </a:solidFill>
              </a:rPr>
              <a:t>почав </a:t>
            </a:r>
            <a:r>
              <a:rPr lang="uk-UA" sz="2400" b="1" dirty="0">
                <a:solidFill>
                  <a:srgbClr val="1A1A1A"/>
                </a:solidFill>
              </a:rPr>
              <a:t>конструювати обчислювальний апарат, що працює в двійковій системі числення, що згодом був названий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Zuse</a:t>
            </a:r>
            <a:r>
              <a:rPr lang="en-US" sz="2400" b="1" dirty="0">
                <a:solidFill>
                  <a:srgbClr val="1A1A1A"/>
                </a:solidFill>
              </a:rPr>
              <a:t> ( (Z1.. </a:t>
            </a:r>
            <a:r>
              <a:rPr lang="uk-UA" sz="2400" b="1" dirty="0">
                <a:solidFill>
                  <a:srgbClr val="1A1A1A"/>
                </a:solidFill>
              </a:rPr>
              <a:t>Громіздкі статистичні обчислення для здійснення складних інженерних розрахунків повинні були стати автоматизованими, що було дотепер неможливо. Машина Цузе стала першим вичислювальним автоматом із програмним керуванням і вважається першим комп'ютером.</a:t>
            </a:r>
            <a:endParaRPr lang="uk-UA" sz="2400" b="1" dirty="0">
              <a:solidFill>
                <a:srgbClr val="1A1A1A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85" y="1226440"/>
            <a:ext cx="6244651" cy="415974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570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7923" y="2626467"/>
            <a:ext cx="4542816" cy="304698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Першу мову програмування – 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</a:rPr>
              <a:t>Планкалкюль</a:t>
            </a:r>
            <a:r>
              <a:rPr lang="uk-UA" sz="2400" b="1" dirty="0"/>
              <a:t>, створив німецький вчений Конрад Цузе. Очевидно</a:t>
            </a:r>
            <a:r>
              <a:rPr lang="uk-UA" sz="2400" b="1" dirty="0" smtClean="0"/>
              <a:t>, що </a:t>
            </a:r>
            <a:r>
              <a:rPr lang="uk-UA" sz="2400" b="1" dirty="0"/>
              <a:t>з тих пір програмування істотно удосконалилося і розвинулося, щоб вирішувати актуальні проблеми сучасних людей.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" y="515436"/>
            <a:ext cx="6782530" cy="562667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10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00" y="1264596"/>
            <a:ext cx="4212077" cy="452431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У результаті в кінці 1970-х і початку 1980-х були розроблені принципи об'єктно-орієнтованого програмування. ООП поєднує кращі принципи структурного програмування з новими потужними концепціями, базові з яких називаються </a:t>
            </a:r>
            <a:r>
              <a:rPr lang="uk-UA" sz="2400" b="1" dirty="0" smtClean="0"/>
              <a:t>інкапсуляцією, поліморфізмом </a:t>
            </a:r>
            <a:r>
              <a:rPr lang="uk-UA" sz="2400" b="1" dirty="0"/>
              <a:t>і спадкуванням.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1" y="1264596"/>
            <a:ext cx="6200662" cy="42801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001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7379" y="639761"/>
            <a:ext cx="4309353" cy="600164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Прикладами об'єктно-орієнтованих мов є </a:t>
            </a:r>
            <a:r>
              <a:rPr lang="en-US" sz="2400" b="1" dirty="0"/>
              <a:t>Object Pascal, C + +, Java </a:t>
            </a:r>
            <a:r>
              <a:rPr lang="uk-UA" sz="2400" b="1" dirty="0"/>
              <a:t>та ін. ООП дозволяє оптимально організовувати програми, розбиваючи проблему на складові частини, і працюючи з кожною окремо. В будь-якому разі сучасні технології розвиваються з неймовірною швидкістю заради задоволення людських потреб. Але не можна забувати про нашу історію, і Аду Лавлейс, з якої все і почалось.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3" y="851343"/>
            <a:ext cx="6353175" cy="55784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07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2" y="1212783"/>
            <a:ext cx="718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88" y="2028293"/>
            <a:ext cx="4564405" cy="4564405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3076833" y="963827"/>
            <a:ext cx="5807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</a:rPr>
              <a:t>Дякую за увагу</a:t>
            </a:r>
            <a:endParaRPr lang="uk-UA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3591" y="603115"/>
            <a:ext cx="7616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програмування</a:t>
            </a:r>
            <a:endParaRPr lang="uk-UA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98" y="1632431"/>
            <a:ext cx="3365770" cy="504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47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237019" y="1194956"/>
            <a:ext cx="6368080" cy="378565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2400" b="1" dirty="0" smtClean="0"/>
              <a:t>    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Програмування</a:t>
            </a:r>
            <a:r>
              <a:rPr lang="uk-UA" sz="2400" b="1" dirty="0" smtClean="0"/>
              <a:t> </a:t>
            </a:r>
            <a:r>
              <a:rPr lang="uk-UA" sz="2400" b="1" dirty="0"/>
              <a:t>— це процес проектування, написання, тестування, налагодження і підтримки комп'ютерних програм. У більш вузькому значенні програмування розглядається як кодування. У ширшому сенсі процес програмування охоплює і створення, тобто розробку, алгоритмів, і аналіз потреб майбутніх користувачів програмного забезпечення.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2" y="553765"/>
            <a:ext cx="3813052" cy="5711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028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47472" y="1478604"/>
            <a:ext cx="5068111" cy="341632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Першим </a:t>
            </a:r>
            <a:r>
              <a:rPr lang="ru-RU" sz="2400" b="1" dirty="0">
                <a:solidFill>
                  <a:srgbClr val="000000"/>
                </a:solidFill>
              </a:rPr>
              <a:t>програмованим пристроєм прийнято вважати жакардовий ткацький верстат, побудований в 1804 році Жозефом Марі Жаккаром, який зробив революцію в </a:t>
            </a:r>
            <a:r>
              <a:rPr lang="ru-RU" sz="2400" b="1" dirty="0" smtClean="0">
                <a:solidFill>
                  <a:srgbClr val="000000"/>
                </a:solidFill>
              </a:rPr>
              <a:t>ткацький </a:t>
            </a:r>
            <a:r>
              <a:rPr lang="ru-RU" sz="2400" b="1" dirty="0">
                <a:solidFill>
                  <a:srgbClr val="000000"/>
                </a:solidFill>
              </a:rPr>
              <a:t>промисловості, </a:t>
            </a:r>
            <a:r>
              <a:rPr lang="ru-RU" sz="2400" b="1" dirty="0" smtClean="0">
                <a:solidFill>
                  <a:srgbClr val="000000"/>
                </a:solidFill>
              </a:rPr>
              <a:t>надавши </a:t>
            </a:r>
            <a:r>
              <a:rPr lang="ru-RU" sz="2400" b="1" dirty="0">
                <a:solidFill>
                  <a:srgbClr val="000000"/>
                </a:solidFill>
              </a:rPr>
              <a:t>можливість програмувати візерунки на тканинах за допомогою перфокарти.</a:t>
            </a:r>
            <a:endParaRPr lang="uk-UA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09" y="1011677"/>
            <a:ext cx="5764807" cy="430987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720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46" y="128145"/>
            <a:ext cx="5686011" cy="42589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1663429" y="4508133"/>
            <a:ext cx="8706256" cy="193899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>
                <a:solidFill>
                  <a:srgbClr val="000000"/>
                </a:solidFill>
              </a:rPr>
              <a:t>9 липня 1843 графиня Ада Августа Лавлейс, донька великого англійського поета Джорджа Байрона, написала першу в історії людства програму для Аналітичної машини. Ця програма вирішувала рівняння Бернуллі, що виражає закон збереження енергії рухомої рідини.</a:t>
            </a:r>
            <a:endParaRPr lang="uk-UA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5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0315" y="301557"/>
            <a:ext cx="5126476" cy="600164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400" b="1" dirty="0" smtClean="0"/>
              <a:t>Ада Лавлейс  </a:t>
            </a:r>
            <a:r>
              <a:rPr lang="ru-RU" sz="2400" b="1" dirty="0"/>
              <a:t>формулює ідею </a:t>
            </a:r>
            <a:r>
              <a:rPr lang="ru-RU" sz="2400" b="1" i="1" dirty="0">
                <a:solidFill>
                  <a:srgbClr val="C00000"/>
                </a:solidFill>
                <a:hlinkClick r:id="rId3" tooltip="Цикл (програмування)"/>
              </a:rPr>
              <a:t>циклів</a:t>
            </a:r>
            <a:r>
              <a:rPr lang="ru-RU" sz="2400" b="1" dirty="0"/>
              <a:t> — і одразу використовує їх у самій програмі. Наявність також передбачає існування </a:t>
            </a:r>
            <a:r>
              <a:rPr lang="ru-RU" sz="2400" b="1" i="1" dirty="0">
                <a:hlinkClick r:id="rId4" tooltip="Умовний перехід"/>
              </a:rPr>
              <a:t>умовних </a:t>
            </a:r>
            <a:r>
              <a:rPr lang="ru-RU" sz="2400" b="1" i="1" dirty="0" smtClean="0">
                <a:hlinkClick r:id="rId4" tooltip="Умовний перехід"/>
              </a:rPr>
              <a:t>переходів</a:t>
            </a:r>
            <a:r>
              <a:rPr lang="ru-RU" sz="2400" b="1" dirty="0" smtClean="0"/>
              <a:t>. Оскільки</a:t>
            </a:r>
            <a:r>
              <a:rPr lang="ru-RU" sz="2400" b="1" dirty="0"/>
              <a:t>, Лавлейс не могла запустити програму, у ній присутня помилка — в 4 рядку замість V</a:t>
            </a:r>
            <a:r>
              <a:rPr lang="ru-RU" sz="2400" b="1" baseline="-25000" dirty="0"/>
              <a:t>4</a:t>
            </a:r>
            <a:r>
              <a:rPr lang="ru-RU" sz="2400" b="1" dirty="0"/>
              <a:t>/V</a:t>
            </a:r>
            <a:r>
              <a:rPr lang="ru-RU" sz="2400" b="1" baseline="-25000" dirty="0"/>
              <a:t>5</a:t>
            </a:r>
            <a:r>
              <a:rPr lang="ru-RU" sz="2400" b="1" dirty="0"/>
              <a:t> написано V</a:t>
            </a:r>
            <a:r>
              <a:rPr lang="ru-RU" sz="2400" b="1" baseline="-25000" dirty="0"/>
              <a:t>5</a:t>
            </a:r>
            <a:r>
              <a:rPr lang="ru-RU" sz="2400" b="1" dirty="0"/>
              <a:t>/V</a:t>
            </a:r>
            <a:r>
              <a:rPr lang="ru-RU" sz="2400" b="1" baseline="-25000" dirty="0"/>
              <a:t>4</a:t>
            </a:r>
            <a:r>
              <a:rPr lang="ru-RU" sz="2400" b="1" dirty="0"/>
              <a:t>. Ймовірно, це перший </a:t>
            </a:r>
            <a:r>
              <a:rPr lang="ru-RU" sz="2400" b="1" dirty="0">
                <a:hlinkClick r:id="rId5" tooltip="Баг"/>
              </a:rPr>
              <a:t>баг</a:t>
            </a:r>
            <a:r>
              <a:rPr lang="ru-RU" sz="2400" b="1" dirty="0"/>
              <a:t> у </a:t>
            </a:r>
            <a:r>
              <a:rPr lang="ru-RU" sz="2400" b="1" dirty="0" smtClean="0"/>
              <a:t>комп'ютерній програмі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dirty="0" smtClean="0"/>
              <a:t> </a:t>
            </a:r>
            <a:r>
              <a:rPr lang="ru-RU" sz="2400" b="1" dirty="0" smtClean="0"/>
              <a:t>Вона </a:t>
            </a:r>
            <a:r>
              <a:rPr lang="ru-RU" sz="2400" b="1" dirty="0"/>
              <a:t>припускала можливість написання музики комп'ютером, або ж створення моделей-</a:t>
            </a:r>
            <a:r>
              <a:rPr lang="ru-RU" sz="2400" b="1" dirty="0" err="1"/>
              <a:t>симуляцій</a:t>
            </a:r>
            <a:r>
              <a:rPr lang="ru-RU" sz="2400" b="1" dirty="0"/>
              <a:t>, для розв'язання математичних проблем, що не мають аналітичного рішення, таких як </a:t>
            </a:r>
            <a:r>
              <a:rPr lang="ru-RU" sz="2400" b="1" dirty="0">
                <a:hlinkClick r:id="rId6" tooltip="Задача трьох тіл"/>
              </a:rPr>
              <a:t>задача трьох </a:t>
            </a:r>
            <a:r>
              <a:rPr lang="ru-RU" sz="2400" b="1" dirty="0" smtClean="0">
                <a:hlinkClick r:id="rId6" tooltip="Задача трьох тіл"/>
              </a:rPr>
              <a:t>тіл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838545" y="4903455"/>
            <a:ext cx="5099179" cy="83099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Частина Аналітичної машини, що зберігається в Лондоні</a:t>
            </a:r>
            <a:endParaRPr lang="uk-UA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12" y="585991"/>
            <a:ext cx="5164138" cy="38766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7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303506" y="554478"/>
            <a:ext cx="4766554" cy="563231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</a:rPr>
              <a:t>Ряд висловлених </a:t>
            </a:r>
            <a:r>
              <a:rPr lang="uk-UA" sz="2400" b="1" dirty="0" smtClean="0">
                <a:solidFill>
                  <a:srgbClr val="000000"/>
                </a:solidFill>
              </a:rPr>
              <a:t>Адою Лавлейс  </a:t>
            </a:r>
            <a:r>
              <a:rPr lang="uk-UA" sz="2400" b="1" dirty="0">
                <a:solidFill>
                  <a:srgbClr val="000000"/>
                </a:solidFill>
              </a:rPr>
              <a:t>загальних положень (принцип економії робочих осередків пам'яті, зв'язок рекурентних формул з циклічними процесами обчислень) зберегли своє принципове значення і для сучасного програмування. У матеріалах Беббіджа і коментарях Лавлейс намічені такі поняття, як підпрограма і бібліотека підпрограм, модифікація команд і індексний регістр, які стали вживатися тільки в 1950-х роках.</a:t>
            </a:r>
            <a:endParaRPr lang="uk-UA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98" y="505710"/>
            <a:ext cx="3956827" cy="5681079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14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57201" y="768486"/>
            <a:ext cx="4572000" cy="563231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</a:rPr>
              <a:t>Програмовані комп'ютери вперше почали використовувати для вирішення військових завдань, що стояли перед США у Другій світовій війні. Такі пристрої були потрібні для самих різних цілей, від обчислення траєкторій бомб до дешифровки ворожих радіопередач. Саме війна стимулювала створення більш якісних і швидких способів обчислень. До вирішення цієї проблеми були залучені самі блискучі фахівці.</a:t>
            </a:r>
            <a:endParaRPr lang="uk-UA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89" y="1361872"/>
            <a:ext cx="6421279" cy="397070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569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507786" y="3898678"/>
            <a:ext cx="9591473" cy="193899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Першими «комп'ютерами» були люди, головним чином жінки, яких у 40-х роках не брали в армію США. Вони складали довгі «конвеєри» з механічних лічильних машин. Але у військових умовах швидкість і точність однаково важливі, а комп'ютер ENIAC Дж. Преспера Еккерта і Джона Мочлі гарантував і те, і інше.</a:t>
            </a:r>
            <a:endParaRPr lang="uk-UA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52" y="282102"/>
            <a:ext cx="7582911" cy="320404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1960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608</Words>
  <Application>Microsoft Office PowerPoint</Application>
  <PresentationFormat>Произвольный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User6</dc:creator>
  <cp:lastModifiedBy>ОЛЯ</cp:lastModifiedBy>
  <cp:revision>236</cp:revision>
  <dcterms:created xsi:type="dcterms:W3CDTF">2021-01-04T10:35:00Z</dcterms:created>
  <dcterms:modified xsi:type="dcterms:W3CDTF">2021-10-31T19:34:15Z</dcterms:modified>
</cp:coreProperties>
</file>