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7" r:id="rId3"/>
    <p:sldId id="644" r:id="rId4"/>
    <p:sldId id="645" r:id="rId5"/>
    <p:sldId id="657" r:id="rId6"/>
    <p:sldId id="646" r:id="rId7"/>
    <p:sldId id="647" r:id="rId8"/>
    <p:sldId id="648" r:id="rId9"/>
    <p:sldId id="649" r:id="rId10"/>
    <p:sldId id="653" r:id="rId11"/>
    <p:sldId id="658" r:id="rId12"/>
    <p:sldId id="659" r:id="rId13"/>
    <p:sldId id="656" r:id="rId14"/>
    <p:sldId id="660" r:id="rId15"/>
    <p:sldId id="651" r:id="rId16"/>
    <p:sldId id="351" r:id="rId17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Стиль із теми 1 –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89" autoAdjust="0"/>
    <p:restoredTop sz="86982" autoAdjust="0"/>
  </p:normalViewPr>
  <p:slideViewPr>
    <p:cSldViewPr snapToGrid="0">
      <p:cViewPr varScale="1">
        <p:scale>
          <a:sx n="98" d="100"/>
          <a:sy n="98" d="100"/>
        </p:scale>
        <p:origin x="-108" y="-9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69457-D007-4514-8337-D54656D7CD0C}" type="datetimeFigureOut">
              <a:rPr lang="uk-UA" smtClean="0"/>
              <a:t>19.11.2021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0648D51-AB89-4D5A-BA9F-16A5F8850ABD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6961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0648D51-AB89-4D5A-BA9F-16A5F8850ABD}" type="slidenum">
              <a:rPr lang="uk-UA" smtClean="0"/>
              <a:t>14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73973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45141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598055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8914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 smtClean="0"/>
              <a:t>Клацніть, щоб редагувати стиль зразка підзаголовка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2007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9863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3470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76250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1003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6274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13209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7052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965760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457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3295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ертикального тексту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1187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2223067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318120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5" name="Місце для тексту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6" name="Місце для вмісту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7" name="Місце для дати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8" name="Місце для нижнього колонтитула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9" name="Місце для номера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9872275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65559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3" name="Місце для нижнього колонтитула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12192985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781112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зображення 2"/>
          <p:cNvSpPr>
            <a:spLocks noGrp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 dirty="0"/>
          </a:p>
        </p:txBody>
      </p:sp>
      <p:sp>
        <p:nvSpPr>
          <p:cNvPr id="4" name="Місце для тексту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 smtClean="0"/>
              <a:t>Редагувати стиль зразка тексту</a:t>
            </a:r>
          </a:p>
        </p:txBody>
      </p:sp>
      <p:sp>
        <p:nvSpPr>
          <p:cNvPr id="5" name="Місце для дати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346946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C219A-F482-4810-87DD-4A8BCDEE244F}" type="datetimeFigureOut">
              <a:rPr lang="uk-UA" smtClean="0"/>
              <a:t>19.11.2021</a:t>
            </a:fld>
            <a:endParaRPr lang="uk-UA" dirty="0"/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/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ECD9-5275-4FEE-93DA-B4336F428DE1}" type="slidenum">
              <a:rPr lang="uk-UA" smtClean="0"/>
              <a:t>‹#›</a:t>
            </a:fld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25812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uk-UA"/>
          </a:p>
        </p:txBody>
      </p:sp>
      <p:sp>
        <p:nvSpPr>
          <p:cNvPr id="3" name="Місце для тексту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uk-UA"/>
          </a:p>
        </p:txBody>
      </p:sp>
      <p:sp>
        <p:nvSpPr>
          <p:cNvPr id="4" name="Місце для дати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7C219A-F482-4810-87DD-4A8BCDEE244F}" type="datetimeFigureOut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19.11.2021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Місце для нижнього колонтитула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Місце для номера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12ECD9-5275-4FEE-93DA-B4336F428DE1}" type="slidenum">
              <a:rPr lang="uk-UA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uk-UA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24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microsoft.com/office/2007/relationships/hdphoto" Target="../media/hdphoto1.wdp"/><Relationship Id="rId10" Type="http://schemas.openxmlformats.org/officeDocument/2006/relationships/image" Target="../media/image15.png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636" y="2495870"/>
            <a:ext cx="6769839" cy="353030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741147" y="144381"/>
            <a:ext cx="584253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accent2">
                    <a:lumMod val="75000"/>
                  </a:schemeClr>
                </a:solidFill>
              </a:rPr>
              <a:t>Навчально-виховний комплекс допрофесійної підготовки та технічної творчості молоді м. Києва (НВК)</a:t>
            </a:r>
            <a:endParaRPr lang="uk-UA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 flipV="1">
            <a:off x="7458291" y="1701214"/>
            <a:ext cx="42781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chemeClr val="accent2">
                    <a:lumMod val="75000"/>
                  </a:schemeClr>
                </a:solidFill>
              </a:rPr>
              <a:t>Гурток Основи комп'ютерних технологій </a:t>
            </a:r>
          </a:p>
        </p:txBody>
      </p:sp>
      <p:sp>
        <p:nvSpPr>
          <p:cNvPr id="4" name="TextBox 3"/>
          <p:cNvSpPr txBox="1"/>
          <p:nvPr/>
        </p:nvSpPr>
        <p:spPr>
          <a:xfrm rot="10800000" flipV="1">
            <a:off x="8005863" y="4566737"/>
            <a:ext cx="20927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20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.11.2021 </a:t>
            </a:r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р.</a:t>
            </a:r>
            <a:endParaRPr lang="uk-UA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7538934" y="5035873"/>
            <a:ext cx="431812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uk-UA" sz="2400" b="1" dirty="0">
                <a:solidFill>
                  <a:srgbClr val="ED7D31">
                    <a:lumMod val="75000"/>
                  </a:srgbClr>
                </a:solidFill>
              </a:rPr>
              <a:t>Кер. гуртка  Мещерякова О. О.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7538936" y="2909000"/>
            <a:ext cx="456227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1" dirty="0" smtClean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Тема </a:t>
            </a:r>
            <a:r>
              <a:rPr lang="ru-RU" sz="3200" b="1" dirty="0" smtClean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«інформатика як наука»</a:t>
            </a:r>
            <a:endParaRPr lang="uk-UA" sz="3200" b="1" dirty="0">
              <a:solidFill>
                <a:srgbClr val="ED7D31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9753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32307" y="136188"/>
            <a:ext cx="56384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Зберігання інформації</a:t>
            </a:r>
            <a:endParaRPr kumimoji="0" lang="uk-UA" sz="3600" b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13235" y="1196501"/>
            <a:ext cx="5077838" cy="2308324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kern="0" dirty="0" smtClean="0"/>
              <a:t>Процес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зберігання </a:t>
            </a:r>
            <a:r>
              <a:rPr lang="uk-UA" sz="2400" b="1" i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інформації </a:t>
            </a:r>
            <a:r>
              <a:rPr lang="uk-UA" sz="2400" b="1" kern="0" dirty="0"/>
              <a:t>передбачає наявність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носія</a:t>
            </a:r>
            <a:r>
              <a:rPr lang="uk-UA" sz="2400" b="1" kern="0" dirty="0"/>
              <a:t>, на якому фіксуються повідомлення. У комп’ютерних системах для фіксації повідомлень використовують різні носії:</a:t>
            </a:r>
            <a:endParaRPr lang="uk-UA" sz="2400" b="1" kern="0" dirty="0"/>
          </a:p>
        </p:txBody>
      </p:sp>
      <p:pic>
        <p:nvPicPr>
          <p:cNvPr id="4" name="Picture 2" descr="http://blog.tech-army.org/wp-content/uploads/2012/05/DDR4-RA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8" t="8075" r="21303"/>
          <a:stretch/>
        </p:blipFill>
        <p:spPr bwMode="auto">
          <a:xfrm>
            <a:off x="8230535" y="1371269"/>
            <a:ext cx="3267559" cy="195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304" y="4052512"/>
            <a:ext cx="2096833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3923" y="3864393"/>
            <a:ext cx="2597150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235" y="4052512"/>
            <a:ext cx="2152650" cy="204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5499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037" y="1689209"/>
            <a:ext cx="4181475" cy="396240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476673" y="1215957"/>
            <a:ext cx="4649822" cy="200054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kern="0" dirty="0">
                <a:solidFill>
                  <a:schemeClr val="tx2">
                    <a:lumMod val="75000"/>
                  </a:schemeClr>
                </a:solidFill>
              </a:rPr>
              <a:t>Для запису та зчитування даних з носія в комп’ютерних системах використовується відповідний пристрій, що записує та зчитує дані з </a:t>
            </a:r>
            <a:r>
              <a:rPr lang="uk-UA" sz="28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носія</a:t>
            </a:r>
            <a:r>
              <a:rPr lang="uk-UA" sz="2800" b="1" i="1" kern="0" dirty="0">
                <a:solidFill>
                  <a:schemeClr val="tx2">
                    <a:lumMod val="75000"/>
                  </a:schemeClr>
                </a:solidFill>
              </a:rPr>
              <a:t>. </a:t>
            </a:r>
            <a:endParaRPr lang="uk-UA" sz="2800" b="1" i="1" kern="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603132" y="3712617"/>
            <a:ext cx="4523363" cy="193899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/>
              <a:t>Запис і зчитування даних відбувається під керуванням спеціальних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програм — драйверів</a:t>
            </a:r>
            <a:r>
              <a:rPr lang="uk-UA" sz="2400" b="1" i="1" kern="0" dirty="0"/>
              <a:t> пристроїв зберігання даних.</a:t>
            </a:r>
            <a:endParaRPr lang="uk-UA" sz="2400" b="1" i="1" kern="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34638" y="359924"/>
            <a:ext cx="5612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Запис і </a:t>
            </a:r>
            <a:r>
              <a:rPr lang="uk-UA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зчитування</a:t>
            </a:r>
            <a:r>
              <a:rPr lang="uk-UA" sz="36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даних</a:t>
            </a:r>
            <a:r>
              <a:rPr lang="uk-UA" sz="3600" b="1" kern="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uk-UA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1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4757" y="194553"/>
            <a:ext cx="59528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Передавання повідомлень </a:t>
            </a:r>
            <a:endParaRPr kumimoji="0" lang="uk-UA" sz="3600" b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76271" y="1050587"/>
            <a:ext cx="6887183" cy="15696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kern="0" dirty="0">
                <a:latin typeface="Calibri" panose="020F0502020204030204" pitchFamily="34" charset="0"/>
              </a:rPr>
              <a:t>Процес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передавання повідомлень </a:t>
            </a:r>
            <a:r>
              <a:rPr lang="uk-UA" sz="2400" b="1" kern="0" dirty="0">
                <a:latin typeface="Calibri" panose="020F0502020204030204" pitchFamily="34" charset="0"/>
              </a:rPr>
              <a:t>передбачає наявність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джерела</a:t>
            </a:r>
            <a:r>
              <a:rPr lang="uk-UA" sz="2400" b="1" kern="0" dirty="0">
                <a:latin typeface="Calibri" panose="020F0502020204030204" pitchFamily="34" charset="0"/>
              </a:rPr>
              <a:t> повідомлень,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приймача </a:t>
            </a:r>
            <a:r>
              <a:rPr lang="uk-UA" sz="2400" b="1" kern="0" dirty="0">
                <a:latin typeface="Calibri" panose="020F0502020204030204" pitchFamily="34" charset="0"/>
              </a:rPr>
              <a:t>повідомлень і 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середовища передавання</a:t>
            </a:r>
            <a:r>
              <a:rPr lang="uk-UA" sz="2400" b="1" kern="0" dirty="0">
                <a:latin typeface="Calibri" panose="020F0502020204030204" pitchFamily="34" charset="0"/>
              </a:rPr>
              <a:t> (каналу зв’язку) </a:t>
            </a:r>
            <a:endParaRPr lang="uk-UA" sz="2400" b="1" kern="0" dirty="0">
              <a:latin typeface="Calibri" panose="020F0502020204030204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374" y="3042227"/>
            <a:ext cx="3466323" cy="124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0332" y="2737507"/>
            <a:ext cx="3008709" cy="1882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4773" y="3029624"/>
            <a:ext cx="3501307" cy="12612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44802">
            <a:off x="1778675" y="5086848"/>
            <a:ext cx="2298700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63" y="4908010"/>
            <a:ext cx="13716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8265" y="4654803"/>
            <a:ext cx="1878012" cy="18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7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1896" y="4667503"/>
            <a:ext cx="1865312" cy="186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192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97677" y="350196"/>
            <a:ext cx="579850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</a:rPr>
              <a:t>Опрацювання повідомлень </a:t>
            </a:r>
            <a:endParaRPr kumimoji="0" lang="uk-UA" sz="3600" b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581" y="1561564"/>
            <a:ext cx="3014794" cy="378522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57990" y="1561563"/>
            <a:ext cx="6264614" cy="2000548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Опрацювання повідомлень</a:t>
            </a:r>
            <a:r>
              <a:rPr lang="uk-UA" sz="2400" b="1" kern="0" dirty="0">
                <a:latin typeface="Calibri" panose="020F0502020204030204" pitchFamily="34" charset="0"/>
              </a:rPr>
              <a:t> полягає у  створенні нових повідомлень на основі існуючих. Фактично будь-яке перетворення початкового повідомлення за формою або за вмістом є 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й</a:t>
            </a:r>
            <a:r>
              <a:rPr lang="uk-UA" sz="28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ого опрацюванням</a:t>
            </a:r>
            <a:r>
              <a:rPr lang="uk-UA" sz="2800" b="1" kern="0" dirty="0">
                <a:latin typeface="Calibri" panose="020F0502020204030204" pitchFamily="34" charset="0"/>
              </a:rPr>
              <a:t>. </a:t>
            </a:r>
            <a:endParaRPr lang="uk-UA" sz="2800" b="1" kern="0" dirty="0">
              <a:latin typeface="Calibri" panose="020F050202020403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0800000" flipV="1">
            <a:off x="4357990" y="4515787"/>
            <a:ext cx="6332707" cy="830997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algn="just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kern="0" dirty="0"/>
              <a:t>Основним пристроєм опрацювання даних у комп’ютері є </a:t>
            </a: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процесор</a:t>
            </a:r>
            <a:r>
              <a:rPr lang="uk-UA" sz="2400" b="1" kern="0" dirty="0"/>
              <a:t>.</a:t>
            </a:r>
            <a:endParaRPr lang="uk-UA" sz="2400" b="1" kern="0" dirty="0"/>
          </a:p>
        </p:txBody>
      </p:sp>
    </p:spTree>
    <p:extLst>
      <p:ext uri="{BB962C8B-B14F-4D97-AF65-F5344CB8AC3E}">
        <p14:creationId xmlns:p14="http://schemas.microsoft.com/office/powerpoint/2010/main" val="13938572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92238" y="1400783"/>
            <a:ext cx="5894961" cy="286232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/>
            </a:r>
            <a:br>
              <a:rPr kumimoji="0" lang="uk-UA" sz="3600" b="1" i="0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•   дослідження інформаційних процесів;</a:t>
            </a:r>
            <a:b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•   розробка нових інформаційних технологій;</a:t>
            </a:r>
            <a:b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•   створення апаратно-програмного забезпечення.</a:t>
            </a:r>
            <a:b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 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30" y="1400785"/>
            <a:ext cx="4309353" cy="2967679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052537" y="214010"/>
            <a:ext cx="85408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uk-UA" sz="3600" b="1" kern="0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Основними завданнями інформатики є:</a:t>
            </a:r>
          </a:p>
        </p:txBody>
      </p:sp>
      <p:sp>
        <p:nvSpPr>
          <p:cNvPr id="6" name="Прямоугольник 5"/>
          <p:cNvSpPr/>
          <p:nvPr/>
        </p:nvSpPr>
        <p:spPr>
          <a:xfrm rot="10800000" flipV="1">
            <a:off x="1303504" y="4947911"/>
            <a:ext cx="9970852" cy="1200329"/>
          </a:xfrm>
          <a:prstGeom prst="rect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«Хто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володіє інформацією, той володіє світом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lvl="0"/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6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</a:t>
            </a:r>
            <a:r>
              <a:rPr lang="uk-UA" sz="3600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Черчілль</a:t>
            </a:r>
            <a:endParaRPr lang="uk-UA" sz="36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226712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11682" y="1212783"/>
            <a:ext cx="7180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uk-UA" dirty="0">
              <a:solidFill>
                <a:prstClr val="black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488" y="2028293"/>
            <a:ext cx="4564405" cy="4564405"/>
          </a:xfrm>
          <a:prstGeom prst="rect">
            <a:avLst/>
          </a:prstGeom>
        </p:spPr>
      </p:pic>
      <p:sp>
        <p:nvSpPr>
          <p:cNvPr id="6" name="Прямокутник 5"/>
          <p:cNvSpPr/>
          <p:nvPr/>
        </p:nvSpPr>
        <p:spPr>
          <a:xfrm>
            <a:off x="3076833" y="963827"/>
            <a:ext cx="580767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5400" b="1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75000"/>
                  </a:srgbClr>
                </a:solidFill>
              </a:rPr>
              <a:t>Дякую за увагу</a:t>
            </a:r>
            <a:endParaRPr lang="uk-UA" sz="54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6892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038" y="1857779"/>
            <a:ext cx="4836522" cy="4468172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11294" y="632299"/>
            <a:ext cx="67023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Інформатика </a:t>
            </a:r>
            <a:r>
              <a:rPr lang="ru-RU" sz="4400" b="1" dirty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 </a:t>
            </a:r>
            <a:r>
              <a:rPr lang="ru-RU" sz="4400" b="1" dirty="0" smtClean="0">
                <a:solidFill>
                  <a:srgbClr val="ED7D31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наука</a:t>
            </a:r>
            <a:endParaRPr lang="uk-UA" sz="4400" dirty="0"/>
          </a:p>
        </p:txBody>
      </p:sp>
    </p:spTree>
    <p:extLst>
      <p:ext uri="{BB962C8B-B14F-4D97-AF65-F5344CB8AC3E}">
        <p14:creationId xmlns:p14="http://schemas.microsoft.com/office/powerpoint/2010/main" val="36330679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6056" y="3540868"/>
            <a:ext cx="8217519" cy="193899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Інформатика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— це теоретична та прикладна (технічна, технологічна) наука, що вивчає структуру і загальні властивості інформації, а також методи і (технічні) засоби її створення, перетворення, зберігання та використання в різних галузях людської діяльності.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6056" y="272375"/>
            <a:ext cx="8149324" cy="270391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69383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500009" y="914400"/>
            <a:ext cx="6809361" cy="15696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indent="457189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uk-UA" sz="2400" b="1" i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Інформатикою</a:t>
            </a:r>
            <a:r>
              <a:rPr lang="uk-UA" sz="2400" b="1" kern="0" dirty="0"/>
              <a:t> називають також галузь діяльності людини, яка пов’язана з  реалізацією інформаційних процесів з  використанням засобів комп’ютерної техніки.</a:t>
            </a:r>
            <a:endParaRPr lang="uk-UA" sz="2400" b="1" kern="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27" y="3025303"/>
            <a:ext cx="8737680" cy="314230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10428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86000" y="1118680"/>
            <a:ext cx="7976682" cy="1569660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1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Інформатика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 систематизує прийоми створення, відтворення, збереження, обробки та передачі даних засобами обчислювальної техніки, а також принципи функціонування цих засобів та методи керування ними.</a:t>
            </a:r>
            <a:endParaRPr kumimoji="0" lang="uk-UA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3415349"/>
            <a:ext cx="7976682" cy="23328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64981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642042" y="1546698"/>
            <a:ext cx="5184843" cy="3046988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Термін "</a:t>
            </a:r>
            <a:r>
              <a:rPr kumimoji="0" lang="ru-RU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інформатика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" походить від французького слова </a:t>
            </a: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Informatique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і утворилося з двох слів</a:t>
            </a: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uLnTx/>
                <a:uFillTx/>
              </a:rPr>
              <a:t>:</a:t>
            </a:r>
            <a:r>
              <a:rPr kumimoji="0" lang="ru-RU" sz="2400" b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 </a:t>
            </a:r>
            <a:r>
              <a:rPr kumimoji="0" lang="ru-RU" sz="2400" b="1" i="1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інформація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та </a:t>
            </a:r>
            <a:r>
              <a:rPr kumimoji="0" lang="ru-RU" sz="2400" b="1" i="1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автоматика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. Цей термін було запроваджено у Франції в середині 60-х років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XX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ст., коли розпочалося широке використання обчислювальної техніки.</a:t>
            </a: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50" y="957938"/>
            <a:ext cx="3871912" cy="4395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539325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747098" y="2220138"/>
            <a:ext cx="6488350" cy="3785652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1.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  </a:t>
            </a: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Теоретична інформатика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– цей розділ інформатики використовує  математичні методи для спільного вивчення процесів обробки інформації.</a:t>
            </a:r>
            <a:b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2.  Обчислювальна техніка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– розділ у якому розробляються загальні принципи побудови обчислювальних систем.</a:t>
            </a:r>
            <a:b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3.  Програмування </a:t>
            </a:r>
            <a: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  <a:t>– діяльність пов’язана з розробкою програмного забезпечення.</a:t>
            </a:r>
            <a:br>
              <a:rPr kumimoji="0" lang="uk-UA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</a:rPr>
            </a:br>
            <a:endParaRPr kumimoji="0" lang="uk-UA" sz="24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49" y="573931"/>
            <a:ext cx="3803650" cy="61364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45540" y="865762"/>
            <a:ext cx="736383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36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складу інформатики входять:</a:t>
            </a:r>
            <a:br>
              <a:rPr lang="uk-UA" sz="3600" b="1" kern="0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uk-UA" sz="3600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37928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53703" y="1196503"/>
            <a:ext cx="6070060" cy="4524315"/>
          </a:xfrm>
          <a:prstGeom prst="rect">
            <a:avLst/>
          </a:prstGeom>
          <a:ln w="3810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4. Інформаційні системи </a:t>
            </a:r>
            <a:r>
              <a:rPr kumimoji="0" lang="uk-UA" sz="2400" b="1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– це розділ інформатики, що включає: інформаційно-пошукові, інформаційно довідкові системи, сучасні глобальні системи зберігання, пошуку інформації.</a:t>
            </a:r>
            <a:br>
              <a:rPr kumimoji="0" lang="uk-UA" sz="2400" b="1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</a:br>
            <a:r>
              <a:rPr kumimoji="0" lang="uk-UA" sz="2400" b="1" i="1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5. Штучний інтелект </a:t>
            </a:r>
            <a:r>
              <a:rPr kumimoji="0" lang="uk-UA" sz="2400" b="1" u="none" strike="noStrike" kern="0" cap="none" spc="0" normalizeH="0" baseline="0" noProof="0" dirty="0" smtClean="0">
                <a:ln>
                  <a:noFill/>
                </a:ln>
                <a:solidFill>
                  <a:srgbClr val="424456"/>
                </a:solidFill>
                <a:effectLst/>
                <a:uLnTx/>
                <a:uFillTx/>
              </a:rPr>
              <a:t>– область інформатики в якій розглядаються складні проблеми, що знаходяться на перетині з психологією, фізіологією, лінгвістикою та іншими науками. Основне завдання навчити комп’ютер мислити подібно до людини.</a:t>
            </a:r>
            <a:endParaRPr kumimoji="0" lang="uk-UA" sz="2400" b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4706" y="1196504"/>
            <a:ext cx="3285193" cy="4524314"/>
          </a:xfrm>
          <a:prstGeom prst="rect">
            <a:avLst/>
          </a:prstGeom>
          <a:solidFill>
            <a:srgbClr val="FFFFFF">
              <a:shade val="85000"/>
            </a:srgbClr>
          </a:solidFill>
          <a:ln w="38100">
            <a:solidFill>
              <a:schemeClr val="accent2">
                <a:lumMod val="75000"/>
              </a:schemeClr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5313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48000" y="144384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048000" y="14438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048000" y="144384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uk-UA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09345" y="301557"/>
            <a:ext cx="82587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Основні інформаційні процеси,</a:t>
            </a:r>
            <a:b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</a:br>
            <a:r>
              <a:rPr kumimoji="0" lang="uk-UA" sz="36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</a:rPr>
              <a:t>їх характеристика</a:t>
            </a:r>
            <a:endParaRPr kumimoji="0" lang="uk-UA" sz="3600" b="0" i="0" u="none" strike="noStrike" kern="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762" y="3004158"/>
            <a:ext cx="4054475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321" y="1628506"/>
            <a:ext cx="37004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22" y="2439043"/>
            <a:ext cx="37004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1609" y="2364395"/>
            <a:ext cx="37004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708" y="3915383"/>
            <a:ext cx="37004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10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08" y="3915383"/>
            <a:ext cx="3017838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853" y="5007144"/>
            <a:ext cx="37004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2552" y="5007143"/>
            <a:ext cx="3700462" cy="127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7293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3833</TotalTime>
  <Words>322</Words>
  <Application>Microsoft Office PowerPoint</Application>
  <PresentationFormat>Произвольный</PresentationFormat>
  <Paragraphs>30</Paragraphs>
  <Slides>15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User6</dc:creator>
  <cp:lastModifiedBy>ОЛЯ</cp:lastModifiedBy>
  <cp:revision>312</cp:revision>
  <dcterms:created xsi:type="dcterms:W3CDTF">2021-01-04T10:35:00Z</dcterms:created>
  <dcterms:modified xsi:type="dcterms:W3CDTF">2021-11-19T19:49:47Z</dcterms:modified>
</cp:coreProperties>
</file>