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71" r:id="rId2"/>
    <p:sldId id="257" r:id="rId3"/>
    <p:sldId id="258" r:id="rId4"/>
    <p:sldId id="286" r:id="rId5"/>
    <p:sldId id="259" r:id="rId6"/>
    <p:sldId id="287" r:id="rId7"/>
    <p:sldId id="260" r:id="rId8"/>
    <p:sldId id="288" r:id="rId9"/>
    <p:sldId id="293" r:id="rId10"/>
    <p:sldId id="274" r:id="rId11"/>
    <p:sldId id="275" r:id="rId12"/>
    <p:sldId id="294" r:id="rId13"/>
    <p:sldId id="270" r:id="rId14"/>
    <p:sldId id="295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E9499-25C3-4D1A-B6D6-8ECF94344C3A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C978C-6AC3-4E13-9AA5-E60381D0B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5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4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411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94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0112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5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30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9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0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2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5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0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3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8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5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4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ED2D-1C8F-4964-888F-D821BAF79CA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5F5433-1949-4B9A-9EC1-01756B4AE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63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3674CE-88CE-4E88-84EB-C5D5A6A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52" y="0"/>
            <a:ext cx="8716895" cy="68566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81F6-7FD8-4169-8C93-A38A5AF8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601" y="5899053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Заняття 2</a:t>
            </a:r>
            <a:r>
              <a:rPr lang="ru-RU" dirty="0">
                <a:solidFill>
                  <a:schemeClr val="tx1"/>
                </a:solidFill>
              </a:rPr>
              <a:t>5.05.2022</a:t>
            </a:r>
          </a:p>
        </p:txBody>
      </p:sp>
    </p:spTree>
    <p:extLst>
      <p:ext uri="{BB962C8B-B14F-4D97-AF65-F5344CB8AC3E}">
        <p14:creationId xmlns:p14="http://schemas.microsoft.com/office/powerpoint/2010/main" val="10864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746760" y="182246"/>
            <a:ext cx="5949300" cy="602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Органи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керування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літаком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443881" y="1142440"/>
            <a:ext cx="4416669" cy="159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dirty="0" err="1"/>
              <a:t>Важелі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ru-RU" dirty="0"/>
              <a:t>Проводка </a:t>
            </a:r>
            <a:r>
              <a:rPr lang="ru-RU" dirty="0" err="1"/>
              <a:t>керування</a:t>
            </a:r>
            <a:endParaRPr dirty="0"/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ru-RU" dirty="0" err="1"/>
              <a:t>Поверхн</a:t>
            </a:r>
            <a:r>
              <a:rPr lang="uk-UA" dirty="0"/>
              <a:t>і керування</a:t>
            </a:r>
            <a:endParaRPr dirty="0"/>
          </a:p>
        </p:txBody>
      </p:sp>
      <p:pic>
        <p:nvPicPr>
          <p:cNvPr id="230" name="Google Shape;230;p31" descr="http://oat.mai.ru/book/glava07/7_2_3/07_31_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4524" y="1055701"/>
            <a:ext cx="5715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/>
          <p:nvPr/>
        </p:nvSpPr>
        <p:spPr>
          <a:xfrm>
            <a:off x="7183740" y="5574952"/>
            <a:ext cx="37821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ru-RU" sz="18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истема </a:t>
            </a:r>
            <a:r>
              <a:rPr lang="ru-RU" sz="1800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керування</a:t>
            </a:r>
            <a:r>
              <a:rPr lang="ru-RU" sz="18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літаком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761495" y="2598708"/>
            <a:ext cx="3781439" cy="21002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900"/>
            </a:pP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Основна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група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поверхонь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управління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Елерони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Кермо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висоти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Кермо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напрямку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761494" y="4698999"/>
            <a:ext cx="3781439" cy="1787586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surfaces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ailerons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elevator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ru-RU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rudder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592240" y="136525"/>
            <a:ext cx="4345520" cy="6934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Важелі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управління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592240" y="1152135"/>
            <a:ext cx="912853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266700" algn="just"/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Зусилля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прикладаються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важелів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не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повинні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перевищувати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0" indent="266700" algn="just"/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кгс - у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поздовжньому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управлінні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indent="266700" algn="just"/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кгс - у поперечному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управлінні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lvl="0" indent="266700" algn="just"/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 кгс - у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шляховому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управлінні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pic>
        <p:nvPicPr>
          <p:cNvPr id="2050" name="Picture 2" descr="✈ Может ли пассажир самолёта зайти в кабину пилота?">
            <a:extLst>
              <a:ext uri="{FF2B5EF4-FFF2-40B4-BE49-F238E27FC236}">
                <a16:creationId xmlns:a16="http://schemas.microsoft.com/office/drawing/2014/main" id="{3871FEA5-D9EC-4302-81C4-D902128F2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37" y="2672862"/>
            <a:ext cx="5599084" cy="37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нструкция Ан-26 ~ Легендарные самолеты">
            <a:extLst>
              <a:ext uri="{FF2B5EF4-FFF2-40B4-BE49-F238E27FC236}">
                <a16:creationId xmlns:a16="http://schemas.microsoft.com/office/drawing/2014/main" id="{7E356461-98B0-423B-BCAC-5BCB53284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1" y="2698957"/>
            <a:ext cx="5063280" cy="37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248949" y="75112"/>
            <a:ext cx="10975975" cy="8794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поверхні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елерони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кермо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напряму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кермо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висоти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9" name="Google Shape;199;p28" descr="Basic control surfaces of Fixed wing Aircraft | Download ..."/>
          <p:cNvPicPr preferRelativeResize="0"/>
          <p:nvPr/>
        </p:nvPicPr>
        <p:blipFill rotWithShape="1">
          <a:blip r:embed="rId3">
            <a:alphaModFix/>
          </a:blip>
          <a:srcRect t="21321"/>
          <a:stretch/>
        </p:blipFill>
        <p:spPr>
          <a:xfrm>
            <a:off x="2160520" y="1812925"/>
            <a:ext cx="7426325" cy="493997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/>
          <p:nvPr/>
        </p:nvSpPr>
        <p:spPr>
          <a:xfrm>
            <a:off x="4321175" y="2263775"/>
            <a:ext cx="1341436" cy="444500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8"/>
          <p:cNvSpPr/>
          <p:nvPr/>
        </p:nvSpPr>
        <p:spPr>
          <a:xfrm>
            <a:off x="8118474" y="1514475"/>
            <a:ext cx="1800225" cy="596900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8409780" y="2633662"/>
            <a:ext cx="1508919" cy="542925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28"/>
          <p:cNvCxnSpPr/>
          <p:nvPr/>
        </p:nvCxnSpPr>
        <p:spPr>
          <a:xfrm flipH="1">
            <a:off x="952500" y="4114800"/>
            <a:ext cx="5816600" cy="251427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4" name="Google Shape;204;p28"/>
          <p:cNvCxnSpPr/>
          <p:nvPr/>
        </p:nvCxnSpPr>
        <p:spPr>
          <a:xfrm rot="10800000">
            <a:off x="4643531" y="1692275"/>
            <a:ext cx="17369" cy="336232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5" name="Google Shape;205;p28"/>
          <p:cNvCxnSpPr/>
          <p:nvPr/>
        </p:nvCxnSpPr>
        <p:spPr>
          <a:xfrm rot="10800000">
            <a:off x="2971800" y="2111376"/>
            <a:ext cx="1676400" cy="28416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6" name="Google Shape;206;p28"/>
          <p:cNvSpPr/>
          <p:nvPr/>
        </p:nvSpPr>
        <p:spPr>
          <a:xfrm>
            <a:off x="114795" y="5371936"/>
            <a:ext cx="2136273" cy="6463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Поздовжня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вісь</a:t>
            </a:r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Longitudinal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1372462" y="1415453"/>
            <a:ext cx="1757212" cy="6463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Поперечна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сь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Lateral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3809999" y="1017980"/>
            <a:ext cx="1926938" cy="6463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Вертикальна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сь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/>
        </p:nvSpPr>
        <p:spPr>
          <a:xfrm>
            <a:off x="254000" y="123825"/>
            <a:ext cx="4699000" cy="2111375"/>
          </a:xfrm>
          <a:prstGeom prst="rect">
            <a:avLst/>
          </a:prstGeom>
          <a:solidFill>
            <a:srgbClr val="BBD6EE"/>
          </a:solidFill>
          <a:ln w="9525" cap="flat" cmpd="sng">
            <a:solidFill>
              <a:srgbClr val="9CC2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Основна</a:t>
            </a: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група</a:t>
            </a: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поверхонь</a:t>
            </a: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керування</a:t>
            </a: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елерони</a:t>
            </a: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</a:pPr>
            <a:r>
              <a:rPr lang="ru-RU" sz="2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кермо</a:t>
            </a:r>
            <a:r>
              <a:rPr lang="ru-RU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висоти</a:t>
            </a:r>
            <a:r>
              <a:rPr lang="ru-RU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alibri"/>
              <a:buNone/>
            </a:pPr>
            <a:r>
              <a:rPr lang="ru-RU" sz="28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кермо</a:t>
            </a:r>
            <a:r>
              <a:rPr lang="ru-RU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напрамку</a:t>
            </a:r>
            <a:endParaRPr sz="28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1" name="Google Shape;191;p27"/>
          <p:cNvGraphicFramePr/>
          <p:nvPr>
            <p:extLst>
              <p:ext uri="{D42A27DB-BD31-4B8C-83A1-F6EECF244321}">
                <p14:modId xmlns:p14="http://schemas.microsoft.com/office/powerpoint/2010/main" val="1403688909"/>
              </p:ext>
            </p:extLst>
          </p:nvPr>
        </p:nvGraphicFramePr>
        <p:xfrm>
          <a:off x="5415811" y="123825"/>
          <a:ext cx="6553200" cy="20937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6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/>
                        <a:t>Момент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/>
                        <a:t>Поверхні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управління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dirty="0"/>
                        <a:t>Рух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/>
                        <a:t>Обертання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навколо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осі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Тангажу 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/>
                        <a:t>кермо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висоти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/>
                        <a:t>Ніс</a:t>
                      </a:r>
                      <a:r>
                        <a:rPr lang="ru-RU" sz="1600" dirty="0"/>
                        <a:t> вверх/вниз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/>
                        <a:t>Поперечної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Крену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dirty="0"/>
                        <a:t>е</a:t>
                      </a:r>
                      <a:r>
                        <a:rPr lang="ru-RU" sz="1600" dirty="0" err="1"/>
                        <a:t>лерони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/>
                        <a:t>Крило</a:t>
                      </a:r>
                      <a:r>
                        <a:rPr lang="ru-RU" sz="1600" dirty="0"/>
                        <a:t> вверх/вниз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/>
                        <a:t>Продольної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/>
                        <a:t>Рискання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/>
                        <a:t>кермо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напрямку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/>
                        <a:t>Ніс</a:t>
                      </a:r>
                      <a:r>
                        <a:rPr lang="ru-RU" sz="1600" dirty="0"/>
                        <a:t>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/>
                        <a:t>вліво</a:t>
                      </a:r>
                      <a:r>
                        <a:rPr lang="ru-RU" sz="1600" dirty="0"/>
                        <a:t>/вправо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/>
                        <a:t>Вертикальної</a:t>
                      </a:r>
                      <a:r>
                        <a:rPr lang="ru-RU" sz="1600" dirty="0"/>
                        <a:t> (</a:t>
                      </a:r>
                      <a:r>
                        <a:rPr lang="ru-RU" sz="1600" dirty="0" err="1"/>
                        <a:t>нормальної</a:t>
                      </a:r>
                      <a:r>
                        <a:rPr lang="ru-RU" sz="1600" dirty="0"/>
                        <a:t>)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3" name="Google Shape;193;p27" descr="Computer drawing of an airliner showing the axes of rotation&#10; in roll, pitch and yaw."/>
          <p:cNvPicPr preferRelativeResize="0"/>
          <p:nvPr/>
        </p:nvPicPr>
        <p:blipFill rotWithShape="1">
          <a:blip r:embed="rId3">
            <a:alphaModFix/>
          </a:blip>
          <a:srcRect l="6346" t="15735"/>
          <a:stretch/>
        </p:blipFill>
        <p:spPr>
          <a:xfrm>
            <a:off x="6711603" y="2914292"/>
            <a:ext cx="4795770" cy="33226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5D9A98-3973-4AFA-B749-4588B9EE36F6}"/>
              </a:ext>
            </a:extLst>
          </p:cNvPr>
          <p:cNvSpPr/>
          <p:nvPr/>
        </p:nvSpPr>
        <p:spPr>
          <a:xfrm>
            <a:off x="253999" y="2544302"/>
            <a:ext cx="58420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Кут тангажу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кут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між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поздовжньою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віссю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літака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горизонтом.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Кут крену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кут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між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поперечною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віссю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літака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горизонтом.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Кут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ковзання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 кут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між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поздовжньою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віссю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проекцією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вектора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набігаючого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потоку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площину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крил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425A4-0239-44B7-A9A2-E3674D0D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65978-3B61-400A-8ED9-99AB764BF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Авіамоделізм - Wikiwand">
            <a:extLst>
              <a:ext uri="{FF2B5EF4-FFF2-40B4-BE49-F238E27FC236}">
                <a16:creationId xmlns:a16="http://schemas.microsoft.com/office/drawing/2014/main" id="{20BE13E9-50F0-4F5B-9F07-0F6071779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86" y="1"/>
            <a:ext cx="7333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7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D98A-FAC7-404B-8D97-AC59B697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</a:t>
            </a:r>
            <a:r>
              <a:rPr lang="ru-RU" dirty="0" err="1">
                <a:solidFill>
                  <a:srgbClr val="C00000"/>
                </a:solidFill>
              </a:rPr>
              <a:t>Дякую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увагу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8934C1-65E2-4D73-A22E-332136FFD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Некоторые авиационные секреты | Пикабу">
            <a:extLst>
              <a:ext uri="{FF2B5EF4-FFF2-40B4-BE49-F238E27FC236}">
                <a16:creationId xmlns:a16="http://schemas.microsoft.com/office/drawing/2014/main" id="{E4390FC3-7AB6-4744-ADD5-88223183DB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5" y="388292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5CC75023-9B75-4582-B5BD-5298943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70000"/>
            <a:ext cx="4724210" cy="29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а год цены на авиабилеты в Казахстане взлетели более чем на 8% | Inbusiness">
            <a:extLst>
              <a:ext uri="{FF2B5EF4-FFF2-40B4-BE49-F238E27FC236}">
                <a16:creationId xmlns:a16="http://schemas.microsoft.com/office/drawing/2014/main" id="{E6158CFA-6B00-4DF7-B36E-81AEF69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1" y="1589447"/>
            <a:ext cx="3353019" cy="2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бои авиация 2560x1600, картинки, фото, скачать обои высокого качества">
            <a:extLst>
              <a:ext uri="{FF2B5EF4-FFF2-40B4-BE49-F238E27FC236}">
                <a16:creationId xmlns:a16="http://schemas.microsoft.com/office/drawing/2014/main" id="{E23B3A2E-1D18-4EAE-AAC2-DD43C41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" y="3984923"/>
            <a:ext cx="460990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Фотография Самолеты Пассажирские Самолеты летящий Авиация">
            <a:extLst>
              <a:ext uri="{FF2B5EF4-FFF2-40B4-BE49-F238E27FC236}">
                <a16:creationId xmlns:a16="http://schemas.microsoft.com/office/drawing/2014/main" id="{0DA00054-2FE6-4A63-9C6E-33A1639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3" y="3984923"/>
            <a:ext cx="4428666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Бизнес-авиация">
            <a:extLst>
              <a:ext uri="{FF2B5EF4-FFF2-40B4-BE49-F238E27FC236}">
                <a16:creationId xmlns:a16="http://schemas.microsoft.com/office/drawing/2014/main" id="{D4586BBC-909B-46E2-84F9-25927F5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9" y="2247221"/>
            <a:ext cx="3764986" cy="2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Малая авиация в ОАЭ: заказать самолет">
            <a:extLst>
              <a:ext uri="{FF2B5EF4-FFF2-40B4-BE49-F238E27FC236}">
                <a16:creationId xmlns:a16="http://schemas.microsoft.com/office/drawing/2014/main" id="{455815D7-2807-4E6C-A287-59CFCA4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84" y="4777347"/>
            <a:ext cx="2875877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0CD45-FADD-4B70-833F-DD7B6539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298" y="665871"/>
            <a:ext cx="4879404" cy="811237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/>
              <a:t>Хвостове оперення</a:t>
            </a:r>
            <a:endParaRPr lang="ru-RU" dirty="0"/>
          </a:p>
        </p:txBody>
      </p:sp>
      <p:pic>
        <p:nvPicPr>
          <p:cNvPr id="1026" name="Picture 2" descr="Ан-225 — Википедия">
            <a:extLst>
              <a:ext uri="{FF2B5EF4-FFF2-40B4-BE49-F238E27FC236}">
                <a16:creationId xmlns:a16="http://schemas.microsoft.com/office/drawing/2014/main" id="{1671E285-57D9-4367-BF55-6FE64644F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1" y="2035325"/>
            <a:ext cx="5824801" cy="388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молет Ан-124 Руслан: появились подробности обновления кабины пилотов -  Флот 2017">
            <a:extLst>
              <a:ext uri="{FF2B5EF4-FFF2-40B4-BE49-F238E27FC236}">
                <a16:creationId xmlns:a16="http://schemas.microsoft.com/office/drawing/2014/main" id="{382CEA01-07AE-4D91-BF9D-D1A5D2A6BD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4662"/>
            <a:ext cx="586222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4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63B0F-3CEC-48AA-BC38-18A797D58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058703" cy="712763"/>
          </a:xfr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хвостове</a:t>
            </a:r>
            <a:r>
              <a:rPr lang="ru-RU" dirty="0"/>
              <a:t> </a:t>
            </a:r>
            <a:r>
              <a:rPr lang="ru-RU" dirty="0" err="1"/>
              <a:t>оперення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9F405-22A9-4B93-B7C8-76BF46757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92" y="1710423"/>
            <a:ext cx="10337670" cy="3880773"/>
          </a:xfrm>
        </p:spPr>
        <p:txBody>
          <a:bodyPr/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Основним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силовим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елементом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керма,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працює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вигин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сприймає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практично всю силу,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перерізує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є лонжерон,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спирається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шарнірні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опори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вузлів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підвіски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Основне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навантаження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керма -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повітряне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аеродинамічне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виникає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балансуванні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маневруванні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літака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польоті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неспокійному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повітрі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Сприймаючи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навантаження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лонжерон керма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працює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нерозрізна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багатоопорна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балка.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4B1377-B41B-41FF-A523-9A86791E0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87" y="3429000"/>
            <a:ext cx="4039513" cy="3028222"/>
          </a:xfrm>
          <a:prstGeom prst="rect">
            <a:avLst/>
          </a:prstGeom>
        </p:spPr>
      </p:pic>
      <p:pic>
        <p:nvPicPr>
          <p:cNvPr id="5" name="Google Shape;90;p13" descr="Flight controls">
            <a:extLst>
              <a:ext uri="{FF2B5EF4-FFF2-40B4-BE49-F238E27FC236}">
                <a16:creationId xmlns:a16="http://schemas.microsoft.com/office/drawing/2014/main" id="{A3B6ECE8-49D0-4F6F-B520-B1EB13A4A7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095" y="3429000"/>
            <a:ext cx="4656406" cy="3028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1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63B0F-3CEC-48AA-BC38-18A797D58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058703" cy="712763"/>
          </a:xfr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хвостове</a:t>
            </a:r>
            <a:r>
              <a:rPr lang="ru-RU" dirty="0"/>
              <a:t> </a:t>
            </a:r>
            <a:r>
              <a:rPr lang="ru-RU" dirty="0" err="1"/>
              <a:t>оперення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9F405-22A9-4B93-B7C8-76BF46757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92" y="1710423"/>
            <a:ext cx="10337670" cy="3880773"/>
          </a:xfrm>
        </p:spPr>
        <p:txBody>
          <a:bodyPr/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Особливість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полягає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в тому,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опори керма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закріплені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пружних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конструкціях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деформації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навантаженням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істотно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впливають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силову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роботу лонжерона керма.</a:t>
            </a: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Сприйняття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крутного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моменту керма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забезпечується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замкнутим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контуром обшивки,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місцях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вирізу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кронштейни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кріплення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замикається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стінкою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лонжерону.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Максимальний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момент,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крутить,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діє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перетині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кабанчика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до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якого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підходить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тяга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Місцем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розташування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кабанчика (тяги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) по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розмаху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керма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можна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суттєво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впливати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деформації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керма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кручення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098" name="Picture 2" descr="Сила опору середовища — Wiki ТНТУ">
            <a:extLst>
              <a:ext uri="{FF2B5EF4-FFF2-40B4-BE49-F238E27FC236}">
                <a16:creationId xmlns:a16="http://schemas.microsoft.com/office/drawing/2014/main" id="{DA8F260D-A8D9-4857-99A1-086EE9361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08" y="4427078"/>
            <a:ext cx="3016054" cy="21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325;p42" descr="rud.gif">
            <a:extLst>
              <a:ext uri="{FF2B5EF4-FFF2-40B4-BE49-F238E27FC236}">
                <a16:creationId xmlns:a16="http://schemas.microsoft.com/office/drawing/2014/main" id="{6E0DBF3D-44EB-44F9-9AB1-591DEECB81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7663"/>
          <a:stretch/>
        </p:blipFill>
        <p:spPr>
          <a:xfrm>
            <a:off x="6096000" y="4225568"/>
            <a:ext cx="4475208" cy="2518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73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302DC-9E97-4615-9DB2-C9E07DFB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786" y="511127"/>
            <a:ext cx="7495995" cy="114886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Навантаження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горизонтальне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оперення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10AF4B-D74D-44B7-8D69-58F8DDBD6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0761"/>
            <a:ext cx="8596668" cy="3880773"/>
          </a:xfrm>
        </p:spPr>
        <p:txBody>
          <a:bodyPr/>
          <a:lstStyle/>
          <a:p>
            <a:r>
              <a:rPr lang="ru-RU" b="1" dirty="0" err="1"/>
              <a:t>Балансувальне</a:t>
            </a:r>
            <a:r>
              <a:rPr lang="ru-RU" b="1" dirty="0"/>
              <a:t> </a:t>
            </a:r>
            <a:r>
              <a:rPr lang="ru-RU" b="1" dirty="0" err="1"/>
              <a:t>навантаження</a:t>
            </a:r>
            <a:r>
              <a:rPr lang="ru-RU" dirty="0"/>
              <a:t> горизонтального </a:t>
            </a:r>
            <a:r>
              <a:rPr lang="ru-RU" dirty="0" err="1"/>
              <a:t>оперення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</a:t>
            </a:r>
            <a:r>
              <a:rPr lang="ru-RU" dirty="0" err="1"/>
              <a:t>необхідне</a:t>
            </a:r>
            <a:r>
              <a:rPr lang="ru-RU" dirty="0"/>
              <a:t> для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у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заданих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польоту</a:t>
            </a:r>
            <a:r>
              <a:rPr lang="ru-RU" dirty="0"/>
              <a:t> при </a:t>
            </a:r>
            <a:r>
              <a:rPr lang="ru-RU" dirty="0" err="1"/>
              <a:t>нульовому</a:t>
            </a:r>
            <a:r>
              <a:rPr lang="ru-RU" dirty="0"/>
              <a:t> </a:t>
            </a:r>
            <a:r>
              <a:rPr lang="ru-RU" dirty="0" err="1"/>
              <a:t>прискоренні</a:t>
            </a:r>
            <a:r>
              <a:rPr lang="ru-RU" dirty="0"/>
              <a:t> тангажу.</a:t>
            </a:r>
          </a:p>
          <a:p>
            <a:r>
              <a:rPr lang="ru-RU" dirty="0" err="1"/>
              <a:t>Поверхні</a:t>
            </a:r>
            <a:r>
              <a:rPr lang="ru-RU" dirty="0"/>
              <a:t> горизонтального </a:t>
            </a:r>
            <a:r>
              <a:rPr lang="ru-RU" dirty="0" err="1"/>
              <a:t>оперення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розраховані</a:t>
            </a:r>
            <a:r>
              <a:rPr lang="ru-RU" dirty="0"/>
              <a:t> на </a:t>
            </a:r>
            <a:r>
              <a:rPr lang="ru-RU" dirty="0" err="1"/>
              <a:t>балансувальні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точці</a:t>
            </a:r>
            <a:r>
              <a:rPr lang="ru-RU" dirty="0"/>
              <a:t> на </a:t>
            </a:r>
            <a:r>
              <a:rPr lang="uk-UA" dirty="0" err="1"/>
              <a:t>огинючій</a:t>
            </a:r>
            <a:r>
              <a:rPr lang="ru-RU" dirty="0"/>
              <a:t> </a:t>
            </a:r>
            <a:r>
              <a:rPr lang="ru-RU" dirty="0" err="1"/>
              <a:t>граничних</a:t>
            </a:r>
            <a:r>
              <a:rPr lang="ru-RU" dirty="0"/>
              <a:t> </a:t>
            </a:r>
            <a:r>
              <a:rPr lang="ru-RU" dirty="0" err="1"/>
              <a:t>маневрів</a:t>
            </a:r>
            <a:r>
              <a:rPr lang="ru-RU" dirty="0"/>
              <a:t>.</a:t>
            </a:r>
          </a:p>
        </p:txBody>
      </p:sp>
      <p:pic>
        <p:nvPicPr>
          <p:cNvPr id="4" name="Google Shape;193;p27" descr="Computer drawing of an airliner showing the axes of rotation&#10; in roll, pitch and yaw.">
            <a:extLst>
              <a:ext uri="{FF2B5EF4-FFF2-40B4-BE49-F238E27FC236}">
                <a16:creationId xmlns:a16="http://schemas.microsoft.com/office/drawing/2014/main" id="{314DFB38-CA19-487A-907D-B906304BB5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346" t="15735"/>
          <a:stretch/>
        </p:blipFill>
        <p:spPr>
          <a:xfrm>
            <a:off x="481132" y="4028383"/>
            <a:ext cx="3767310" cy="2318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63;p35">
            <a:extLst>
              <a:ext uri="{FF2B5EF4-FFF2-40B4-BE49-F238E27FC236}">
                <a16:creationId xmlns:a16="http://schemas.microsoft.com/office/drawing/2014/main" id="{2615DF62-7900-46C1-8DB6-AA60ABF86E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9666" y="3601330"/>
            <a:ext cx="4500538" cy="345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73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302DC-9E97-4615-9DB2-C9E07DFB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786" y="511127"/>
            <a:ext cx="7495995" cy="114886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Навантаження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горизонтальне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оперення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10AF4B-D74D-44B7-8D69-58F8DDBD6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0761"/>
            <a:ext cx="8596668" cy="3880773"/>
          </a:xfrm>
        </p:spPr>
        <p:txBody>
          <a:bodyPr/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Маневрені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навантаження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 горизонтального </a:t>
            </a:r>
            <a:r>
              <a:rPr lang="ru-RU" dirty="0" err="1"/>
              <a:t>оперення</a:t>
            </a:r>
            <a:r>
              <a:rPr lang="ru-RU" dirty="0"/>
              <a:t> повинна бути </a:t>
            </a:r>
            <a:r>
              <a:rPr lang="ru-RU" dirty="0" err="1"/>
              <a:t>розрахована</a:t>
            </a:r>
            <a:r>
              <a:rPr lang="ru-RU" dirty="0"/>
              <a:t> на </a:t>
            </a:r>
            <a:r>
              <a:rPr lang="ru-RU" dirty="0" err="1"/>
              <a:t>маневрені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умов: На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польоту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</a:t>
            </a:r>
            <a:r>
              <a:rPr lang="ru-RU" dirty="0" err="1"/>
              <a:t>різке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 керма </a:t>
            </a:r>
            <a:r>
              <a:rPr lang="ru-RU" dirty="0" err="1"/>
              <a:t>висоти</a:t>
            </a:r>
            <a:r>
              <a:rPr lang="ru-RU" dirty="0"/>
              <a:t>: На </a:t>
            </a:r>
            <a:r>
              <a:rPr lang="ru-RU" dirty="0" err="1"/>
              <a:t>максимальний</a:t>
            </a:r>
            <a:r>
              <a:rPr lang="ru-RU" dirty="0"/>
              <a:t> кут </a:t>
            </a:r>
            <a:r>
              <a:rPr lang="ru-RU" dirty="0" err="1"/>
              <a:t>вгору</a:t>
            </a:r>
            <a:r>
              <a:rPr lang="ru-RU" dirty="0"/>
              <a:t> та на </a:t>
            </a:r>
            <a:r>
              <a:rPr lang="ru-RU" dirty="0" err="1"/>
              <a:t>максимальний</a:t>
            </a:r>
            <a:r>
              <a:rPr lang="ru-RU" dirty="0"/>
              <a:t> кут вниз.</a:t>
            </a:r>
          </a:p>
          <a:p>
            <a:r>
              <a:rPr lang="ru-RU" b="1" dirty="0" err="1"/>
              <a:t>Навантаження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повітряних</a:t>
            </a:r>
            <a:r>
              <a:rPr lang="ru-RU" b="1" dirty="0"/>
              <a:t> </a:t>
            </a:r>
            <a:r>
              <a:rPr lang="ru-RU" b="1" dirty="0" err="1"/>
              <a:t>поривів</a:t>
            </a:r>
            <a:r>
              <a:rPr lang="ru-RU" b="1" dirty="0"/>
              <a:t>.</a:t>
            </a:r>
          </a:p>
          <a:p>
            <a:r>
              <a:rPr lang="ru-RU" b="1" dirty="0" err="1"/>
              <a:t>Несиметричні</a:t>
            </a:r>
            <a:r>
              <a:rPr lang="ru-RU" b="1" dirty="0"/>
              <a:t> </a:t>
            </a:r>
            <a:r>
              <a:rPr lang="ru-RU" b="1" dirty="0" err="1"/>
              <a:t>навантаження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при </a:t>
            </a:r>
            <a:r>
              <a:rPr lang="ru-RU" dirty="0" err="1"/>
              <a:t>ковзанні</a:t>
            </a:r>
            <a:r>
              <a:rPr lang="ru-RU" dirty="0"/>
              <a:t> та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супутнього</a:t>
            </a:r>
            <a:r>
              <a:rPr lang="ru-RU" dirty="0"/>
              <a:t> </a:t>
            </a:r>
            <a:r>
              <a:rPr lang="ru-RU" dirty="0" err="1"/>
              <a:t>струменя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повітряних</a:t>
            </a:r>
            <a:r>
              <a:rPr lang="ru-RU" dirty="0"/>
              <a:t> </a:t>
            </a:r>
            <a:r>
              <a:rPr lang="ru-RU" dirty="0" err="1"/>
              <a:t>гвинтів</a:t>
            </a:r>
            <a:r>
              <a:rPr lang="ru-RU" dirty="0"/>
              <a:t> на </a:t>
            </a:r>
            <a:r>
              <a:rPr lang="ru-RU" dirty="0" err="1"/>
              <a:t>огинаючій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856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82FE0-CAE1-4D6F-83C2-E84F38BC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100906" cy="68462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Навантаження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вертикальне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оперення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A82D12-F654-47AE-821E-AA6A87BE9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1949"/>
            <a:ext cx="8596668" cy="3880773"/>
          </a:xfrm>
        </p:spPr>
        <p:txBody>
          <a:bodyPr/>
          <a:lstStyle/>
          <a:p>
            <a:r>
              <a:rPr lang="ru-RU" b="1" dirty="0" err="1"/>
              <a:t>Маневрені</a:t>
            </a:r>
            <a:r>
              <a:rPr lang="ru-RU" b="1" dirty="0"/>
              <a:t> </a:t>
            </a:r>
            <a:r>
              <a:rPr lang="ru-RU" b="1" dirty="0" err="1"/>
              <a:t>навантаження</a:t>
            </a:r>
            <a:r>
              <a:rPr lang="ru-RU" b="1" dirty="0"/>
              <a:t>:</a:t>
            </a:r>
          </a:p>
          <a:p>
            <a:r>
              <a:rPr lang="ru-RU" dirty="0"/>
              <a:t>(1) При </a:t>
            </a:r>
            <a:r>
              <a:rPr lang="ru-RU" dirty="0" err="1"/>
              <a:t>польоті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r>
              <a:rPr lang="ru-RU" dirty="0"/>
              <a:t> без </a:t>
            </a:r>
            <a:r>
              <a:rPr lang="ru-RU" dirty="0" err="1"/>
              <a:t>прискорень</a:t>
            </a:r>
            <a:r>
              <a:rPr lang="ru-RU" dirty="0"/>
              <a:t> та </a:t>
            </a:r>
            <a:r>
              <a:rPr lang="ru-RU" dirty="0" err="1"/>
              <a:t>нишпорення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</a:t>
            </a:r>
            <a:r>
              <a:rPr lang="ru-RU" dirty="0" err="1"/>
              <a:t>різке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 педалей на </a:t>
            </a:r>
            <a:r>
              <a:rPr lang="ru-RU" dirty="0" err="1"/>
              <a:t>максимальний</a:t>
            </a:r>
            <a:r>
              <a:rPr lang="ru-RU" dirty="0"/>
              <a:t> кут,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допускається</a:t>
            </a:r>
            <a:r>
              <a:rPr lang="ru-RU" dirty="0"/>
              <a:t> упорами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експлуатаційним</a:t>
            </a:r>
            <a:r>
              <a:rPr lang="ru-RU" dirty="0"/>
              <a:t> </a:t>
            </a:r>
            <a:r>
              <a:rPr lang="ru-RU" dirty="0" err="1"/>
              <a:t>зусиллям</a:t>
            </a:r>
            <a:r>
              <a:rPr lang="ru-RU" dirty="0"/>
              <a:t> </a:t>
            </a:r>
            <a:r>
              <a:rPr lang="ru-RU" dirty="0" err="1"/>
              <a:t>пілота</a:t>
            </a:r>
            <a:r>
              <a:rPr lang="ru-RU" dirty="0"/>
              <a:t>.</a:t>
            </a:r>
          </a:p>
          <a:p>
            <a:r>
              <a:rPr lang="ru-RU" dirty="0"/>
              <a:t>(2) При </a:t>
            </a:r>
            <a:r>
              <a:rPr lang="ru-RU" dirty="0" err="1"/>
              <a:t>відхиленні</a:t>
            </a:r>
            <a:r>
              <a:rPr lang="ru-RU" dirty="0"/>
              <a:t> керма </a:t>
            </a:r>
            <a:r>
              <a:rPr lang="ru-RU" dirty="0" err="1"/>
              <a:t>напряму</a:t>
            </a:r>
            <a:r>
              <a:rPr lang="ru-RU" dirty="0"/>
              <a:t> </a:t>
            </a:r>
            <a:r>
              <a:rPr lang="ru-RU" dirty="0" err="1"/>
              <a:t>приймається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літак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максимального кута </a:t>
            </a:r>
            <a:r>
              <a:rPr lang="ru-RU" dirty="0" err="1"/>
              <a:t>ковзання</a:t>
            </a:r>
            <a:r>
              <a:rPr lang="ru-RU" dirty="0"/>
              <a:t>.</a:t>
            </a:r>
          </a:p>
        </p:txBody>
      </p:sp>
      <p:pic>
        <p:nvPicPr>
          <p:cNvPr id="4" name="Google Shape;316;p41" descr="1. Yaw movement of an aircraft. | Download Scientific Diagram">
            <a:extLst>
              <a:ext uri="{FF2B5EF4-FFF2-40B4-BE49-F238E27FC236}">
                <a16:creationId xmlns:a16="http://schemas.microsoft.com/office/drawing/2014/main" id="{8FCBF572-E250-405E-BCC6-F383E59074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5902" y="3653145"/>
            <a:ext cx="5373858" cy="3204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26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82FE0-CAE1-4D6F-83C2-E84F38BC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100906" cy="68462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Навантаження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вертикальне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оперення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A82D12-F654-47AE-821E-AA6A87BE9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1949"/>
            <a:ext cx="8596668" cy="3880773"/>
          </a:xfrm>
        </p:spPr>
        <p:txBody>
          <a:bodyPr/>
          <a:lstStyle/>
          <a:p>
            <a:r>
              <a:rPr lang="ru-RU" b="1" dirty="0" err="1"/>
              <a:t>Маневрені</a:t>
            </a:r>
            <a:r>
              <a:rPr lang="ru-RU" b="1" dirty="0"/>
              <a:t> </a:t>
            </a:r>
            <a:r>
              <a:rPr lang="ru-RU" b="1" dirty="0" err="1"/>
              <a:t>навантаження</a:t>
            </a:r>
            <a:r>
              <a:rPr lang="ru-RU" b="1" dirty="0"/>
              <a:t>:</a:t>
            </a:r>
          </a:p>
          <a:p>
            <a:r>
              <a:rPr lang="ru-RU" dirty="0"/>
              <a:t>(3) При максимальному </a:t>
            </a:r>
            <a:r>
              <a:rPr lang="ru-RU" dirty="0" err="1"/>
              <a:t>куті</a:t>
            </a:r>
            <a:r>
              <a:rPr lang="ru-RU" dirty="0"/>
              <a:t> </a:t>
            </a:r>
            <a:r>
              <a:rPr lang="ru-RU" dirty="0" err="1"/>
              <a:t>ковзання</a:t>
            </a:r>
            <a:r>
              <a:rPr lang="ru-RU" dirty="0"/>
              <a:t> </a:t>
            </a:r>
            <a:r>
              <a:rPr lang="ru-RU" dirty="0" err="1"/>
              <a:t>приймається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педаль </a:t>
            </a:r>
            <a:r>
              <a:rPr lang="ru-RU" dirty="0" err="1"/>
              <a:t>повертається</a:t>
            </a:r>
            <a:r>
              <a:rPr lang="ru-RU" dirty="0"/>
              <a:t> в </a:t>
            </a:r>
            <a:r>
              <a:rPr lang="ru-RU" dirty="0" err="1"/>
              <a:t>нейтральне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фізичною</a:t>
            </a:r>
            <a:r>
              <a:rPr lang="ru-RU" dirty="0"/>
              <a:t> силою </a:t>
            </a:r>
            <a:r>
              <a:rPr lang="ru-RU" dirty="0" err="1"/>
              <a:t>пілота</a:t>
            </a:r>
            <a:r>
              <a:rPr lang="ru-RU" dirty="0"/>
              <a:t>).</a:t>
            </a:r>
          </a:p>
          <a:p>
            <a:r>
              <a:rPr lang="ru-RU" b="1" dirty="0" err="1"/>
              <a:t>Навантаження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повітряних</a:t>
            </a:r>
            <a:r>
              <a:rPr lang="ru-RU" b="1" dirty="0"/>
              <a:t> </a:t>
            </a:r>
            <a:r>
              <a:rPr lang="ru-RU" b="1" dirty="0" err="1"/>
              <a:t>поривів</a:t>
            </a:r>
            <a:r>
              <a:rPr lang="ru-RU" b="1" dirty="0"/>
              <a:t>.</a:t>
            </a:r>
          </a:p>
          <a:p>
            <a:r>
              <a:rPr lang="ru-RU" b="1" dirty="0" err="1"/>
              <a:t>Навантаження</a:t>
            </a:r>
            <a:r>
              <a:rPr lang="ru-RU" b="1" dirty="0"/>
              <a:t> у </a:t>
            </a:r>
            <a:r>
              <a:rPr lang="ru-RU" b="1" dirty="0" err="1"/>
              <a:t>разі</a:t>
            </a:r>
            <a:r>
              <a:rPr lang="ru-RU" b="1" dirty="0"/>
              <a:t> </a:t>
            </a:r>
            <a:r>
              <a:rPr lang="ru-RU" b="1" dirty="0" err="1"/>
              <a:t>зупинки</a:t>
            </a:r>
            <a:r>
              <a:rPr lang="ru-RU" b="1" dirty="0"/>
              <a:t> </a:t>
            </a:r>
            <a:r>
              <a:rPr lang="ru-RU" b="1" dirty="0" err="1"/>
              <a:t>двигунів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по одну сторону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площини</a:t>
            </a:r>
            <a:r>
              <a:rPr lang="ru-RU" dirty="0"/>
              <a:t> </a:t>
            </a:r>
            <a:r>
              <a:rPr lang="ru-RU" dirty="0" err="1"/>
              <a:t>симетрії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endParaRPr lang="ru-RU" dirty="0"/>
          </a:p>
        </p:txBody>
      </p:sp>
      <p:pic>
        <p:nvPicPr>
          <p:cNvPr id="4" name="Google Shape;315;p41">
            <a:extLst>
              <a:ext uri="{FF2B5EF4-FFF2-40B4-BE49-F238E27FC236}">
                <a16:creationId xmlns:a16="http://schemas.microsoft.com/office/drawing/2014/main" id="{7E41B63E-DD1A-4FF5-8AF1-CA16CEA0A48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73402" y="3719524"/>
            <a:ext cx="4800600" cy="383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29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371563" y="249232"/>
            <a:ext cx="6535261" cy="72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dirty="0" err="1"/>
              <a:t>Балансування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endParaRPr dirty="0"/>
          </a:p>
        </p:txBody>
      </p:sp>
      <p:pic>
        <p:nvPicPr>
          <p:cNvPr id="107" name="Google Shape;107;p15" descr="https://oat.mai.ru/book/glava07/7_2_1/07_15_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2630" y="2445225"/>
            <a:ext cx="571500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4">
            <a:alphaModFix/>
          </a:blip>
          <a:srcRect l="46947" b="3627"/>
          <a:stretch/>
        </p:blipFill>
        <p:spPr>
          <a:xfrm>
            <a:off x="8989255" y="1207453"/>
            <a:ext cx="2938375" cy="118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938489-D992-4E5E-BEEF-6BCCF335A04C}"/>
              </a:ext>
            </a:extLst>
          </p:cNvPr>
          <p:cNvSpPr/>
          <p:nvPr/>
        </p:nvSpPr>
        <p:spPr>
          <a:xfrm>
            <a:off x="6407619" y="1476314"/>
            <a:ext cx="283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керуючого</a:t>
            </a:r>
            <a:r>
              <a:rPr lang="ru-RU" dirty="0"/>
              <a:t> моменту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08AF91-7779-461F-94D5-1B3DCC08C06E}"/>
              </a:ext>
            </a:extLst>
          </p:cNvPr>
          <p:cNvSpPr/>
          <p:nvPr/>
        </p:nvSpPr>
        <p:spPr>
          <a:xfrm>
            <a:off x="264370" y="192472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Величина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моментів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управляють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залежить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площі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рульової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поверхні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Sp.п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плеча / (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відстань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осі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обертання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), кута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відхилення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δ,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швидкості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польоту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V,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висоти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польоту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Н, кута атаки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ковзання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літака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стріловидності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крила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(в.о.,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г.о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.), числа М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польоту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кута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зависання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елеронів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знаходження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області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зриву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потоку,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жорсткості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крила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(реверс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елеронів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686</TotalTime>
  <Words>634</Words>
  <Application>Microsoft Office PowerPoint</Application>
  <PresentationFormat>Широкоэкранный</PresentationFormat>
  <Paragraphs>76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Аспект</vt:lpstr>
      <vt:lpstr>Заняття 25.05.2022</vt:lpstr>
      <vt:lpstr>Хвостове оперення</vt:lpstr>
      <vt:lpstr>Навантаження на хвостове оперення</vt:lpstr>
      <vt:lpstr>Навантаження на хвостове оперення</vt:lpstr>
      <vt:lpstr>Навантаження на горизонтальне оперення</vt:lpstr>
      <vt:lpstr>Навантаження на горизонтальне оперення</vt:lpstr>
      <vt:lpstr>Навантаження на вертикальне оперення</vt:lpstr>
      <vt:lpstr>Навантаження на вертикальне оперення</vt:lpstr>
      <vt:lpstr>Балансування літака</vt:lpstr>
      <vt:lpstr>Органи керування літаком</vt:lpstr>
      <vt:lpstr>Важелі управління</vt:lpstr>
      <vt:lpstr>Основні поверхні управління: елерони, кермо напряму, кермо висоти.</vt:lpstr>
      <vt:lpstr>Презентация PowerPoint</vt:lpstr>
      <vt:lpstr>Презентация PowerPoint</vt:lpstr>
      <vt:lpstr>        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25.05.2022</dc:title>
  <dc:creator>Professional</dc:creator>
  <cp:lastModifiedBy>Professional</cp:lastModifiedBy>
  <cp:revision>15</cp:revision>
  <dcterms:created xsi:type="dcterms:W3CDTF">2022-05-25T19:07:56Z</dcterms:created>
  <dcterms:modified xsi:type="dcterms:W3CDTF">2022-05-27T13:28:20Z</dcterms:modified>
</cp:coreProperties>
</file>