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71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87" r:id="rId11"/>
    <p:sldId id="288" r:id="rId12"/>
    <p:sldId id="289" r:id="rId13"/>
    <p:sldId id="269" r:id="rId14"/>
    <p:sldId id="272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0132-AD3C-433E-AD1E-68F8B3A17526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7B266-3188-464A-A7E3-98B86809A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6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7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29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4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921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7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9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5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8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6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7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8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5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3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1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5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9058-0C34-4B3F-8973-4F442652DB0C}" type="datetimeFigureOut">
              <a:rPr lang="ru-RU" smtClean="0"/>
              <a:t>21.05.2022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17D1A8-1F0E-4C05-8AAF-B1AC3C99A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7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at.mai.ru/book/glava05/5_6/5_6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2</a:t>
            </a:r>
            <a:r>
              <a:rPr lang="ru-RU" dirty="0">
                <a:solidFill>
                  <a:schemeClr val="tx1"/>
                </a:solidFill>
              </a:rPr>
              <a:t>1.05.2022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53265-0DEE-45C9-9C72-4397A6B1D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61A135-DC5E-4179-9FF0-061DAAC2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48" y="402128"/>
            <a:ext cx="10478346" cy="3880773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Кермо</a:t>
            </a:r>
            <a:r>
              <a:rPr lang="ru-RU" sz="2800" b="1" dirty="0"/>
              <a:t> </a:t>
            </a:r>
            <a:r>
              <a:rPr lang="ru-RU" sz="2800" b="1" dirty="0" err="1"/>
              <a:t>напряму</a:t>
            </a:r>
            <a:r>
              <a:rPr lang="ru-RU" sz="2800" b="1" dirty="0"/>
              <a:t>. </a:t>
            </a:r>
            <a:r>
              <a:rPr lang="ru-RU" sz="2800" dirty="0" err="1"/>
              <a:t>Призначене</a:t>
            </a:r>
            <a:r>
              <a:rPr lang="ru-RU" sz="2800" dirty="0"/>
              <a:t> для </a:t>
            </a:r>
            <a:r>
              <a:rPr lang="ru-RU" sz="2800" dirty="0" err="1"/>
              <a:t>керування</a:t>
            </a:r>
            <a:r>
              <a:rPr lang="ru-RU" sz="2800" dirty="0"/>
              <a:t> </a:t>
            </a:r>
            <a:r>
              <a:rPr lang="ru-RU" sz="2800" dirty="0" err="1"/>
              <a:t>літаком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нормальної</a:t>
            </a:r>
            <a:r>
              <a:rPr lang="ru-RU" sz="2800" dirty="0"/>
              <a:t> </a:t>
            </a:r>
            <a:r>
              <a:rPr lang="ru-RU" sz="2800" dirty="0" err="1"/>
              <a:t>осі</a:t>
            </a:r>
            <a:r>
              <a:rPr lang="ru-RU" sz="2800" dirty="0"/>
              <a:t> (</a:t>
            </a:r>
            <a:r>
              <a:rPr lang="ru-RU" sz="2800" dirty="0" err="1"/>
              <a:t>тобто</a:t>
            </a:r>
            <a:r>
              <a:rPr lang="ru-RU" sz="2800" dirty="0"/>
              <a:t> за </a:t>
            </a:r>
            <a:r>
              <a:rPr lang="ru-RU" sz="2800" dirty="0" err="1"/>
              <a:t>допомогою</a:t>
            </a:r>
            <a:r>
              <a:rPr lang="ru-RU" sz="2800" dirty="0"/>
              <a:t> керма </a:t>
            </a:r>
            <a:r>
              <a:rPr lang="ru-RU" sz="2800" dirty="0" err="1"/>
              <a:t>напрямку</a:t>
            </a:r>
            <a:r>
              <a:rPr lang="ru-RU" sz="2800" dirty="0"/>
              <a:t> </a:t>
            </a:r>
            <a:r>
              <a:rPr lang="ru-RU" sz="2800" dirty="0" err="1"/>
              <a:t>змінюється</a:t>
            </a:r>
            <a:r>
              <a:rPr lang="ru-RU" sz="2800" dirty="0"/>
              <a:t> кут </a:t>
            </a:r>
            <a:r>
              <a:rPr lang="ru-RU" sz="2800" dirty="0" err="1"/>
              <a:t>нишпорення</a:t>
            </a:r>
            <a:r>
              <a:rPr lang="ru-RU" sz="2800" dirty="0"/>
              <a:t> - </a:t>
            </a:r>
            <a:r>
              <a:rPr lang="ru-RU" sz="2800" dirty="0" err="1"/>
              <a:t>кутові</a:t>
            </a:r>
            <a:r>
              <a:rPr lang="ru-RU" sz="2800" dirty="0"/>
              <a:t> </a:t>
            </a:r>
            <a:r>
              <a:rPr lang="ru-RU" sz="2800" dirty="0" err="1"/>
              <a:t>рухи</a:t>
            </a:r>
            <a:r>
              <a:rPr lang="ru-RU" sz="2800" dirty="0"/>
              <a:t> </a:t>
            </a:r>
            <a:r>
              <a:rPr lang="ru-RU" sz="2800" dirty="0" err="1"/>
              <a:t>літального</a:t>
            </a:r>
            <a:r>
              <a:rPr lang="ru-RU" sz="2800" dirty="0"/>
              <a:t> </a:t>
            </a:r>
            <a:r>
              <a:rPr lang="ru-RU" sz="2800" dirty="0" err="1"/>
              <a:t>апарату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вертикальної</a:t>
            </a:r>
            <a:r>
              <a:rPr lang="ru-RU" sz="2800" dirty="0"/>
              <a:t> </a:t>
            </a:r>
            <a:r>
              <a:rPr lang="ru-RU" sz="2800" dirty="0" err="1"/>
              <a:t>осі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невеликі</a:t>
            </a:r>
            <a:r>
              <a:rPr lang="ru-RU" sz="2800" dirty="0"/>
              <a:t> </a:t>
            </a:r>
            <a:r>
              <a:rPr lang="ru-RU" sz="2800" dirty="0" err="1"/>
              <a:t>зміни</a:t>
            </a:r>
            <a:r>
              <a:rPr lang="ru-RU" sz="2800" dirty="0"/>
              <a:t> курсу вправо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вліво</a:t>
            </a:r>
            <a:r>
              <a:rPr lang="ru-RU" sz="2800" dirty="0"/>
              <a:t>, </a:t>
            </a:r>
            <a:r>
              <a:rPr lang="ru-RU" sz="2800" dirty="0" err="1"/>
              <a:t>властиві</a:t>
            </a:r>
            <a:r>
              <a:rPr lang="ru-RU" sz="2800" dirty="0"/>
              <a:t> судну).</a:t>
            </a:r>
          </a:p>
        </p:txBody>
      </p:sp>
      <p:pic>
        <p:nvPicPr>
          <p:cNvPr id="10244" name="Picture 4" descr="ROZETKA | Руль направления TechOne для крыла Kraftei. Цена, купить Руль  направления TechOne для крыла Kraftei в Киеве, Харькове, Днепре, Одессе,  Запорожье, Львове. Руль направления TechOne для крыла Kraftei: обзор,  описание, продажа">
            <a:extLst>
              <a:ext uri="{FF2B5EF4-FFF2-40B4-BE49-F238E27FC236}">
                <a16:creationId xmlns:a16="http://schemas.microsoft.com/office/drawing/2014/main" id="{93D2F3C1-74AE-4FA2-B331-5E12CE7E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44" y="2971339"/>
            <a:ext cx="4915592" cy="327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уль направления — Википедия">
            <a:extLst>
              <a:ext uri="{FF2B5EF4-FFF2-40B4-BE49-F238E27FC236}">
                <a16:creationId xmlns:a16="http://schemas.microsoft.com/office/drawing/2014/main" id="{031ED309-60BF-48A5-BE72-8B4A22419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44" y="2866498"/>
            <a:ext cx="48006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5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31617-286B-45E6-9596-8FFDEFF0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695331" cy="75496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Горизонтальне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оперення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97190-D805-4837-BFE0-D6B016B7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8220"/>
            <a:ext cx="10365804" cy="388077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002060"/>
                </a:solidFill>
              </a:rPr>
              <a:t>Стабілізатор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002060"/>
                </a:solidFill>
              </a:rPr>
              <a:t>Забезпечення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стійкості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вертикальній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площині</a:t>
            </a:r>
            <a:r>
              <a:rPr lang="ru-RU" sz="2400" dirty="0">
                <a:solidFill>
                  <a:srgbClr val="002060"/>
                </a:solidFill>
              </a:rPr>
              <a:t> (</a:t>
            </a:r>
            <a:r>
              <a:rPr lang="ru-RU" sz="2400" dirty="0" err="1">
                <a:solidFill>
                  <a:srgbClr val="002060"/>
                </a:solidFill>
              </a:rPr>
              <a:t>забезпечує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подовжню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стійкість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польоту</a:t>
            </a:r>
            <a:r>
              <a:rPr lang="ru-RU" sz="2400" dirty="0">
                <a:solidFill>
                  <a:srgbClr val="002060"/>
                </a:solidFill>
              </a:rPr>
              <a:t>). При </a:t>
            </a:r>
            <a:r>
              <a:rPr lang="ru-RU" sz="2400" dirty="0" err="1">
                <a:solidFill>
                  <a:srgbClr val="002060"/>
                </a:solidFill>
              </a:rPr>
              <a:t>випадковому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відхиленні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літака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</a:t>
            </a:r>
            <a:r>
              <a:rPr lang="ru-RU" sz="2400" dirty="0">
                <a:solidFill>
                  <a:srgbClr val="002060"/>
                </a:solidFill>
              </a:rPr>
              <a:t> стану </a:t>
            </a:r>
            <a:r>
              <a:rPr lang="ru-RU" sz="2400" dirty="0" err="1">
                <a:solidFill>
                  <a:srgbClr val="002060"/>
                </a:solidFill>
              </a:rPr>
              <a:t>рівноваги</a:t>
            </a:r>
            <a:r>
              <a:rPr lang="ru-RU" sz="2400" dirty="0">
                <a:solidFill>
                  <a:srgbClr val="002060"/>
                </a:solidFill>
              </a:rPr>
              <a:t> кут атаки горизонтального </a:t>
            </a:r>
            <a:r>
              <a:rPr lang="ru-RU" sz="2400" dirty="0" err="1">
                <a:solidFill>
                  <a:srgbClr val="002060"/>
                </a:solidFill>
              </a:rPr>
              <a:t>оперення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змінюється</a:t>
            </a:r>
            <a:r>
              <a:rPr lang="ru-RU" sz="2400" dirty="0">
                <a:solidFill>
                  <a:srgbClr val="002060"/>
                </a:solidFill>
              </a:rPr>
              <a:t> так,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сила,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діє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неї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вирівнює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літак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повертає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його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попередній</a:t>
            </a:r>
            <a:r>
              <a:rPr lang="ru-RU" sz="2400" dirty="0">
                <a:solidFill>
                  <a:srgbClr val="002060"/>
                </a:solidFill>
              </a:rPr>
              <a:t> стан.</a:t>
            </a:r>
          </a:p>
        </p:txBody>
      </p:sp>
      <p:pic>
        <p:nvPicPr>
          <p:cNvPr id="6146" name="Picture 2" descr="Украина планирует ремонтировать самолеты АН-24 на Кубе - вице-премьер -  Korrespondent.net">
            <a:extLst>
              <a:ext uri="{FF2B5EF4-FFF2-40B4-BE49-F238E27FC236}">
                <a16:creationId xmlns:a16="http://schemas.microsoft.com/office/drawing/2014/main" id="{55DAD806-5187-4D43-808D-82BD6CB16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9" y="3751417"/>
            <a:ext cx="3838852" cy="26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Украинский Ан-24 празднует 60-летний юбилей | Пассажирский Транспорт">
            <a:extLst>
              <a:ext uri="{FF2B5EF4-FFF2-40B4-BE49-F238E27FC236}">
                <a16:creationId xmlns:a16="http://schemas.microsoft.com/office/drawing/2014/main" id="{226516BD-3C67-4A1C-AA79-7FEF40CD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751417"/>
            <a:ext cx="3838852" cy="26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6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58FE0-5DDF-45C1-96A9-E71A9111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723466" cy="90971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Горизонтальне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оперення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ADF9D-9BD9-466B-AD10-CDC8983B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2626"/>
            <a:ext cx="8596668" cy="3880773"/>
          </a:xfrm>
        </p:spPr>
        <p:txBody>
          <a:bodyPr/>
          <a:lstStyle/>
          <a:p>
            <a:r>
              <a:rPr lang="ru-RU" dirty="0" err="1"/>
              <a:t>Кермо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. </a:t>
            </a:r>
            <a:r>
              <a:rPr lang="ru-RU" dirty="0" err="1"/>
              <a:t>Призначене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поздовжньої</a:t>
            </a:r>
            <a:r>
              <a:rPr lang="ru-RU" dirty="0"/>
              <a:t> </a:t>
            </a:r>
            <a:r>
              <a:rPr lang="ru-RU" dirty="0" err="1"/>
              <a:t>керованості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 (</a:t>
            </a:r>
            <a:r>
              <a:rPr lang="ru-RU" dirty="0" err="1"/>
              <a:t>аеродинамічний</a:t>
            </a:r>
            <a:r>
              <a:rPr lang="ru-RU" dirty="0"/>
              <a:t> орган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поперечної</a:t>
            </a:r>
            <a:r>
              <a:rPr lang="ru-RU" dirty="0"/>
              <a:t> </a:t>
            </a:r>
            <a:r>
              <a:rPr lang="ru-RU" dirty="0" err="1"/>
              <a:t>осі</a:t>
            </a:r>
            <a:r>
              <a:rPr lang="ru-RU" dirty="0"/>
              <a:t>).</a:t>
            </a:r>
          </a:p>
        </p:txBody>
      </p:sp>
      <p:pic>
        <p:nvPicPr>
          <p:cNvPr id="5124" name="Picture 4" descr="Руль высоты | это... Что такое Руль высоты?">
            <a:extLst>
              <a:ext uri="{FF2B5EF4-FFF2-40B4-BE49-F238E27FC236}">
                <a16:creationId xmlns:a16="http://schemas.microsoft.com/office/drawing/2014/main" id="{E2465833-1C76-4663-ABCE-1B83084371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51" y="3009900"/>
            <a:ext cx="478155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3. Оперение самолета «Супер Аэро»">
            <a:extLst>
              <a:ext uri="{FF2B5EF4-FFF2-40B4-BE49-F238E27FC236}">
                <a16:creationId xmlns:a16="http://schemas.microsoft.com/office/drawing/2014/main" id="{5EA2C438-1A40-4565-A93D-DA1EA840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46" y="3055620"/>
            <a:ext cx="4744737" cy="28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0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867345" y="199624"/>
            <a:ext cx="5241240" cy="79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/>
              <a:t>Системи</a:t>
            </a:r>
            <a:r>
              <a:rPr lang="ru-RU" dirty="0"/>
              <a:t> координат</a:t>
            </a:r>
            <a:endParaRPr dirty="0"/>
          </a:p>
        </p:txBody>
      </p:sp>
      <p:pic>
        <p:nvPicPr>
          <p:cNvPr id="181" name="Google Shape;181;p26" descr="http://oat.mai.ru/book/glava05/5_6/05_27_b.jpg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32101" y="2326786"/>
            <a:ext cx="5801784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 descr="http://oat.mai.ru/book/glava05/5_6/05_28_b.jpg">
            <a:hlinkClick r:id="rId3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1086" y="2215661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/>
          <p:nvPr/>
        </p:nvSpPr>
        <p:spPr>
          <a:xfrm>
            <a:off x="530357" y="1583842"/>
            <a:ext cx="5205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Нормальна земна система осей координат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7017596" y="1583842"/>
            <a:ext cx="41819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Пов'язана</a:t>
            </a:r>
            <a:r>
              <a:rPr lang="ru-RU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система осей координат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9" descr="https://stepbystepppl.files.wordpress.com/2013/07/lesson_03_control_surfac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238" y="275887"/>
            <a:ext cx="10660062" cy="6340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DFAAE-5B0A-4A28-A97E-0ACB33E3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909" y="375850"/>
            <a:ext cx="5461518" cy="881575"/>
          </a:xfr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400" dirty="0">
                <a:solidFill>
                  <a:schemeClr val="accent2">
                    <a:lumMod val="50000"/>
                  </a:schemeClr>
                </a:solidFill>
              </a:rPr>
              <a:t>Хвостове оперення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Оперение (авиация) — Википедия">
            <a:extLst>
              <a:ext uri="{FF2B5EF4-FFF2-40B4-BE49-F238E27FC236}">
                <a16:creationId xmlns:a16="http://schemas.microsoft.com/office/drawing/2014/main" id="{38C50622-0878-4BDF-B4E0-7190073412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49" y="1977708"/>
            <a:ext cx="502993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40;p19">
            <a:extLst>
              <a:ext uri="{FF2B5EF4-FFF2-40B4-BE49-F238E27FC236}">
                <a16:creationId xmlns:a16="http://schemas.microsoft.com/office/drawing/2014/main" id="{8A59239F-676D-4C75-9C36-6A0D232D49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4204" y="1977708"/>
            <a:ext cx="589638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2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B96C1C-A27D-4208-8B13-2428D4AD0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13" y="613142"/>
            <a:ext cx="10365804" cy="3880773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Оперення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оперення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літального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апарату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) -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називаються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аеродинамічні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поверхні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забезпечують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стійкість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керованість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балансування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літака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польоті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Воно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складається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з горизонтального та вертикального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оперення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074" name="Picture 2" descr="Основные компоненты самолёта">
            <a:extLst>
              <a:ext uri="{FF2B5EF4-FFF2-40B4-BE49-F238E27FC236}">
                <a16:creationId xmlns:a16="http://schemas.microsoft.com/office/drawing/2014/main" id="{D4C1D536-1074-4905-ABF0-7AC76B27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41" y="2602524"/>
            <a:ext cx="4437222" cy="34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.3 Оперение">
            <a:extLst>
              <a:ext uri="{FF2B5EF4-FFF2-40B4-BE49-F238E27FC236}">
                <a16:creationId xmlns:a16="http://schemas.microsoft.com/office/drawing/2014/main" id="{FA8B3434-3987-4B2C-9FEE-75FE20CC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98" y="2198158"/>
            <a:ext cx="5043034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55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074123" y="124796"/>
            <a:ext cx="4599940" cy="676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Хвостове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оперення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6" name="Google Shape;96;p14" descr="✈ Что произойдет, если у самолёта убрать хвост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34965" y="993880"/>
            <a:ext cx="4845439" cy="322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Stabilizer (aeronautics) - Wiki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699" y="825500"/>
            <a:ext cx="5106849" cy="329391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5467927" y="4221018"/>
            <a:ext cx="534900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Хвостове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оперення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аеродинамічні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профілі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розташовані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хвостовій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частині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літака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служать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балансування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літака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для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забезпечення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стійкості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керованості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літака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/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Призначення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хвостового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оперення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створення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моментів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забезпечують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балансування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літака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стійкість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керованість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520700" y="4372390"/>
            <a:ext cx="396794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aircraft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carries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functions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Trim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longitudinal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ru-RU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Stability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longitudinal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1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longitudinal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directional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dirty="0"/>
          </a:p>
        </p:txBody>
      </p:sp>
      <p:sp>
        <p:nvSpPr>
          <p:cNvPr id="100" name="Google Shape;100;p14"/>
          <p:cNvSpPr/>
          <p:nvPr/>
        </p:nvSpPr>
        <p:spPr>
          <a:xfrm>
            <a:off x="3547733" y="809214"/>
            <a:ext cx="4651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8654581" y="809214"/>
            <a:ext cx="6607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Киль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B61CB-E376-41D4-8518-426673B0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554" y="581465"/>
            <a:ext cx="8213448" cy="72683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Призначення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хвостового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оперення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5DFA1-F367-45B3-B826-C75D3E069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08" y="1611949"/>
            <a:ext cx="10402530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7030A0"/>
                </a:solidFill>
              </a:rPr>
              <a:t>Створення</a:t>
            </a:r>
            <a:r>
              <a:rPr lang="ru-RU" sz="2000" dirty="0">
                <a:solidFill>
                  <a:srgbClr val="7030A0"/>
                </a:solidFill>
              </a:rPr>
              <a:t> моменту - </a:t>
            </a:r>
            <a:r>
              <a:rPr lang="ru-RU" sz="2000" dirty="0" err="1">
                <a:solidFill>
                  <a:srgbClr val="7030A0"/>
                </a:solidFill>
              </a:rPr>
              <a:t>забезпечує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стійкість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балансування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керованість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літака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7030A0"/>
                </a:solidFill>
              </a:rPr>
              <a:t>Стійкість</a:t>
            </a:r>
            <a:r>
              <a:rPr lang="ru-RU" sz="2000" dirty="0">
                <a:solidFill>
                  <a:srgbClr val="7030A0"/>
                </a:solidFill>
              </a:rPr>
              <a:t> – </a:t>
            </a:r>
            <a:r>
              <a:rPr lang="ru-RU" sz="2000" dirty="0" err="1">
                <a:solidFill>
                  <a:srgbClr val="7030A0"/>
                </a:solidFill>
              </a:rPr>
              <a:t>здатність</a:t>
            </a:r>
            <a:r>
              <a:rPr lang="ru-RU" sz="2000" dirty="0">
                <a:solidFill>
                  <a:srgbClr val="7030A0"/>
                </a:solidFill>
              </a:rPr>
              <a:t> ПС без </a:t>
            </a:r>
            <a:r>
              <a:rPr lang="ru-RU" sz="2000" dirty="0" err="1">
                <a:solidFill>
                  <a:srgbClr val="7030A0"/>
                </a:solidFill>
              </a:rPr>
              <a:t>участі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льотчика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зберігати</a:t>
            </a:r>
            <a:r>
              <a:rPr lang="ru-RU" sz="2000" dirty="0">
                <a:solidFill>
                  <a:srgbClr val="7030A0"/>
                </a:solidFill>
              </a:rPr>
              <a:t> заданий режим </a:t>
            </a:r>
            <a:r>
              <a:rPr lang="ru-RU" sz="2000" dirty="0" err="1">
                <a:solidFill>
                  <a:srgbClr val="7030A0"/>
                </a:solidFill>
              </a:rPr>
              <a:t>польоту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7030A0"/>
                </a:solidFill>
              </a:rPr>
              <a:t>Керованість</a:t>
            </a:r>
            <a:r>
              <a:rPr lang="ru-RU" sz="2000" dirty="0">
                <a:solidFill>
                  <a:srgbClr val="7030A0"/>
                </a:solidFill>
              </a:rPr>
              <a:t> - </a:t>
            </a:r>
            <a:r>
              <a:rPr lang="ru-RU" sz="2000" dirty="0" err="1">
                <a:solidFill>
                  <a:srgbClr val="7030A0"/>
                </a:solidFill>
              </a:rPr>
              <a:t>здатність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літака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виконувати</a:t>
            </a:r>
            <a:r>
              <a:rPr lang="ru-RU" sz="2000" dirty="0">
                <a:solidFill>
                  <a:srgbClr val="7030A0"/>
                </a:solidFill>
              </a:rPr>
              <a:t> за </a:t>
            </a:r>
            <a:r>
              <a:rPr lang="ru-RU" sz="2000" dirty="0" err="1">
                <a:solidFill>
                  <a:srgbClr val="7030A0"/>
                </a:solidFill>
              </a:rPr>
              <a:t>бажанням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льотчика</a:t>
            </a:r>
            <a:r>
              <a:rPr lang="ru-RU" sz="2000" dirty="0">
                <a:solidFill>
                  <a:srgbClr val="7030A0"/>
                </a:solidFill>
              </a:rPr>
              <a:t> у </a:t>
            </a:r>
            <a:r>
              <a:rPr lang="ru-RU" sz="2000" dirty="0" err="1">
                <a:solidFill>
                  <a:srgbClr val="7030A0"/>
                </a:solidFill>
              </a:rPr>
              <a:t>відповідь</a:t>
            </a:r>
            <a:r>
              <a:rPr lang="ru-RU" sz="2000" dirty="0">
                <a:solidFill>
                  <a:srgbClr val="7030A0"/>
                </a:solidFill>
              </a:rPr>
              <a:t> на </a:t>
            </a:r>
            <a:r>
              <a:rPr lang="ru-RU" sz="2000" dirty="0" err="1">
                <a:solidFill>
                  <a:srgbClr val="7030A0"/>
                </a:solidFill>
              </a:rPr>
              <a:t>його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дію</a:t>
            </a:r>
            <a:r>
              <a:rPr lang="ru-RU" sz="2000" dirty="0">
                <a:solidFill>
                  <a:srgbClr val="7030A0"/>
                </a:solidFill>
              </a:rPr>
              <a:t> будь-</a:t>
            </a:r>
            <a:r>
              <a:rPr lang="ru-RU" sz="2000" dirty="0" err="1">
                <a:solidFill>
                  <a:srgbClr val="7030A0"/>
                </a:solidFill>
              </a:rPr>
              <a:t>якої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маневреності</a:t>
            </a:r>
            <a:r>
              <a:rPr lang="ru-RU" sz="2000" dirty="0">
                <a:solidFill>
                  <a:srgbClr val="7030A0"/>
                </a:solidFill>
              </a:rPr>
              <a:t>, </a:t>
            </a:r>
            <a:r>
              <a:rPr lang="ru-RU" sz="2000" dirty="0" err="1">
                <a:solidFill>
                  <a:srgbClr val="7030A0"/>
                </a:solidFill>
              </a:rPr>
              <a:t>передбачений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умовами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льотної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експлуатації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5" name="Google Shape;90;p13" descr="Flight controls">
            <a:extLst>
              <a:ext uri="{FF2B5EF4-FFF2-40B4-BE49-F238E27FC236}">
                <a16:creationId xmlns:a16="http://schemas.microsoft.com/office/drawing/2014/main" id="{F0224D43-7AD0-47F1-A934-344FF0CCD31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0498" y="3452126"/>
            <a:ext cx="4511771" cy="2824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4" descr="Ан-32П — Вікіпедія">
            <a:extLst>
              <a:ext uri="{FF2B5EF4-FFF2-40B4-BE49-F238E27FC236}">
                <a16:creationId xmlns:a16="http://schemas.microsoft.com/office/drawing/2014/main" id="{CF56D4DF-32F6-4AF2-82C3-74411EA32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32" y="3840480"/>
            <a:ext cx="4009051" cy="24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74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94B548-FFE6-4D3D-8A81-16419B666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ru-RU" dirty="0" err="1"/>
              <a:t>Вертикальне</a:t>
            </a:r>
            <a:r>
              <a:rPr lang="ru-RU" dirty="0"/>
              <a:t> </a:t>
            </a:r>
            <a:r>
              <a:rPr lang="ru-RU" dirty="0" err="1"/>
              <a:t>оперення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шляхову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, </a:t>
            </a:r>
            <a:r>
              <a:rPr lang="ru-RU" dirty="0" err="1"/>
              <a:t>керованість</a:t>
            </a:r>
            <a:r>
              <a:rPr lang="ru-RU" dirty="0"/>
              <a:t> та </a:t>
            </a:r>
            <a:r>
              <a:rPr lang="ru-RU" dirty="0" err="1"/>
              <a:t>балансування</a:t>
            </a:r>
            <a:r>
              <a:rPr lang="ru-RU" dirty="0"/>
              <a:t>.</a:t>
            </a:r>
          </a:p>
          <a:p>
            <a:r>
              <a:rPr lang="ru-RU" dirty="0" err="1"/>
              <a:t>Горизонтальне</a:t>
            </a:r>
            <a:r>
              <a:rPr lang="ru-RU" dirty="0"/>
              <a:t> </a:t>
            </a:r>
            <a:r>
              <a:rPr lang="ru-RU" dirty="0" err="1"/>
              <a:t>оперення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поздовжню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, </a:t>
            </a:r>
            <a:r>
              <a:rPr lang="ru-RU" dirty="0" err="1"/>
              <a:t>керованість</a:t>
            </a:r>
            <a:r>
              <a:rPr lang="ru-RU" dirty="0"/>
              <a:t> та </a:t>
            </a:r>
            <a:r>
              <a:rPr lang="ru-RU" dirty="0" err="1"/>
              <a:t>балансування</a:t>
            </a:r>
            <a:r>
              <a:rPr lang="ru-RU" dirty="0"/>
              <a:t>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62E9F91-958B-4C04-A140-3C3E68FD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911" y="581465"/>
            <a:ext cx="7833091" cy="69869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Призначення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хвостового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оперення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pic>
        <p:nvPicPr>
          <p:cNvPr id="5" name="Google Shape;90;p13" descr="Flight controls">
            <a:extLst>
              <a:ext uri="{FF2B5EF4-FFF2-40B4-BE49-F238E27FC236}">
                <a16:creationId xmlns:a16="http://schemas.microsoft.com/office/drawing/2014/main" id="{FDE4756A-3802-4262-9590-FC0EE2AD02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7729" y="3252759"/>
            <a:ext cx="3864658" cy="2993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Для Вооруженных сил ремонтируют самолет Ил-76 - Крылья - Все об украинской  авиации">
            <a:extLst>
              <a:ext uri="{FF2B5EF4-FFF2-40B4-BE49-F238E27FC236}">
                <a16:creationId xmlns:a16="http://schemas.microsoft.com/office/drawing/2014/main" id="{DE01D084-8388-4116-B44B-27274F48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9" y="2975484"/>
            <a:ext cx="5324983" cy="354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2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04204-5FC7-4549-B466-35627095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9BD07-DFBF-44E7-9D39-1DDE83CE4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89" y="908564"/>
            <a:ext cx="8596668" cy="3880773"/>
          </a:xfrm>
        </p:spPr>
        <p:txBody>
          <a:bodyPr/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поширеною</a:t>
            </a:r>
            <a:r>
              <a:rPr lang="ru-RU" dirty="0"/>
              <a:t> є схема з одним </a:t>
            </a:r>
            <a:r>
              <a:rPr lang="ru-RU" dirty="0" err="1"/>
              <a:t>кілем</a:t>
            </a:r>
            <a:r>
              <a:rPr lang="ru-RU" dirty="0"/>
              <a:t> та </a:t>
            </a:r>
            <a:r>
              <a:rPr lang="ru-RU" dirty="0" err="1"/>
              <a:t>стабілізатором</a:t>
            </a:r>
            <a:r>
              <a:rPr lang="ru-RU" dirty="0"/>
              <a:t>, </a:t>
            </a:r>
            <a:r>
              <a:rPr lang="ru-RU" dirty="0" err="1"/>
              <a:t>встановленим</a:t>
            </a:r>
            <a:r>
              <a:rPr lang="ru-RU" dirty="0"/>
              <a:t> на </a:t>
            </a:r>
            <a:r>
              <a:rPr lang="ru-RU" dirty="0" err="1"/>
              <a:t>фюзеляжі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кілі</a:t>
            </a:r>
            <a:r>
              <a:rPr lang="ru-RU" dirty="0"/>
              <a:t> - (Рис 1 а, б, в). Вона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конструктивну</a:t>
            </a:r>
            <a:r>
              <a:rPr lang="ru-RU" dirty="0"/>
              <a:t> простоту і </a:t>
            </a:r>
            <a:r>
              <a:rPr lang="ru-RU" dirty="0" err="1"/>
              <a:t>жорсткість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Т-</a:t>
            </a:r>
            <a:r>
              <a:rPr lang="ru-RU" dirty="0" err="1"/>
              <a:t>подібного</a:t>
            </a:r>
            <a:r>
              <a:rPr lang="ru-RU" dirty="0"/>
              <a:t> хвостового </a:t>
            </a:r>
            <a:r>
              <a:rPr lang="ru-RU" dirty="0" err="1"/>
              <a:t>оперення</a:t>
            </a:r>
            <a:r>
              <a:rPr lang="ru-RU" dirty="0"/>
              <a:t> (Рис 1 в)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запобігають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флаттеру.</a:t>
            </a:r>
          </a:p>
        </p:txBody>
      </p:sp>
      <p:pic>
        <p:nvPicPr>
          <p:cNvPr id="2050" name="Picture 2" descr="https://studfile.net/html/2706/982/html_dQBjnSaebj.8RIT/img-GwPBL_.png">
            <a:extLst>
              <a:ext uri="{FF2B5EF4-FFF2-40B4-BE49-F238E27FC236}">
                <a16:creationId xmlns:a16="http://schemas.microsoft.com/office/drawing/2014/main" id="{2C87E4AF-D695-4D9F-BA55-9AB8174E4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22" y="2327838"/>
            <a:ext cx="5022329" cy="34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24A4BA9-5E7F-46AC-B7B1-8188DA3684FA}"/>
              </a:ext>
            </a:extLst>
          </p:cNvPr>
          <p:cNvSpPr/>
          <p:nvPr/>
        </p:nvSpPr>
        <p:spPr>
          <a:xfrm>
            <a:off x="677334" y="5659668"/>
            <a:ext cx="10337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</a:t>
            </a:r>
            <a:r>
              <a:rPr lang="ru-RU" dirty="0"/>
              <a:t>ис.1. </a:t>
            </a:r>
            <a:r>
              <a:rPr lang="ru-RU" dirty="0" err="1"/>
              <a:t>Схеми</a:t>
            </a:r>
            <a:r>
              <a:rPr lang="ru-RU" dirty="0"/>
              <a:t> хвостового </a:t>
            </a:r>
            <a:r>
              <a:rPr lang="ru-RU" dirty="0" err="1"/>
              <a:t>оперення</a:t>
            </a:r>
            <a:r>
              <a:rPr lang="ru-RU" dirty="0"/>
              <a:t>: а)- </a:t>
            </a:r>
            <a:r>
              <a:rPr lang="ru-RU" dirty="0" err="1"/>
              <a:t>класична</a:t>
            </a:r>
            <a:r>
              <a:rPr lang="ru-RU" dirty="0"/>
              <a:t> схема, б)- </a:t>
            </a:r>
            <a:r>
              <a:rPr lang="ru-RU" dirty="0" err="1"/>
              <a:t>хрестооподібне</a:t>
            </a:r>
            <a:r>
              <a:rPr lang="ru-RU" dirty="0"/>
              <a:t>, в)- Т-</a:t>
            </a:r>
            <a:r>
              <a:rPr lang="ru-RU" dirty="0" err="1"/>
              <a:t>потібне</a:t>
            </a:r>
            <a:r>
              <a:rPr lang="ru-RU" dirty="0"/>
              <a:t>, </a:t>
            </a:r>
            <a:r>
              <a:rPr lang="ru-RU" dirty="0" err="1"/>
              <a:t>г,д</a:t>
            </a:r>
            <a:r>
              <a:rPr lang="ru-RU" dirty="0"/>
              <a:t>) </a:t>
            </a:r>
            <a:r>
              <a:rPr lang="ru-RU" dirty="0" err="1"/>
              <a:t>рознесені</a:t>
            </a:r>
            <a:endParaRPr lang="ru-RU" dirty="0"/>
          </a:p>
        </p:txBody>
      </p:sp>
      <p:pic>
        <p:nvPicPr>
          <p:cNvPr id="7" name="Google Shape;116;p16">
            <a:extLst>
              <a:ext uri="{FF2B5EF4-FFF2-40B4-BE49-F238E27FC236}">
                <a16:creationId xmlns:a16="http://schemas.microsoft.com/office/drawing/2014/main" id="{B7570958-8E1A-44B3-8658-7B985E3F8D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2708" t="51296" r="32813" b="13702"/>
          <a:stretch/>
        </p:blipFill>
        <p:spPr>
          <a:xfrm>
            <a:off x="5909596" y="2070951"/>
            <a:ext cx="6038850" cy="3448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10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5AC01-4654-40EB-975A-B3C89990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45C8AD-6DBE-4FA9-8EE5-4FD5A2FB9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48" y="472466"/>
            <a:ext cx="8596668" cy="3880773"/>
          </a:xfrm>
        </p:spPr>
        <p:txBody>
          <a:bodyPr/>
          <a:lstStyle/>
          <a:p>
            <a:r>
              <a:rPr lang="ru-RU" dirty="0"/>
              <a:t>Схема Т-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оперення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ряд </a:t>
            </a:r>
            <a:r>
              <a:rPr lang="ru-RU" dirty="0" err="1"/>
              <a:t>переваг</a:t>
            </a:r>
            <a:r>
              <a:rPr lang="ru-RU" dirty="0"/>
              <a:t>. </a:t>
            </a:r>
            <a:r>
              <a:rPr lang="ru-RU" dirty="0" err="1"/>
              <a:t>Розташування</a:t>
            </a:r>
            <a:r>
              <a:rPr lang="ru-RU" dirty="0"/>
              <a:t> горизонтального </a:t>
            </a:r>
            <a:r>
              <a:rPr lang="ru-RU" dirty="0" err="1"/>
              <a:t>оперення</a:t>
            </a:r>
            <a:r>
              <a:rPr lang="ru-RU" dirty="0"/>
              <a:t> у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кіля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для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кінцевої</a:t>
            </a:r>
            <a:r>
              <a:rPr lang="ru-RU" dirty="0"/>
              <a:t> </a:t>
            </a:r>
            <a:r>
              <a:rPr lang="ru-RU" dirty="0" err="1"/>
              <a:t>шайби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зменшенню</a:t>
            </a:r>
            <a:r>
              <a:rPr lang="ru-RU" dirty="0"/>
              <a:t> </a:t>
            </a:r>
            <a:r>
              <a:rPr lang="ru-RU" dirty="0" err="1"/>
              <a:t>потрібної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вертикального </a:t>
            </a:r>
            <a:r>
              <a:rPr lang="ru-RU" dirty="0" err="1"/>
              <a:t>оперення</a:t>
            </a:r>
            <a:r>
              <a:rPr lang="ru-RU" dirty="0"/>
              <a:t>. З </a:t>
            </a:r>
            <a:r>
              <a:rPr lang="ru-RU" dirty="0" err="1"/>
              <a:t>іншого</a:t>
            </a:r>
            <a:r>
              <a:rPr lang="ru-RU" dirty="0"/>
              <a:t> боку </a:t>
            </a:r>
            <a:r>
              <a:rPr lang="ru-RU" dirty="0" err="1"/>
              <a:t>високорозташоване</a:t>
            </a:r>
            <a:r>
              <a:rPr lang="ru-RU" dirty="0"/>
              <a:t> </a:t>
            </a:r>
            <a:r>
              <a:rPr lang="ru-RU" dirty="0" err="1"/>
              <a:t>горизонтальне</a:t>
            </a:r>
            <a:r>
              <a:rPr lang="ru-RU" dirty="0"/>
              <a:t> </a:t>
            </a:r>
            <a:r>
              <a:rPr lang="ru-RU" dirty="0" err="1"/>
              <a:t>оперення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невеликого скосу потоку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при </a:t>
            </a:r>
            <a:r>
              <a:rPr lang="ru-RU" dirty="0" err="1"/>
              <a:t>середніх</a:t>
            </a:r>
            <a:r>
              <a:rPr lang="ru-RU" dirty="0"/>
              <a:t> (</a:t>
            </a:r>
            <a:r>
              <a:rPr lang="ru-RU" dirty="0" err="1"/>
              <a:t>польотних</a:t>
            </a:r>
            <a:r>
              <a:rPr lang="ru-RU" dirty="0"/>
              <a:t>) кутах атаки,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потрібну</a:t>
            </a:r>
            <a:r>
              <a:rPr lang="ru-RU" dirty="0"/>
              <a:t> </a:t>
            </a:r>
            <a:r>
              <a:rPr lang="ru-RU" dirty="0" err="1"/>
              <a:t>площу</a:t>
            </a:r>
            <a:r>
              <a:rPr lang="ru-RU" dirty="0"/>
              <a:t> горизонтального </a:t>
            </a:r>
            <a:r>
              <a:rPr lang="ru-RU" dirty="0" err="1"/>
              <a:t>оперення</a:t>
            </a:r>
            <a:r>
              <a:rPr lang="ru-RU" dirty="0"/>
              <a:t>. Таким чином </a:t>
            </a:r>
            <a:r>
              <a:rPr lang="ru-RU" dirty="0" err="1"/>
              <a:t>площа</a:t>
            </a:r>
            <a:r>
              <a:rPr lang="ru-RU" dirty="0"/>
              <a:t> Т-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оперення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оперення</a:t>
            </a:r>
            <a:r>
              <a:rPr lang="ru-RU" dirty="0"/>
              <a:t> з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розташуванням</a:t>
            </a:r>
            <a:r>
              <a:rPr lang="ru-RU" dirty="0"/>
              <a:t> горизонтального </a:t>
            </a:r>
            <a:r>
              <a:rPr lang="ru-RU" dirty="0" err="1"/>
              <a:t>оперення</a:t>
            </a:r>
            <a:r>
              <a:rPr lang="ru-RU" dirty="0"/>
              <a:t>.</a:t>
            </a:r>
          </a:p>
        </p:txBody>
      </p:sp>
      <p:pic>
        <p:nvPicPr>
          <p:cNvPr id="4098" name="Picture 2" descr="ПТ Ту-154М а/к Air Ukraine . Борт UR-85707 - FS2004 Ливреи и текстуры для  самолетов - Avsim.su">
            <a:extLst>
              <a:ext uri="{FF2B5EF4-FFF2-40B4-BE49-F238E27FC236}">
                <a16:creationId xmlns:a16="http://schemas.microsoft.com/office/drawing/2014/main" id="{7E1D7CDE-942B-495A-BF99-E0575529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70" y="3066772"/>
            <a:ext cx="6403135" cy="359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Ту-134 — Вікіпедія">
            <a:extLst>
              <a:ext uri="{FF2B5EF4-FFF2-40B4-BE49-F238E27FC236}">
                <a16:creationId xmlns:a16="http://schemas.microsoft.com/office/drawing/2014/main" id="{65CB648A-9778-4323-963B-93E7E83C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6771"/>
            <a:ext cx="5750870" cy="35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4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604CA-CF37-4ECD-9EC5-E11A804D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18" y="425087"/>
            <a:ext cx="10731564" cy="78310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Призначення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елементів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хвостового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оперення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38A6D-83BB-49AB-927F-B4A96398F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18" y="1488613"/>
            <a:ext cx="8596668" cy="3880773"/>
          </a:xfrm>
        </p:spPr>
        <p:txBody>
          <a:bodyPr/>
          <a:lstStyle/>
          <a:p>
            <a:r>
              <a:rPr lang="ru-RU" dirty="0" err="1"/>
              <a:t>Кіль</a:t>
            </a:r>
            <a:r>
              <a:rPr lang="ru-RU" dirty="0"/>
              <a:t> </a:t>
            </a:r>
            <a:r>
              <a:rPr lang="ru-RU" dirty="0" err="1"/>
              <a:t>стабілізує</a:t>
            </a:r>
            <a:r>
              <a:rPr lang="ru-RU" dirty="0"/>
              <a:t> </a:t>
            </a:r>
            <a:r>
              <a:rPr lang="ru-RU" dirty="0" err="1"/>
              <a:t>політ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як </a:t>
            </a:r>
            <a:r>
              <a:rPr lang="ru-RU" dirty="0" err="1"/>
              <a:t>оперення</a:t>
            </a:r>
            <a:r>
              <a:rPr lang="ru-RU" dirty="0"/>
              <a:t> у </a:t>
            </a:r>
            <a:r>
              <a:rPr lang="ru-RU" dirty="0" err="1"/>
              <a:t>стріли</a:t>
            </a:r>
            <a:r>
              <a:rPr lang="ru-RU" dirty="0"/>
              <a:t>. Без </a:t>
            </a:r>
            <a:r>
              <a:rPr lang="ru-RU" dirty="0" err="1"/>
              <a:t>кіля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смикався</a:t>
            </a:r>
            <a:r>
              <a:rPr lang="ru-RU" dirty="0"/>
              <a:t> б у </a:t>
            </a:r>
            <a:r>
              <a:rPr lang="ru-RU" dirty="0" err="1"/>
              <a:t>різні</a:t>
            </a:r>
            <a:r>
              <a:rPr lang="ru-RU" dirty="0"/>
              <a:t> боки. На </a:t>
            </a:r>
            <a:r>
              <a:rPr lang="ru-RU" dirty="0" err="1"/>
              <a:t>кілі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кермо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управляє</a:t>
            </a:r>
            <a:r>
              <a:rPr lang="ru-RU" dirty="0"/>
              <a:t> </a:t>
            </a:r>
            <a:r>
              <a:rPr lang="ru-RU" dirty="0" err="1"/>
              <a:t>нишпоренням</a:t>
            </a:r>
            <a:r>
              <a:rPr lang="ru-RU" dirty="0"/>
              <a:t>. </a:t>
            </a:r>
          </a:p>
          <a:p>
            <a:r>
              <a:rPr lang="ru-RU" dirty="0" err="1"/>
              <a:t>Стабілізатор</a:t>
            </a:r>
            <a:r>
              <a:rPr lang="ru-RU" dirty="0"/>
              <a:t> </a:t>
            </a:r>
            <a:r>
              <a:rPr lang="ru-RU" dirty="0" err="1"/>
              <a:t>стабілізує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 по </a:t>
            </a:r>
            <a:r>
              <a:rPr lang="ru-RU" dirty="0" err="1"/>
              <a:t>вертикалі</a:t>
            </a:r>
            <a:r>
              <a:rPr lang="ru-RU" dirty="0"/>
              <a:t>. </a:t>
            </a:r>
            <a:r>
              <a:rPr lang="ru-RU" dirty="0" err="1"/>
              <a:t>Форкіль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статичну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літака</a:t>
            </a:r>
            <a:r>
              <a:rPr lang="ru-RU" dirty="0"/>
              <a:t> на великих кутах </a:t>
            </a:r>
            <a:r>
              <a:rPr lang="ru-RU" dirty="0" err="1"/>
              <a:t>ковзання</a:t>
            </a:r>
            <a:r>
              <a:rPr lang="ru-RU" dirty="0"/>
              <a:t>.</a:t>
            </a:r>
          </a:p>
        </p:txBody>
      </p:sp>
      <p:pic>
        <p:nvPicPr>
          <p:cNvPr id="9220" name="Picture 4" descr="Авиамоделирование. Дистанционный урок">
            <a:extLst>
              <a:ext uri="{FF2B5EF4-FFF2-40B4-BE49-F238E27FC236}">
                <a16:creationId xmlns:a16="http://schemas.microsoft.com/office/drawing/2014/main" id="{24DEDD57-4874-4C26-8D72-EE598B902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3" y="3429000"/>
            <a:ext cx="4246708" cy="28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к летает самолета, как работает крыло">
            <a:extLst>
              <a:ext uri="{FF2B5EF4-FFF2-40B4-BE49-F238E27FC236}">
                <a16:creationId xmlns:a16="http://schemas.microsoft.com/office/drawing/2014/main" id="{D41E2471-095B-4FC6-B318-A8120DDD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67" y="3429000"/>
            <a:ext cx="5869365" cy="28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2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528</Words>
  <Application>Microsoft Office PowerPoint</Application>
  <PresentationFormat>Широкоэкранный</PresentationFormat>
  <Paragraphs>37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Аспект</vt:lpstr>
      <vt:lpstr>Заняття 21.05.2022</vt:lpstr>
      <vt:lpstr>Хвостове оперення</vt:lpstr>
      <vt:lpstr>Презентация PowerPoint</vt:lpstr>
      <vt:lpstr>Хвостове оперення</vt:lpstr>
      <vt:lpstr>Призначення хвостового оперення:</vt:lpstr>
      <vt:lpstr>Призначення хвостового оперення:</vt:lpstr>
      <vt:lpstr>Презентация PowerPoint</vt:lpstr>
      <vt:lpstr>Презентация PowerPoint</vt:lpstr>
      <vt:lpstr>Призначення елементів хвостового оперення.</vt:lpstr>
      <vt:lpstr>Презентация PowerPoint</vt:lpstr>
      <vt:lpstr>Горизонтальне оперення</vt:lpstr>
      <vt:lpstr>Горизонтальне оперення</vt:lpstr>
      <vt:lpstr>Системи координат</vt:lpstr>
      <vt:lpstr>Презентация PowerPoint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21.05.2022</dc:title>
  <dc:creator>Professional</dc:creator>
  <cp:lastModifiedBy>Professional</cp:lastModifiedBy>
  <cp:revision>10</cp:revision>
  <dcterms:created xsi:type="dcterms:W3CDTF">2022-05-21T08:16:31Z</dcterms:created>
  <dcterms:modified xsi:type="dcterms:W3CDTF">2022-05-21T11:43:51Z</dcterms:modified>
</cp:coreProperties>
</file>