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1" r:id="rId9"/>
    <p:sldId id="292" r:id="rId10"/>
    <p:sldId id="293" r:id="rId11"/>
    <p:sldId id="283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>
        <p:scale>
          <a:sx n="92" d="100"/>
          <a:sy n="92" d="100"/>
        </p:scale>
        <p:origin x="-125" y="2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A506E-1FE7-4AAE-BB65-6E2B558BBDB0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D4FDC-8622-4334-B648-774875960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9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3747DEA-7FA9-475C-B807-E86FE22AF2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7645DE9-8F0D-4CB2-9ADE-F3277D6FC19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0AB0ADC-1C9C-4E59-85D7-6ED1919796FC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3318114-54DF-49C5-BF53-87C7BC0AF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1614C18-1A31-4D64-A5F0-F37588A5D425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58E936B-431F-42A0-B6C5-EC2CFFA09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8035FE8-4175-41DC-8A54-9583C4995D85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CFDB99A-76D3-4C3C-BA32-7C324AB42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6007547-11BA-49E2-83F6-D7B40320EB77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CD90B5F-7BD4-488B-8D13-D2A53320B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90E50E4-A575-4D8C-9134-8600EB77CC73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812F6A0-A181-4C73-88E9-21740C316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B7F64DD-80C4-46D5-8BF1-EA5AC6BAF693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83B7A7A-A8A5-448C-8621-A62FA6B7A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DE8959F-8CA0-45D0-9BB6-A45A569247D0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9186CF6-DD91-4EF5-914E-DA7F0B8AB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08D97E9-2A11-4BAB-B43C-D32CD218868A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D200CE7-8E4A-4EDC-A55C-DC11FDE2F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4E8FC27-08C2-4BAA-9721-6000688F0C40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79FD3FC-F315-4125-937F-F22CB7E4A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D81673B-027B-4B13-AA73-38B471D5AA4D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F7AF132-2A50-42E4-86CD-194FD525D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7B56276-8C3E-4890-A6F1-79A4E8F2C085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4CA1E1D-0631-4BE2-9433-E57A4E802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6F768-49E3-4295-8427-2CC3E2156E25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C61EE-A8B1-4099-BA99-ACF7C97C1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enter.com.ua/arhitekturi-sudiv-kursak-net/&#1111;" TargetMode="External"/><Relationship Id="rId2" Type="http://schemas.openxmlformats.org/officeDocument/2006/relationships/hyperlink" Target="https://uk.wikipedia.org/wiki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491029" y="2019423"/>
            <a:ext cx="10232048" cy="4375882"/>
          </a:xfrm>
        </p:spPr>
        <p:txBody>
          <a:bodyPr/>
          <a:lstStyle/>
          <a:p>
            <a:endParaRPr lang="uk-UA" altLang="en-US" dirty="0"/>
          </a:p>
          <a:p>
            <a:r>
              <a:rPr lang="uk-UA" altLang="en-US" sz="6000" b="1" dirty="0" err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судномодельний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гурток</a:t>
            </a:r>
          </a:p>
          <a:p>
            <a:r>
              <a:rPr lang="uk-UA" altLang="en-US" sz="6000" b="1" dirty="0">
                <a:solidFill>
                  <a:srgbClr val="00B05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НВК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презентує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заняття основного рівня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endParaRPr lang="ru-RU" altLang="en-US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57136" y="0"/>
            <a:ext cx="4279900" cy="2222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15086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611" y="794847"/>
            <a:ext cx="8530138" cy="547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075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571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Джерела </a:t>
            </a:r>
            <a:r>
              <a:rPr lang="uk-UA" b="1" dirty="0">
                <a:solidFill>
                  <a:srgbClr val="FF0000"/>
                </a:solidFill>
              </a:rPr>
              <a:t>інформації</a:t>
            </a:r>
            <a:r>
              <a:rPr lang="uk-UA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uk.wikipedia.org/wiki</a:t>
            </a:r>
            <a:r>
              <a:rPr lang="uk-UA" dirty="0"/>
              <a:t> </a:t>
            </a:r>
            <a:r>
              <a:rPr lang="uk-UA" dirty="0" smtClean="0"/>
              <a:t>А</a:t>
            </a:r>
            <a:r>
              <a:rPr lang="ru-RU" sz="1800" dirty="0" smtClean="0"/>
              <a:t>РХІТЕКТУРНО-КОНСТРУКТИВНІ </a:t>
            </a:r>
            <a:r>
              <a:rPr lang="ru-RU" sz="1800" dirty="0"/>
              <a:t>ТИПИ СУДІВ</a:t>
            </a:r>
            <a:endParaRPr lang="uk-UA" sz="1800" dirty="0" smtClean="0"/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educenter.com.ua/arhitekturi-sudiv-kursak-net/</a:t>
            </a:r>
            <a:r>
              <a:rPr lang="uk-UA" dirty="0" smtClean="0">
                <a:hlinkClick r:id="rId3"/>
              </a:rPr>
              <a:t>ї</a:t>
            </a:r>
            <a:endParaRPr lang="uk-UA" dirty="0" smtClean="0"/>
          </a:p>
          <a:p>
            <a:r>
              <a:rPr lang="ru-RU" b="1" dirty="0"/>
              <a:t>Будова корабля. </a:t>
            </a:r>
            <a:r>
              <a:rPr lang="ru-RU" b="1" dirty="0" err="1"/>
              <a:t>Види</a:t>
            </a:r>
            <a:r>
              <a:rPr lang="ru-RU" b="1" dirty="0"/>
              <a:t> та </a:t>
            </a:r>
            <a:r>
              <a:rPr lang="ru-RU" b="1" dirty="0" err="1"/>
              <a:t>призначення</a:t>
            </a:r>
            <a:r>
              <a:rPr lang="ru-RU" b="1" dirty="0"/>
              <a:t> </a:t>
            </a:r>
            <a:r>
              <a:rPr lang="ru-RU" b="1" dirty="0" err="1"/>
              <a:t>кораблів</a:t>
            </a:r>
            <a:endParaRPr lang="ru-RU" b="1" dirty="0"/>
          </a:p>
          <a:p>
            <a:pPr marL="0" indent="0">
              <a:buNone/>
            </a:pPr>
            <a:r>
              <a:rPr lang="en-US" dirty="0"/>
              <a:t>https://prodominikany.ru/uk/stroenie-korablya-vidy-i-naznachenie-korablei-3-sudovye-pomeshcheniya-bshchee/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4186846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06179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Дякую за увагу!</a:t>
            </a:r>
            <a:endParaRPr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User\Desktop\42c44c39eb3b3c3276b0b127092d2e7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600" y="1476491"/>
            <a:ext cx="870267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56705"/>
            <a:ext cx="10515600" cy="55202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</a:rPr>
              <a:t>Незвичайні кораблі. Ч </a:t>
            </a:r>
            <a:r>
              <a:rPr lang="uk-UA" b="1" dirty="0" smtClean="0">
                <a:solidFill>
                  <a:srgbClr val="FF0000"/>
                </a:solidFill>
              </a:rPr>
              <a:t>4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uk-UA" b="1" dirty="0" err="1" smtClean="0">
                <a:solidFill>
                  <a:srgbClr val="FF0000"/>
                </a:solidFill>
              </a:rPr>
              <a:t>Роклер-контейнеровоз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b="1" dirty="0" err="1">
                <a:solidFill>
                  <a:srgbClr val="FF0000"/>
                </a:solidFill>
              </a:rPr>
              <a:t>Energy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b="1" dirty="0" err="1">
                <a:solidFill>
                  <a:srgbClr val="FF0000"/>
                </a:solidFill>
              </a:rPr>
              <a:t>Observer</a:t>
            </a:r>
            <a:r>
              <a:rPr lang="uk-UA" b="1" dirty="0">
                <a:solidFill>
                  <a:srgbClr val="FF0000"/>
                </a:solidFill>
              </a:rPr>
              <a:t> 2 та французи</a:t>
            </a:r>
          </a:p>
          <a:p>
            <a:pPr marL="0" indent="0">
              <a:buNone/>
            </a:pPr>
            <a:r>
              <a:rPr lang="uk-UA" dirty="0"/>
              <a:t> На цей раз ціла група французьких компаній вирішили створити щось екологічне. </a:t>
            </a:r>
            <a:r>
              <a:rPr lang="uk-UA" dirty="0" err="1"/>
              <a:t>Energy</a:t>
            </a:r>
            <a:r>
              <a:rPr lang="uk-UA" dirty="0"/>
              <a:t> </a:t>
            </a:r>
            <a:r>
              <a:rPr lang="uk-UA" dirty="0" err="1"/>
              <a:t>Observer</a:t>
            </a:r>
            <a:r>
              <a:rPr lang="uk-UA" dirty="0"/>
              <a:t> 2 можна було б віднести до незвичайних суден хоча б тому, що у вигляді палива тут знову використовуватиметься водень. Цього разу громадськості пропонується судно, яке зможе виробляти паливо чи не з повітря (технологія не розкривається), водночас розробники роблять ставку на сонячні панелі та жорсткі крилоподібні щогли, кожна площею 1 450 м². Той газ, який судно отримуватиме на березі, обіцяють виробляти виключно екологічним методом, для нього підготовлено 70-тонний паливний бак. Розробники також припускають, що комбінована </a:t>
            </a:r>
            <a:r>
              <a:rPr lang="uk-UA" dirty="0" err="1"/>
              <a:t>пропульсивна</a:t>
            </a:r>
            <a:r>
              <a:rPr lang="uk-UA" dirty="0"/>
              <a:t> установка обов'язково покращить дальність плавання.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1525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5757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386" y="822960"/>
            <a:ext cx="8419349" cy="473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69891" y="5837905"/>
            <a:ext cx="5836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/>
              <a:t>Energy</a:t>
            </a:r>
            <a:r>
              <a:rPr lang="uk-UA" dirty="0"/>
              <a:t> </a:t>
            </a:r>
            <a:r>
              <a:rPr lang="uk-UA" dirty="0" err="1"/>
              <a:t>Observer</a:t>
            </a:r>
            <a:r>
              <a:rPr lang="uk-UA" dirty="0"/>
              <a:t> 2 – комбінований ролкер-контейнеровоз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8733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81396"/>
            <a:ext cx="10515600" cy="5395567"/>
          </a:xfrm>
        </p:spPr>
        <p:txBody>
          <a:bodyPr/>
          <a:lstStyle/>
          <a:p>
            <a:r>
              <a:rPr lang="uk-UA" dirty="0"/>
              <a:t>Саме час подивитися на технічні характеристики: </a:t>
            </a:r>
            <a:endParaRPr lang="uk-UA" dirty="0" smtClean="0"/>
          </a:p>
          <a:p>
            <a:r>
              <a:rPr lang="uk-UA" dirty="0" smtClean="0"/>
              <a:t>Довжина </a:t>
            </a:r>
            <a:r>
              <a:rPr lang="uk-UA" dirty="0"/>
              <a:t>– 120 м-код (394 </a:t>
            </a:r>
            <a:r>
              <a:rPr lang="uk-UA" dirty="0" err="1"/>
              <a:t>фт</a:t>
            </a:r>
            <a:r>
              <a:rPr lang="uk-UA" dirty="0"/>
              <a:t>); </a:t>
            </a:r>
            <a:endParaRPr lang="uk-UA" dirty="0" smtClean="0"/>
          </a:p>
          <a:p>
            <a:r>
              <a:rPr lang="uk-UA" dirty="0" smtClean="0"/>
              <a:t>Ширина </a:t>
            </a:r>
            <a:r>
              <a:rPr lang="uk-UA" dirty="0"/>
              <a:t>- 22 м (72 </a:t>
            </a:r>
            <a:r>
              <a:rPr lang="uk-UA" dirty="0" err="1"/>
              <a:t>фт</a:t>
            </a:r>
            <a:r>
              <a:rPr lang="uk-UA" dirty="0"/>
              <a:t>); </a:t>
            </a:r>
            <a:endParaRPr lang="uk-UA" dirty="0" smtClean="0"/>
          </a:p>
          <a:p>
            <a:r>
              <a:rPr lang="uk-UA" dirty="0" err="1" smtClean="0"/>
              <a:t>Опад</a:t>
            </a:r>
            <a:r>
              <a:rPr lang="uk-UA" dirty="0" smtClean="0"/>
              <a:t> </a:t>
            </a:r>
            <a:r>
              <a:rPr lang="uk-UA" dirty="0"/>
              <a:t>при максимальному навантаженні – 5,5 м; </a:t>
            </a:r>
            <a:endParaRPr lang="uk-UA" dirty="0" smtClean="0"/>
          </a:p>
          <a:p>
            <a:r>
              <a:rPr lang="uk-UA" dirty="0" smtClean="0"/>
              <a:t>Дедвейт </a:t>
            </a:r>
            <a:r>
              <a:rPr lang="uk-UA" dirty="0"/>
              <a:t>– 5000 тонн; </a:t>
            </a:r>
            <a:endParaRPr lang="uk-UA" dirty="0" smtClean="0"/>
          </a:p>
          <a:p>
            <a:r>
              <a:rPr lang="uk-UA" dirty="0" smtClean="0"/>
              <a:t>Завантаження </a:t>
            </a:r>
            <a:r>
              <a:rPr lang="uk-UA" dirty="0"/>
              <a:t>контейнерів – 240 TEU</a:t>
            </a:r>
            <a:r>
              <a:rPr lang="uk-UA" dirty="0" smtClean="0"/>
              <a:t>;</a:t>
            </a:r>
          </a:p>
          <a:p>
            <a:r>
              <a:rPr lang="uk-UA" dirty="0" smtClean="0"/>
              <a:t> </a:t>
            </a:r>
            <a:r>
              <a:rPr lang="uk-UA" dirty="0"/>
              <a:t>Загальне завантаження – плюс 480 погонних метрів; Крилоподібні щогли - 1450 м 2 кожна; </a:t>
            </a:r>
            <a:endParaRPr lang="uk-UA" dirty="0" smtClean="0"/>
          </a:p>
          <a:p>
            <a:r>
              <a:rPr lang="uk-UA" dirty="0" smtClean="0"/>
              <a:t>ГД </a:t>
            </a:r>
            <a:r>
              <a:rPr lang="uk-UA" dirty="0"/>
              <a:t>- 2,5 МВт (близько 3400 </a:t>
            </a:r>
            <a:r>
              <a:rPr lang="uk-UA" dirty="0" err="1"/>
              <a:t>к.с</a:t>
            </a:r>
            <a:r>
              <a:rPr lang="uk-UA" dirty="0"/>
              <a:t>.); </a:t>
            </a:r>
            <a:endParaRPr lang="uk-UA" dirty="0" smtClean="0"/>
          </a:p>
          <a:p>
            <a:r>
              <a:rPr lang="uk-UA" dirty="0" smtClean="0"/>
              <a:t>Судно </a:t>
            </a:r>
            <a:r>
              <a:rPr lang="uk-UA" dirty="0"/>
              <a:t>може використовуватися на річках та прибережній зоні.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0743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56458"/>
            <a:ext cx="10515600" cy="5420505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Як </a:t>
            </a:r>
            <a:r>
              <a:rPr lang="uk-UA" b="1" dirty="0">
                <a:solidFill>
                  <a:srgbClr val="FF0000"/>
                </a:solidFill>
              </a:rPr>
              <a:t>забити палю на глибину 120 м? </a:t>
            </a:r>
            <a:r>
              <a:rPr lang="uk-UA" b="1" dirty="0" smtClean="0">
                <a:solidFill>
                  <a:srgbClr val="FF0000"/>
                </a:solidFill>
              </a:rPr>
              <a:t>Китай</a:t>
            </a:r>
            <a:r>
              <a:rPr lang="uk-UA" b="1" dirty="0">
                <a:solidFill>
                  <a:srgbClr val="FF0000"/>
                </a:solidFill>
              </a:rPr>
              <a:t>, </a:t>
            </a:r>
            <a:r>
              <a:rPr lang="uk-UA" b="1" dirty="0" err="1">
                <a:solidFill>
                  <a:srgbClr val="FF0000"/>
                </a:solidFill>
              </a:rPr>
              <a:t>Yihan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b="1" dirty="0" err="1">
                <a:solidFill>
                  <a:srgbClr val="FF0000"/>
                </a:solidFill>
              </a:rPr>
              <a:t>Jin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b="1" dirty="0" err="1">
                <a:solidFill>
                  <a:srgbClr val="FF0000"/>
                </a:solidFill>
              </a:rPr>
              <a:t>Zhuang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endParaRPr lang="uk-UA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uk-UA" dirty="0" smtClean="0"/>
              <a:t>Тепер </a:t>
            </a:r>
            <a:r>
              <a:rPr lang="uk-UA" dirty="0"/>
              <a:t>подивимося на інші незвичайні судна – так звані "робочі конячки". Тут, звичайно, не вирішується велике питання екології, проте ці інженерні твори не менш технологічні та цікаві для будь-якого корабела. Отже.</a:t>
            </a:r>
            <a:endParaRPr lang="ru-RU" dirty="0"/>
          </a:p>
        </p:txBody>
      </p:sp>
      <p:pic>
        <p:nvPicPr>
          <p:cNvPr id="2050" name="Picture 2" descr="C:\Users\User\Desktop\15757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2912053"/>
            <a:ext cx="5660967" cy="318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03046" y="6178727"/>
            <a:ext cx="6103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Найбільше у світі судно для забивання паль </a:t>
            </a:r>
            <a:r>
              <a:rPr lang="uk-UA" dirty="0" err="1"/>
              <a:t>Yihan</a:t>
            </a:r>
            <a:r>
              <a:rPr lang="uk-UA" dirty="0"/>
              <a:t> </a:t>
            </a:r>
            <a:r>
              <a:rPr lang="uk-UA" dirty="0" err="1"/>
              <a:t>Jin</a:t>
            </a:r>
            <a:r>
              <a:rPr lang="uk-UA" dirty="0"/>
              <a:t> </a:t>
            </a:r>
            <a:r>
              <a:rPr lang="uk-UA" dirty="0" err="1"/>
              <a:t>Zhuang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6389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39338"/>
            <a:ext cx="10515600" cy="52376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/>
              <a:t>Судно </a:t>
            </a:r>
            <a:r>
              <a:rPr lang="uk-UA" dirty="0" err="1"/>
              <a:t>Yihan</a:t>
            </a:r>
            <a:r>
              <a:rPr lang="uk-UA" dirty="0"/>
              <a:t> </a:t>
            </a:r>
            <a:r>
              <a:rPr lang="uk-UA" dirty="0" err="1"/>
              <a:t>Jin</a:t>
            </a:r>
            <a:r>
              <a:rPr lang="uk-UA" dirty="0"/>
              <a:t> </a:t>
            </a:r>
            <a:r>
              <a:rPr lang="uk-UA" dirty="0" err="1"/>
              <a:t>Zhuang</a:t>
            </a:r>
            <a:r>
              <a:rPr lang="uk-UA" dirty="0"/>
              <a:t> розроблено китайською компанією </a:t>
            </a:r>
            <a:r>
              <a:rPr lang="uk-UA" dirty="0" err="1"/>
              <a:t>Harbor</a:t>
            </a:r>
            <a:r>
              <a:rPr lang="uk-UA" dirty="0"/>
              <a:t> </a:t>
            </a:r>
            <a:r>
              <a:rPr lang="uk-UA" dirty="0" err="1"/>
              <a:t>Engineering</a:t>
            </a:r>
            <a:r>
              <a:rPr lang="uk-UA" dirty="0"/>
              <a:t> за співпраці з </a:t>
            </a:r>
            <a:r>
              <a:rPr lang="uk-UA" dirty="0" err="1"/>
              <a:t>China</a:t>
            </a:r>
            <a:r>
              <a:rPr lang="uk-UA" dirty="0"/>
              <a:t> </a:t>
            </a:r>
            <a:r>
              <a:rPr lang="uk-UA" dirty="0" err="1"/>
              <a:t>Communications</a:t>
            </a:r>
            <a:r>
              <a:rPr lang="uk-UA" dirty="0"/>
              <a:t> </a:t>
            </a:r>
            <a:r>
              <a:rPr lang="uk-UA" dirty="0" err="1"/>
              <a:t>Construction</a:t>
            </a:r>
            <a:r>
              <a:rPr lang="uk-UA" dirty="0"/>
              <a:t> і побудовано практично повністю з вітчизняних компонентів. Унікальність його – у розмірах та можливостях. </a:t>
            </a:r>
            <a:r>
              <a:rPr lang="uk-UA" dirty="0" err="1"/>
              <a:t>Yihan</a:t>
            </a:r>
            <a:r>
              <a:rPr lang="uk-UA" dirty="0"/>
              <a:t> </a:t>
            </a:r>
            <a:r>
              <a:rPr lang="uk-UA" dirty="0" err="1"/>
              <a:t>Jin</a:t>
            </a:r>
            <a:r>
              <a:rPr lang="uk-UA" dirty="0"/>
              <a:t> </a:t>
            </a:r>
            <a:r>
              <a:rPr lang="uk-UA" dirty="0" err="1"/>
              <a:t>Zhuang</a:t>
            </a:r>
            <a:r>
              <a:rPr lang="uk-UA" dirty="0"/>
              <a:t> – 140 м у довжину, а також може забивати палі на глибину до 118 м, має найбільший у світі копром 142 м. Також це судно оснащене потужним краном, здатним підняти вантаж до 700 тонн. Таким чином, за допомогою </a:t>
            </a:r>
            <a:r>
              <a:rPr lang="uk-UA" dirty="0" err="1"/>
              <a:t>Yihan</a:t>
            </a:r>
            <a:r>
              <a:rPr lang="uk-UA" dirty="0"/>
              <a:t> </a:t>
            </a:r>
            <a:r>
              <a:rPr lang="uk-UA" dirty="0" err="1"/>
              <a:t>Jin</a:t>
            </a:r>
            <a:r>
              <a:rPr lang="uk-UA" dirty="0"/>
              <a:t> </a:t>
            </a:r>
            <a:r>
              <a:rPr lang="uk-UA" dirty="0" err="1"/>
              <a:t>Zhuang</a:t>
            </a:r>
            <a:r>
              <a:rPr lang="uk-UA" dirty="0"/>
              <a:t> легко та зручно виконувати найскладніші портові роботи зі встановлення пальових полів, монтажу стаціонарних вітроелектростанцій у прибережній зоні, а також спорудження мостів, інших об'єктів інфраструктури у морських протоках. На окрему увагу заслуговує </a:t>
            </a:r>
            <a:r>
              <a:rPr lang="uk-UA" dirty="0" err="1"/>
              <a:t>пропульсивна</a:t>
            </a:r>
            <a:r>
              <a:rPr lang="uk-UA" dirty="0"/>
              <a:t> система. Поряд із двигуном на дизельному паливі встановлено електродвигун, що віддає свою енергію для дрібних маневрів у районі проведення робіт та динамічного позиціонування.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Зберемо </a:t>
            </a:r>
            <a:r>
              <a:rPr lang="uk-UA" dirty="0"/>
              <a:t>воєдино технічні характеристики: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Довжина </a:t>
            </a:r>
            <a:r>
              <a:rPr lang="uk-UA" dirty="0"/>
              <a:t>– 140 м; Копр – 142 м</a:t>
            </a:r>
            <a:r>
              <a:rPr lang="uk-UA" dirty="0" smtClean="0"/>
              <a:t>;</a:t>
            </a:r>
          </a:p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dirty="0"/>
              <a:t>Глибина забивання палі – 118 м;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Вантажопідйомність </a:t>
            </a:r>
            <a:r>
              <a:rPr lang="uk-UA" dirty="0"/>
              <a:t>крана – 700 тонн.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3308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06335"/>
            <a:ext cx="10515600" cy="5370628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Бельгія</a:t>
            </a:r>
            <a:r>
              <a:rPr lang="uk-UA" b="1" dirty="0">
                <a:solidFill>
                  <a:srgbClr val="FF0000"/>
                </a:solidFill>
              </a:rPr>
              <a:t>, </a:t>
            </a:r>
            <a:r>
              <a:rPr lang="uk-UA" b="1" dirty="0" err="1">
                <a:solidFill>
                  <a:srgbClr val="FF0000"/>
                </a:solidFill>
              </a:rPr>
              <a:t>Jan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b="1" dirty="0" err="1">
                <a:solidFill>
                  <a:srgbClr val="FF0000"/>
                </a:solidFill>
              </a:rPr>
              <a:t>De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b="1" dirty="0" err="1">
                <a:solidFill>
                  <a:srgbClr val="FF0000"/>
                </a:solidFill>
              </a:rPr>
              <a:t>Nul</a:t>
            </a:r>
            <a:r>
              <a:rPr lang="uk-UA" b="1" dirty="0">
                <a:solidFill>
                  <a:srgbClr val="FF0000"/>
                </a:solidFill>
              </a:rPr>
              <a:t>, судно </a:t>
            </a:r>
            <a:r>
              <a:rPr lang="uk-UA" b="1" dirty="0" err="1">
                <a:solidFill>
                  <a:srgbClr val="FF0000"/>
                </a:solidFill>
              </a:rPr>
              <a:t>Les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b="1" dirty="0" err="1">
                <a:solidFill>
                  <a:srgbClr val="FF0000"/>
                </a:solidFill>
              </a:rPr>
              <a:t>Alizés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endParaRPr lang="uk-UA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uk-UA" dirty="0" smtClean="0"/>
              <a:t>Це </a:t>
            </a:r>
            <a:r>
              <a:rPr lang="uk-UA" dirty="0"/>
              <a:t>судно, яке може потягатися за потужністю з попереднім, належить бельгійській компанії </a:t>
            </a:r>
            <a:r>
              <a:rPr lang="uk-UA" dirty="0" err="1"/>
              <a:t>Jan</a:t>
            </a:r>
            <a:r>
              <a:rPr lang="uk-UA" dirty="0"/>
              <a:t> </a:t>
            </a:r>
            <a:r>
              <a:rPr lang="uk-UA" dirty="0" err="1"/>
              <a:t>De</a:t>
            </a:r>
            <a:r>
              <a:rPr lang="uk-UA" dirty="0"/>
              <a:t> </a:t>
            </a:r>
            <a:r>
              <a:rPr lang="uk-UA" dirty="0" err="1"/>
              <a:t>Nul</a:t>
            </a:r>
            <a:r>
              <a:rPr lang="uk-UA" dirty="0"/>
              <a:t>. Його призначення – обслуговування та встановлення великих конструкцій у прибережній зоні та на певному віддаленні від берега.</a:t>
            </a:r>
            <a:endParaRPr lang="ru-RU" dirty="0"/>
          </a:p>
        </p:txBody>
      </p:sp>
      <p:pic>
        <p:nvPicPr>
          <p:cNvPr id="3074" name="Picture 2" descr="C:\Users\User\Desktop\1502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684" y="3106189"/>
            <a:ext cx="6339840" cy="316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876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30531"/>
            <a:ext cx="10515600" cy="5046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Характеристики </a:t>
            </a:r>
            <a:r>
              <a:rPr lang="uk-UA" dirty="0" err="1"/>
              <a:t>Les</a:t>
            </a:r>
            <a:r>
              <a:rPr lang="uk-UA" dirty="0"/>
              <a:t> </a:t>
            </a:r>
            <a:r>
              <a:rPr lang="uk-UA" dirty="0" err="1"/>
              <a:t>Alizés</a:t>
            </a:r>
            <a:r>
              <a:rPr lang="uk-UA" dirty="0" smtClean="0"/>
              <a:t>:</a:t>
            </a:r>
          </a:p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dirty="0"/>
              <a:t>Довжина – 236,8 м;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Ширина </a:t>
            </a:r>
            <a:r>
              <a:rPr lang="uk-UA" dirty="0"/>
              <a:t>– 52 м; </a:t>
            </a:r>
            <a:endParaRPr lang="uk-UA" dirty="0" smtClean="0"/>
          </a:p>
          <a:p>
            <a:pPr marL="0" indent="0">
              <a:buNone/>
            </a:pPr>
            <a:r>
              <a:rPr lang="uk-UA" dirty="0" err="1" smtClean="0"/>
              <a:t>Опад</a:t>
            </a:r>
            <a:r>
              <a:rPr lang="uk-UA" dirty="0" smtClean="0"/>
              <a:t> </a:t>
            </a:r>
            <a:r>
              <a:rPr lang="uk-UA" dirty="0"/>
              <a:t>– 10,5 м;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Вантажопідйомність </a:t>
            </a:r>
            <a:r>
              <a:rPr lang="uk-UA" dirty="0"/>
              <a:t>крана – 5000 тонн.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Востаннє </a:t>
            </a:r>
            <a:r>
              <a:rPr lang="uk-UA" dirty="0"/>
              <a:t>судно було помічено під час укладання контракту для датської енергогенеруючої компанії </a:t>
            </a:r>
            <a:r>
              <a:rPr lang="uk-UA" dirty="0" err="1"/>
              <a:t>Ørsted</a:t>
            </a:r>
            <a:r>
              <a:rPr lang="uk-UA" dirty="0"/>
              <a:t>, </a:t>
            </a:r>
            <a:r>
              <a:rPr lang="uk-UA" dirty="0" err="1"/>
              <a:t>Les</a:t>
            </a:r>
            <a:r>
              <a:rPr lang="uk-UA" dirty="0"/>
              <a:t> </a:t>
            </a:r>
            <a:r>
              <a:rPr lang="uk-UA" dirty="0" err="1"/>
              <a:t>Alizés</a:t>
            </a:r>
            <a:r>
              <a:rPr lang="uk-UA" dirty="0"/>
              <a:t>. Завдання – забезпечити монтаж 106 щогл-підстав для генераторів вітроелектростанцій у Північному морі та іншого обладнання, а також захисних будівель. Початок робіт – 2023 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4093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56211"/>
            <a:ext cx="10515600" cy="53207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</a:rPr>
              <a:t>Самохідна рибна ферма від </a:t>
            </a:r>
            <a:r>
              <a:rPr lang="uk-UA" b="1" dirty="0" err="1">
                <a:solidFill>
                  <a:srgbClr val="FF0000"/>
                </a:solidFill>
              </a:rPr>
              <a:t>Ocean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b="1" dirty="0" err="1">
                <a:solidFill>
                  <a:srgbClr val="FF0000"/>
                </a:solidFill>
              </a:rPr>
              <a:t>Ark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b="1" dirty="0" err="1">
                <a:solidFill>
                  <a:srgbClr val="FF0000"/>
                </a:solidFill>
              </a:rPr>
              <a:t>Tech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b="1" dirty="0" err="1">
                <a:solidFill>
                  <a:srgbClr val="FF0000"/>
                </a:solidFill>
              </a:rPr>
              <a:t>of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b="1" dirty="0" err="1">
                <a:solidFill>
                  <a:srgbClr val="FF0000"/>
                </a:solidFill>
              </a:rPr>
              <a:t>Chile</a:t>
            </a:r>
            <a:r>
              <a:rPr lang="uk-UA" b="1" dirty="0">
                <a:solidFill>
                  <a:srgbClr val="FF0000"/>
                </a:solidFill>
              </a:rPr>
              <a:t>. </a:t>
            </a:r>
            <a:r>
              <a:rPr lang="uk-UA" b="1" dirty="0" smtClean="0">
                <a:solidFill>
                  <a:srgbClr val="FF0000"/>
                </a:solidFill>
              </a:rPr>
              <a:t>Чилі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</a:t>
            </a:r>
            <a:r>
              <a:rPr lang="uk-UA" dirty="0" err="1"/>
              <a:t>Ocean</a:t>
            </a:r>
            <a:r>
              <a:rPr lang="uk-UA" dirty="0"/>
              <a:t> </a:t>
            </a:r>
            <a:r>
              <a:rPr lang="uk-UA" dirty="0" err="1"/>
              <a:t>Ark</a:t>
            </a:r>
            <a:r>
              <a:rPr lang="uk-UA" dirty="0"/>
              <a:t> </a:t>
            </a:r>
            <a:r>
              <a:rPr lang="uk-UA" dirty="0" err="1"/>
              <a:t>Tech</a:t>
            </a:r>
            <a:r>
              <a:rPr lang="uk-UA" dirty="0"/>
              <a:t> </a:t>
            </a:r>
            <a:r>
              <a:rPr lang="uk-UA" dirty="0" err="1"/>
              <a:t>of</a:t>
            </a:r>
            <a:r>
              <a:rPr lang="uk-UA" dirty="0"/>
              <a:t> </a:t>
            </a:r>
            <a:r>
              <a:rPr lang="uk-UA" dirty="0" err="1"/>
              <a:t>Chile</a:t>
            </a:r>
            <a:r>
              <a:rPr lang="uk-UA" dirty="0"/>
              <a:t> (OATECH, Чилі) разом із британською </a:t>
            </a:r>
            <a:r>
              <a:rPr lang="uk-UA" dirty="0" err="1"/>
              <a:t>Ocean</a:t>
            </a:r>
            <a:r>
              <a:rPr lang="uk-UA" dirty="0"/>
              <a:t> </a:t>
            </a:r>
            <a:r>
              <a:rPr lang="uk-UA" dirty="0" err="1"/>
              <a:t>Sovereign</a:t>
            </a:r>
            <a:r>
              <a:rPr lang="uk-UA" dirty="0"/>
              <a:t> ризикнули, і вийшов тримаран. Основна його конструкторська користь – зменшення смертності риби на фермі щонайменше на 5% проти природним біологічним рівнем. А особливість розташування садків </a:t>
            </a:r>
            <a:r>
              <a:rPr lang="uk-UA" dirty="0" err="1"/>
              <a:t>побортно</a:t>
            </a:r>
            <a:r>
              <a:rPr lang="uk-UA" dirty="0"/>
              <a:t> в спеціальних місцях дає гарантію рибі природного довкілля, а також усуває складності при перевезенні живого продукту на далекі відстані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uk-UA" dirty="0"/>
              <a:t>Характеристики рибної ферми</a:t>
            </a:r>
            <a:r>
              <a:rPr lang="uk-UA" dirty="0" smtClean="0"/>
              <a:t>:</a:t>
            </a:r>
          </a:p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dirty="0"/>
              <a:t>Довжина – 170 м</a:t>
            </a:r>
            <a:r>
              <a:rPr lang="uk-UA" dirty="0" smtClean="0"/>
              <a:t>;</a:t>
            </a:r>
          </a:p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dirty="0"/>
              <a:t>Ширина – 64 м;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Обладнання </a:t>
            </a:r>
            <a:r>
              <a:rPr lang="uk-UA" dirty="0"/>
              <a:t>для риби – 8 самоочисних садків для утримання 450 тонн риби;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Розведення </a:t>
            </a:r>
            <a:r>
              <a:rPr lang="uk-UA" dirty="0"/>
              <a:t>риби - тунець, лосось, форель та ін.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373469"/>
      </p:ext>
    </p:extLst>
  </p:cSld>
  <p:clrMapOvr>
    <a:masterClrMapping/>
  </p:clrMapOvr>
</p:sld>
</file>

<file path=ppt/theme/theme1.xml><?xml version="1.0" encoding="utf-8"?>
<a:theme xmlns:a="http://schemas.openxmlformats.org/drawingml/2006/main" name="Офисная тема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706</Words>
  <Application>Microsoft Office PowerPoint</Application>
  <PresentationFormat>Произвольный</PresentationFormat>
  <Paragraphs>49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Офисная тема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Mobile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51</cp:revision>
  <dcterms:created xsi:type="dcterms:W3CDTF">2020-05-07T09:46:48Z</dcterms:created>
  <dcterms:modified xsi:type="dcterms:W3CDTF">2022-12-19T14:40:04Z</dcterms:modified>
</cp:coreProperties>
</file>