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71" r:id="rId3"/>
    <p:sldId id="273" r:id="rId4"/>
    <p:sldId id="274" r:id="rId5"/>
    <p:sldId id="283" r:id="rId6"/>
    <p:sldId id="276" r:id="rId7"/>
    <p:sldId id="277" r:id="rId8"/>
    <p:sldId id="278" r:id="rId9"/>
    <p:sldId id="279" r:id="rId10"/>
    <p:sldId id="281" r:id="rId11"/>
    <p:sldId id="284" r:id="rId12"/>
    <p:sldId id="285" r:id="rId13"/>
    <p:sldId id="27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5" d="100"/>
          <a:sy n="85" d="100"/>
        </p:scale>
        <p:origin x="-379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A506E-1FE7-4AAE-BB65-6E2B558BBDB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D4FDC-8622-4334-B648-7748759609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7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3747DEA-7FA9-475C-B807-E86FE22AF2F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B7645DE9-8F0D-4CB2-9ADE-F3277D6FC19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0AB0ADC-1C9C-4E59-85D7-6ED1919796FC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3318114-54DF-49C5-BF53-87C7BC0AF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11614C18-1A31-4D64-A5F0-F37588A5D425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8E936B-431F-42A0-B6C5-EC2CFFA0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8035FE8-4175-41DC-8A54-9583C4995D85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CFDB99A-76D3-4C3C-BA32-7C324AB42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6007547-11BA-49E2-83F6-D7B40320EB77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8CD90B5F-7BD4-488B-8D13-D2A53320B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90E50E4-A575-4D8C-9134-8600EB77CC73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812F6A0-A181-4C73-88E9-21740C316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6B7F64DD-80C4-46D5-8BF1-EA5AC6BAF693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83B7A7A-A8A5-448C-8621-A62FA6B7A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текста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6" name="Заполнитель контента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Заполнитель даты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DE8959F-8CA0-45D0-9BB6-A45A569247D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8" name="Заполнитель нижнего колонтитула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Заполнитель номера слайда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9186CF6-DD91-4EF5-914E-DA7F0B8AB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E08D97E9-2A11-4BAB-B43C-D32CD218868A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4" name="Заполнитель нижнего колонтитула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Заполнитель номера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D200CE7-8E4A-4EDC-A55C-DC11FDE2F3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даты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4E8FC27-08C2-4BAA-9721-6000688F0C40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3" name="Заполнитель нижнего колонтитула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79FD3FC-F315-4125-937F-F22CB7E4A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ED81673B-027B-4B13-AA73-38B471D5AA4D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F7AF132-2A50-42E4-86CD-194FD525D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изображения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C7B56276-8C3E-4890-A6F1-79A4E8F2C085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4CA1E1D-0631-4BE2-9433-E57A4E802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названия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6F768-49E3-4295-8427-2CC3E2156E25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61EE-A8B1-4099-BA99-ACF7C97C1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860613" y="2019423"/>
            <a:ext cx="10488706" cy="4375882"/>
          </a:xfrm>
        </p:spPr>
        <p:txBody>
          <a:bodyPr>
            <a:normAutofit/>
          </a:bodyPr>
          <a:lstStyle/>
          <a:p>
            <a:endParaRPr lang="uk-UA" altLang="en-US" dirty="0"/>
          </a:p>
          <a:p>
            <a:r>
              <a:rPr lang="uk-UA" altLang="en-US" sz="6000" b="1" dirty="0" err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судномодельний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гурток</a:t>
            </a:r>
          </a:p>
          <a:p>
            <a:r>
              <a:rPr lang="uk-UA" altLang="en-US" sz="6000" b="1" dirty="0">
                <a:solidFill>
                  <a:srgbClr val="00B05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НВК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</a:p>
          <a:p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презентує</a:t>
            </a:r>
          </a:p>
          <a:p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заняття основного </a:t>
            </a:r>
            <a:r>
              <a:rPr lang="uk-UA" altLang="en-US" sz="4000" b="1" dirty="0" smtClean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рівня</a:t>
            </a:r>
            <a:r>
              <a:rPr lang="uk-UA" altLang="en-US" sz="6000" b="1" dirty="0" smtClean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. </a:t>
            </a:r>
            <a:r>
              <a:rPr lang="uk-UA" altLang="en-US" sz="4000" b="1" dirty="0" smtClean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Частина 1 </a:t>
            </a:r>
            <a:endParaRPr lang="ru-RU" altLang="en-US" sz="4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57136" y="0"/>
            <a:ext cx="4279900" cy="2222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14149"/>
            <a:ext cx="10515600" cy="5562814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 err="1" smtClean="0"/>
              <a:t>Вивантаження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наступним</a:t>
            </a:r>
            <a:r>
              <a:rPr lang="ru-RU" dirty="0" smtClean="0"/>
              <a:t> чином. </a:t>
            </a:r>
            <a:r>
              <a:rPr lang="ru-RU" dirty="0" err="1" smtClean="0"/>
              <a:t>Вантаж</a:t>
            </a:r>
            <a:r>
              <a:rPr lang="ru-RU" dirty="0" smtClean="0"/>
              <a:t>, </a:t>
            </a:r>
            <a:r>
              <a:rPr lang="ru-RU" dirty="0" err="1" smtClean="0"/>
              <a:t>зачеплений</a:t>
            </a:r>
            <a:r>
              <a:rPr lang="ru-RU" dirty="0" smtClean="0"/>
              <a:t> </a:t>
            </a:r>
            <a:r>
              <a:rPr lang="ru-RU" dirty="0" err="1" smtClean="0"/>
              <a:t>вантажним</a:t>
            </a:r>
            <a:r>
              <a:rPr lang="ru-RU" dirty="0" smtClean="0"/>
              <a:t> гаком «</a:t>
            </a:r>
            <a:r>
              <a:rPr lang="ru-RU" dirty="0" err="1" smtClean="0"/>
              <a:t>трюмної</a:t>
            </a:r>
            <a:r>
              <a:rPr lang="ru-RU" dirty="0" smtClean="0"/>
              <a:t>» </a:t>
            </a:r>
            <a:r>
              <a:rPr lang="ru-RU" dirty="0" err="1" smtClean="0"/>
              <a:t>стріли</a:t>
            </a:r>
            <a:r>
              <a:rPr lang="ru-RU" dirty="0" smtClean="0"/>
              <a:t>, </a:t>
            </a:r>
            <a:r>
              <a:rPr lang="ru-RU" dirty="0" err="1" smtClean="0"/>
              <a:t>піднімається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лебідкою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 </a:t>
            </a:r>
            <a:r>
              <a:rPr lang="ru-RU" dirty="0" err="1" smtClean="0"/>
              <a:t>комінгса</a:t>
            </a:r>
            <a:r>
              <a:rPr lang="ru-RU" dirty="0" smtClean="0"/>
              <a:t> трюму </a:t>
            </a:r>
            <a:r>
              <a:rPr lang="ru-RU" dirty="0" err="1" smtClean="0"/>
              <a:t>і</a:t>
            </a:r>
            <a:r>
              <a:rPr lang="ru-RU" dirty="0" smtClean="0"/>
              <a:t> фальшборту. </a:t>
            </a:r>
            <a:r>
              <a:rPr lang="ru-RU" dirty="0" err="1" smtClean="0"/>
              <a:t>Лебідка</a:t>
            </a:r>
            <a:r>
              <a:rPr lang="ru-RU" dirty="0" smtClean="0"/>
              <a:t> «</a:t>
            </a:r>
            <a:r>
              <a:rPr lang="ru-RU" dirty="0" err="1" smtClean="0"/>
              <a:t>берегової</a:t>
            </a:r>
            <a:r>
              <a:rPr lang="ru-RU" dirty="0" smtClean="0"/>
              <a:t>» </a:t>
            </a:r>
            <a:r>
              <a:rPr lang="ru-RU" dirty="0" err="1" smtClean="0"/>
              <a:t>стріли</a:t>
            </a:r>
            <a:r>
              <a:rPr lang="ru-RU" dirty="0" smtClean="0"/>
              <a:t> </a:t>
            </a:r>
            <a:r>
              <a:rPr lang="ru-RU" dirty="0" err="1" smtClean="0"/>
              <a:t>підбирає</a:t>
            </a:r>
            <a:r>
              <a:rPr lang="ru-RU" dirty="0" smtClean="0"/>
              <a:t> слабину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вантажного</a:t>
            </a:r>
            <a:r>
              <a:rPr lang="ru-RU" dirty="0" smtClean="0"/>
              <a:t> шкентеля </a:t>
            </a:r>
            <a:r>
              <a:rPr lang="ru-RU" dirty="0" err="1" smtClean="0"/>
              <a:t>і</a:t>
            </a:r>
            <a:r>
              <a:rPr lang="ru-RU" dirty="0" smtClean="0"/>
              <a:t> як </a:t>
            </a:r>
            <a:r>
              <a:rPr lang="ru-RU" dirty="0" err="1" smtClean="0"/>
              <a:t>би</a:t>
            </a:r>
            <a:r>
              <a:rPr lang="ru-RU" dirty="0" smtClean="0"/>
              <a:t> «</a:t>
            </a:r>
            <a:r>
              <a:rPr lang="ru-RU" dirty="0" err="1" smtClean="0"/>
              <a:t>бере</a:t>
            </a:r>
            <a:r>
              <a:rPr lang="ru-RU" dirty="0" smtClean="0"/>
              <a:t> </a:t>
            </a:r>
            <a:r>
              <a:rPr lang="ru-RU" dirty="0" err="1" smtClean="0"/>
              <a:t>вантаж</a:t>
            </a:r>
            <a:r>
              <a:rPr lang="ru-RU" dirty="0" smtClean="0"/>
              <a:t> на себе»,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лебідка</a:t>
            </a:r>
            <a:r>
              <a:rPr lang="ru-RU" dirty="0" smtClean="0"/>
              <a:t> «</a:t>
            </a:r>
            <a:r>
              <a:rPr lang="ru-RU" dirty="0" err="1" smtClean="0"/>
              <a:t>трюмної</a:t>
            </a:r>
            <a:r>
              <a:rPr lang="ru-RU" dirty="0" smtClean="0"/>
              <a:t>» </a:t>
            </a:r>
            <a:r>
              <a:rPr lang="ru-RU" dirty="0" err="1" smtClean="0"/>
              <a:t>стріли</a:t>
            </a:r>
            <a:r>
              <a:rPr lang="ru-RU" dirty="0" smtClean="0"/>
              <a:t> потравливают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вантажний</a:t>
            </a:r>
            <a:r>
              <a:rPr lang="ru-RU" dirty="0" smtClean="0"/>
              <a:t> шкентель.</a:t>
            </a:r>
          </a:p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 err="1" smtClean="0"/>
              <a:t>Вантаж</a:t>
            </a:r>
            <a:r>
              <a:rPr lang="ru-RU" dirty="0" smtClean="0"/>
              <a:t>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переміщатися</a:t>
            </a:r>
            <a:r>
              <a:rPr lang="ru-RU" dirty="0" smtClean="0"/>
              <a:t> в </a:t>
            </a:r>
            <a:r>
              <a:rPr lang="ru-RU" dirty="0" err="1" smtClean="0"/>
              <a:t>бік</a:t>
            </a:r>
            <a:r>
              <a:rPr lang="ru-RU" dirty="0" smtClean="0"/>
              <a:t> причалу </a:t>
            </a:r>
            <a:r>
              <a:rPr lang="ru-RU" dirty="0" err="1" smtClean="0"/>
              <a:t>і</a:t>
            </a:r>
            <a:r>
              <a:rPr lang="ru-RU" dirty="0" smtClean="0"/>
              <a:t>, як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опиниться</a:t>
            </a:r>
            <a:r>
              <a:rPr lang="ru-RU" dirty="0" smtClean="0"/>
              <a:t> над </a:t>
            </a:r>
            <a:r>
              <a:rPr lang="ru-RU" dirty="0" err="1" smtClean="0"/>
              <a:t>місцем</a:t>
            </a:r>
            <a:r>
              <a:rPr lang="ru-RU" dirty="0" smtClean="0"/>
              <a:t> </a:t>
            </a:r>
            <a:r>
              <a:rPr lang="ru-RU" dirty="0" err="1" smtClean="0"/>
              <a:t>вивантаження</a:t>
            </a:r>
            <a:r>
              <a:rPr lang="ru-RU" dirty="0" smtClean="0"/>
              <a:t>, </a:t>
            </a:r>
            <a:r>
              <a:rPr lang="ru-RU" dirty="0" err="1" smtClean="0"/>
              <a:t>обидва</a:t>
            </a:r>
            <a:r>
              <a:rPr lang="ru-RU" dirty="0" smtClean="0"/>
              <a:t> шкентеля </a:t>
            </a:r>
            <a:r>
              <a:rPr lang="ru-RU" dirty="0" err="1" smtClean="0"/>
              <a:t>труять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вантаж</a:t>
            </a:r>
            <a:r>
              <a:rPr lang="ru-RU" dirty="0" smtClean="0"/>
              <a:t> </a:t>
            </a:r>
            <a:r>
              <a:rPr lang="ru-RU" dirty="0" err="1" smtClean="0"/>
              <a:t>опускається</a:t>
            </a:r>
            <a:r>
              <a:rPr lang="ru-RU" dirty="0" smtClean="0"/>
              <a:t> на причал.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723331"/>
            <a:ext cx="10515600" cy="5453632"/>
          </a:xfrm>
        </p:spPr>
        <p:txBody>
          <a:bodyPr>
            <a:normAutofit lnSpcReduction="10000"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dirty="0" err="1" smtClean="0"/>
              <a:t>Грузова</a:t>
            </a:r>
            <a:r>
              <a:rPr lang="uk-UA" dirty="0" smtClean="0"/>
              <a:t> лебідка</a:t>
            </a:r>
            <a:endParaRPr lang="ru-RU" dirty="0"/>
          </a:p>
        </p:txBody>
      </p:sp>
      <p:pic>
        <p:nvPicPr>
          <p:cNvPr id="4" name="Содержимое 3" descr="gruzovaya_lebed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9032" y="1255594"/>
            <a:ext cx="4972050" cy="393382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63388"/>
            <a:ext cx="10515600" cy="5513575"/>
          </a:xfrm>
        </p:spPr>
        <p:txBody>
          <a:bodyPr/>
          <a:lstStyle/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Джерела інформації:</a:t>
            </a:r>
          </a:p>
          <a:p>
            <a:pPr marL="0" indent="0">
              <a:buNone/>
            </a:pPr>
            <a:endParaRPr lang="uk-UA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https://studfile.net/preview/5648140/page:10/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118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061794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uk-UA" b="1">
                <a:solidFill>
                  <a:srgbClr val="FF0000"/>
                </a:solidFill>
              </a:rPr>
              <a:t>Дякую за увагу!</a:t>
            </a:r>
            <a:endParaRPr b="1">
              <a:solidFill>
                <a:srgbClr val="FF0000"/>
              </a:solidFill>
            </a:endParaRPr>
          </a:p>
        </p:txBody>
      </p:sp>
      <p:pic>
        <p:nvPicPr>
          <p:cNvPr id="5" name="Содержимое 4" descr="images (1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r="-253" b="5334"/>
          <a:stretch>
            <a:fillRect/>
          </a:stretch>
        </p:blipFill>
        <p:spPr>
          <a:xfrm>
            <a:off x="2961565" y="2022617"/>
            <a:ext cx="6673756" cy="374647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Вантажні пристрої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405719"/>
            <a:ext cx="10515600" cy="4771244"/>
          </a:xfrm>
        </p:spPr>
        <p:txBody>
          <a:bodyPr/>
          <a:lstStyle/>
          <a:p>
            <a:pPr>
              <a:buNone/>
            </a:pPr>
            <a:r>
              <a:rPr lang="ru-RU" b="1" dirty="0" err="1" smtClean="0">
                <a:solidFill>
                  <a:srgbClr val="FF0000"/>
                </a:solidFill>
              </a:rPr>
              <a:t>Вантажні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пристрої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комплекс </a:t>
            </a:r>
            <a:r>
              <a:rPr lang="ru-RU" dirty="0" err="1" smtClean="0"/>
              <a:t>конструкцій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механізмів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призначені</a:t>
            </a:r>
            <a:r>
              <a:rPr lang="ru-RU" dirty="0" smtClean="0"/>
              <a:t> </a:t>
            </a:r>
            <a:r>
              <a:rPr lang="ru-RU" dirty="0" err="1" smtClean="0"/>
              <a:t>виконувати</a:t>
            </a:r>
            <a:r>
              <a:rPr lang="ru-RU" dirty="0" smtClean="0"/>
              <a:t> </a:t>
            </a:r>
            <a:r>
              <a:rPr lang="ru-RU" dirty="0" err="1" smtClean="0"/>
              <a:t>вантажно-розвантажувальні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силами </a:t>
            </a:r>
          </a:p>
          <a:p>
            <a:pPr>
              <a:buNone/>
            </a:pPr>
            <a:r>
              <a:rPr lang="ru-RU" dirty="0" err="1" smtClean="0"/>
              <a:t>екіпажу</a:t>
            </a:r>
            <a:r>
              <a:rPr lang="ru-RU" dirty="0" smtClean="0"/>
              <a:t> судна.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unnamed (2).jpg"/>
          <p:cNvPicPr>
            <a:picLocks noChangeAspect="1"/>
          </p:cNvPicPr>
          <p:nvPr/>
        </p:nvPicPr>
        <p:blipFill>
          <a:blip r:embed="rId2" cstate="print"/>
          <a:srcRect r="1710" b="4171"/>
          <a:stretch>
            <a:fillRect/>
          </a:stretch>
        </p:blipFill>
        <p:spPr>
          <a:xfrm>
            <a:off x="3612392" y="2787851"/>
            <a:ext cx="6241292" cy="344917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73206"/>
            <a:ext cx="10515600" cy="5603757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        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вантажних</a:t>
            </a:r>
            <a:r>
              <a:rPr lang="ru-RU" dirty="0" smtClean="0"/>
              <a:t> </a:t>
            </a:r>
            <a:r>
              <a:rPr lang="ru-RU" dirty="0" err="1" smtClean="0"/>
              <a:t>пристроїв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тип </a:t>
            </a:r>
            <a:r>
              <a:rPr lang="ru-RU" dirty="0" err="1" smtClean="0"/>
              <a:t>визначаються</a:t>
            </a:r>
            <a:r>
              <a:rPr lang="ru-RU" dirty="0" smtClean="0"/>
              <a:t> </a:t>
            </a:r>
            <a:r>
              <a:rPr lang="ru-RU" dirty="0" err="1" smtClean="0"/>
              <a:t>багатьма</a:t>
            </a:r>
            <a:r>
              <a:rPr lang="ru-RU" dirty="0" smtClean="0"/>
              <a:t> факторами: </a:t>
            </a:r>
            <a:r>
              <a:rPr lang="ru-RU" dirty="0" err="1" smtClean="0"/>
              <a:t>призначенням</a:t>
            </a:r>
            <a:r>
              <a:rPr lang="ru-RU" dirty="0" smtClean="0"/>
              <a:t> судна,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розмірами</a:t>
            </a:r>
            <a:r>
              <a:rPr lang="ru-RU" dirty="0" smtClean="0"/>
              <a:t>, районом </a:t>
            </a:r>
            <a:r>
              <a:rPr lang="ru-RU" dirty="0" err="1" smtClean="0"/>
              <a:t>плавання</a:t>
            </a:r>
            <a:r>
              <a:rPr lang="ru-RU" dirty="0" smtClean="0"/>
              <a:t>, характером </a:t>
            </a:r>
            <a:r>
              <a:rPr lang="ru-RU" dirty="0" err="1" smtClean="0"/>
              <a:t>майбутнього</a:t>
            </a:r>
            <a:r>
              <a:rPr lang="ru-RU" dirty="0" smtClean="0"/>
              <a:t> </a:t>
            </a:r>
            <a:r>
              <a:rPr lang="ru-RU" dirty="0" err="1" smtClean="0"/>
              <a:t>вантажу</a:t>
            </a:r>
            <a:r>
              <a:rPr lang="ru-RU" dirty="0" smtClean="0"/>
              <a:t>. </a:t>
            </a:r>
            <a:r>
              <a:rPr lang="ru-RU" dirty="0" err="1" smtClean="0"/>
              <a:t>Ті</a:t>
            </a:r>
            <a:r>
              <a:rPr lang="ru-RU" dirty="0" smtClean="0"/>
              <a:t> судна,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виконувати</a:t>
            </a:r>
            <a:r>
              <a:rPr lang="ru-RU" dirty="0" smtClean="0"/>
              <a:t> </a:t>
            </a:r>
            <a:r>
              <a:rPr lang="ru-RU" dirty="0" err="1" smtClean="0"/>
              <a:t>вантажні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 на рейдах </a:t>
            </a:r>
            <a:r>
              <a:rPr lang="ru-RU" dirty="0" err="1" smtClean="0"/>
              <a:t>чи</a:t>
            </a:r>
            <a:r>
              <a:rPr lang="ru-RU" dirty="0" smtClean="0"/>
              <a:t> в портах,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мають</a:t>
            </a:r>
            <a:r>
              <a:rPr lang="ru-RU" dirty="0" smtClean="0"/>
              <a:t> кранового </a:t>
            </a:r>
            <a:r>
              <a:rPr lang="ru-RU" dirty="0" err="1" smtClean="0"/>
              <a:t>обладнання</a:t>
            </a:r>
            <a:r>
              <a:rPr lang="ru-RU" dirty="0" smtClean="0"/>
              <a:t>,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відповідні</a:t>
            </a:r>
            <a:r>
              <a:rPr lang="ru-RU" dirty="0" smtClean="0"/>
              <a:t> </a:t>
            </a:r>
            <a:r>
              <a:rPr lang="ru-RU" dirty="0" err="1" smtClean="0"/>
              <a:t>вантажні</a:t>
            </a:r>
            <a:r>
              <a:rPr lang="ru-RU" dirty="0" smtClean="0"/>
              <a:t> </a:t>
            </a:r>
            <a:r>
              <a:rPr lang="ru-RU" dirty="0" err="1" smtClean="0"/>
              <a:t>пристрої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потужні</a:t>
            </a:r>
            <a:r>
              <a:rPr lang="ru-RU" dirty="0" smtClean="0"/>
              <a:t> </a:t>
            </a:r>
            <a:r>
              <a:rPr lang="ru-RU" dirty="0" err="1" smtClean="0"/>
              <a:t>вантажні</a:t>
            </a:r>
            <a:r>
              <a:rPr lang="ru-RU" dirty="0" smtClean="0"/>
              <a:t> </a:t>
            </a:r>
            <a:r>
              <a:rPr lang="ru-RU" dirty="0" err="1" smtClean="0"/>
              <a:t>пристрої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бути на </a:t>
            </a:r>
            <a:r>
              <a:rPr lang="ru-RU" dirty="0" err="1" smtClean="0"/>
              <a:t>суховантажних</a:t>
            </a:r>
            <a:r>
              <a:rPr lang="ru-RU" dirty="0" smtClean="0"/>
              <a:t> суднах. До </a:t>
            </a:r>
            <a:r>
              <a:rPr lang="ru-RU" dirty="0" err="1" smtClean="0"/>
              <a:t>їх</a:t>
            </a:r>
            <a:r>
              <a:rPr lang="ru-RU" dirty="0" smtClean="0"/>
              <a:t> складу </a:t>
            </a:r>
            <a:r>
              <a:rPr lang="ru-RU" dirty="0" err="1" smtClean="0"/>
              <a:t>входять</a:t>
            </a:r>
            <a:r>
              <a:rPr lang="ru-RU" dirty="0" smtClean="0"/>
              <a:t> </a:t>
            </a:r>
            <a:r>
              <a:rPr lang="ru-RU" dirty="0" err="1" smtClean="0"/>
              <a:t>вантажні</a:t>
            </a:r>
            <a:r>
              <a:rPr lang="ru-RU" dirty="0" smtClean="0"/>
              <a:t> </a:t>
            </a:r>
            <a:r>
              <a:rPr lang="ru-RU" dirty="0" err="1" smtClean="0"/>
              <a:t>стріли</a:t>
            </a:r>
            <a:r>
              <a:rPr lang="ru-RU" dirty="0" smtClean="0"/>
              <a:t>, </a:t>
            </a:r>
            <a:r>
              <a:rPr lang="ru-RU" dirty="0" err="1" smtClean="0"/>
              <a:t>крани</a:t>
            </a:r>
            <a:r>
              <a:rPr lang="ru-RU" dirty="0" smtClean="0"/>
              <a:t>, </a:t>
            </a:r>
            <a:r>
              <a:rPr lang="ru-RU" dirty="0" err="1" smtClean="0"/>
              <a:t>люкові</a:t>
            </a:r>
            <a:r>
              <a:rPr lang="ru-RU" dirty="0" smtClean="0"/>
              <a:t> </a:t>
            </a:r>
            <a:r>
              <a:rPr lang="ru-RU" dirty="0" err="1" smtClean="0"/>
              <a:t>закриття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трюмної</a:t>
            </a:r>
            <a:r>
              <a:rPr lang="ru-RU" dirty="0" smtClean="0"/>
              <a:t> </a:t>
            </a:r>
            <a:r>
              <a:rPr lang="ru-RU" dirty="0" err="1" smtClean="0"/>
              <a:t>механізації</a:t>
            </a:r>
            <a:r>
              <a:rPr lang="ru-RU" dirty="0" smtClean="0"/>
              <a:t>. Судна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горизонтальним</a:t>
            </a:r>
            <a:r>
              <a:rPr lang="ru-RU" dirty="0" smtClean="0"/>
              <a:t> способом </a:t>
            </a:r>
            <a:r>
              <a:rPr lang="ru-RU" dirty="0" err="1" smtClean="0"/>
              <a:t>обробки</a:t>
            </a:r>
            <a:r>
              <a:rPr lang="ru-RU" dirty="0" smtClean="0"/>
              <a:t> (</a:t>
            </a:r>
            <a:r>
              <a:rPr lang="ru-RU" dirty="0" err="1" smtClean="0"/>
              <a:t>Ро-Ро</a:t>
            </a:r>
            <a:r>
              <a:rPr lang="ru-RU" dirty="0" smtClean="0"/>
              <a:t>) </a:t>
            </a:r>
            <a:r>
              <a:rPr lang="ru-RU" dirty="0" err="1" smtClean="0"/>
              <a:t>обладнуються</a:t>
            </a:r>
            <a:r>
              <a:rPr lang="ru-RU" dirty="0" smtClean="0"/>
              <a:t> </a:t>
            </a:r>
            <a:r>
              <a:rPr lang="ru-RU" dirty="0" err="1" smtClean="0"/>
              <a:t>апарелями</a:t>
            </a:r>
            <a:r>
              <a:rPr lang="ru-RU" dirty="0" smtClean="0"/>
              <a:t>, </a:t>
            </a:r>
            <a:r>
              <a:rPr lang="ru-RU" dirty="0" err="1" smtClean="0"/>
              <a:t>міжпалубними</a:t>
            </a:r>
            <a:r>
              <a:rPr lang="ru-RU" dirty="0" smtClean="0"/>
              <a:t> </a:t>
            </a:r>
            <a:r>
              <a:rPr lang="ru-RU" dirty="0" err="1" smtClean="0"/>
              <a:t>ліфтами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підйомниками</a:t>
            </a:r>
            <a:r>
              <a:rPr lang="ru-RU" dirty="0" smtClean="0"/>
              <a:t>; на </a:t>
            </a:r>
            <a:r>
              <a:rPr lang="ru-RU" dirty="0" err="1" smtClean="0"/>
              <a:t>ліхтеровозах</a:t>
            </a:r>
            <a:r>
              <a:rPr lang="ru-RU" dirty="0" smtClean="0"/>
              <a:t> </a:t>
            </a:r>
            <a:r>
              <a:rPr lang="ru-RU" dirty="0" err="1" smtClean="0"/>
              <a:t>встановлюють</a:t>
            </a:r>
            <a:r>
              <a:rPr lang="ru-RU" dirty="0" smtClean="0"/>
              <a:t> </a:t>
            </a:r>
            <a:r>
              <a:rPr lang="ru-RU" dirty="0" err="1" smtClean="0"/>
              <a:t>спеціально</a:t>
            </a:r>
            <a:r>
              <a:rPr lang="ru-RU" dirty="0" smtClean="0"/>
              <a:t> </a:t>
            </a:r>
            <a:r>
              <a:rPr lang="ru-RU" dirty="0" err="1" smtClean="0"/>
              <a:t>розроблені</a:t>
            </a:r>
            <a:r>
              <a:rPr lang="ru-RU" dirty="0" smtClean="0"/>
              <a:t> </a:t>
            </a:r>
            <a:r>
              <a:rPr lang="ru-RU" dirty="0" err="1" smtClean="0"/>
              <a:t>козлові</a:t>
            </a:r>
            <a:r>
              <a:rPr lang="ru-RU" dirty="0" smtClean="0"/>
              <a:t> </a:t>
            </a:r>
            <a:r>
              <a:rPr lang="ru-RU" dirty="0" err="1" smtClean="0"/>
              <a:t>крани</a:t>
            </a:r>
            <a:r>
              <a:rPr lang="ru-RU" dirty="0" smtClean="0"/>
              <a:t>. </a:t>
            </a:r>
            <a:r>
              <a:rPr lang="ru-RU" dirty="0" err="1" smtClean="0"/>
              <a:t>Саморозвантажувальні</a:t>
            </a:r>
            <a:r>
              <a:rPr lang="ru-RU" dirty="0" smtClean="0"/>
              <a:t> судна для </a:t>
            </a:r>
            <a:r>
              <a:rPr lang="ru-RU" dirty="0" err="1" smtClean="0"/>
              <a:t>перевезення</a:t>
            </a:r>
            <a:r>
              <a:rPr lang="ru-RU" dirty="0" smtClean="0"/>
              <a:t> </a:t>
            </a:r>
            <a:r>
              <a:rPr lang="ru-RU" dirty="0" err="1" smtClean="0"/>
              <a:t>сипучих</a:t>
            </a:r>
            <a:r>
              <a:rPr lang="ru-RU" dirty="0" smtClean="0"/>
              <a:t> </a:t>
            </a:r>
            <a:r>
              <a:rPr lang="ru-RU" dirty="0" err="1" smtClean="0"/>
              <a:t>вантажів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стрічкові</a:t>
            </a:r>
            <a:r>
              <a:rPr lang="ru-RU" dirty="0" smtClean="0"/>
              <a:t> (по рос. ленточные) </a:t>
            </a:r>
            <a:r>
              <a:rPr lang="ru-RU" dirty="0" err="1" smtClean="0"/>
              <a:t>транспортери</a:t>
            </a:r>
            <a:r>
              <a:rPr lang="ru-RU" dirty="0" smtClean="0"/>
              <a:t>, </a:t>
            </a:r>
            <a:r>
              <a:rPr lang="ru-RU" dirty="0" err="1" smtClean="0"/>
              <a:t>елеватори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спеціальні</a:t>
            </a:r>
            <a:r>
              <a:rPr lang="ru-RU" dirty="0" smtClean="0"/>
              <a:t> </a:t>
            </a:r>
            <a:r>
              <a:rPr lang="ru-RU" dirty="0" err="1" smtClean="0"/>
              <a:t>пристрої</a:t>
            </a:r>
            <a:r>
              <a:rPr lang="ru-RU" dirty="0" smtClean="0"/>
              <a:t>. </a:t>
            </a:r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вантажними</a:t>
            </a:r>
            <a:r>
              <a:rPr lang="ru-RU" dirty="0" smtClean="0"/>
              <a:t> </a:t>
            </a:r>
            <a:r>
              <a:rPr lang="ru-RU" dirty="0" err="1" smtClean="0"/>
              <a:t>пристроями</a:t>
            </a:r>
            <a:r>
              <a:rPr lang="ru-RU" dirty="0" smtClean="0"/>
              <a:t> </a:t>
            </a:r>
            <a:r>
              <a:rPr lang="ru-RU" dirty="0" err="1" smtClean="0"/>
              <a:t>наливних</a:t>
            </a:r>
            <a:r>
              <a:rPr lang="ru-RU" dirty="0" smtClean="0"/>
              <a:t> суден </a:t>
            </a:r>
            <a:r>
              <a:rPr lang="ru-RU" dirty="0" err="1" smtClean="0"/>
              <a:t>є</a:t>
            </a:r>
            <a:r>
              <a:rPr lang="ru-RU" dirty="0" smtClean="0"/>
              <a:t> насоси та </a:t>
            </a:r>
            <a:r>
              <a:rPr lang="ru-RU" dirty="0" err="1" smtClean="0"/>
              <a:t>трубопроводи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41445"/>
            <a:ext cx="10816988" cy="5535518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Вантажні</a:t>
            </a:r>
            <a:r>
              <a:rPr lang="ru-RU" dirty="0" smtClean="0"/>
              <a:t> </a:t>
            </a:r>
            <a:r>
              <a:rPr lang="ru-RU" dirty="0" err="1" smtClean="0"/>
              <a:t>пристрої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морських</a:t>
            </a:r>
            <a:r>
              <a:rPr lang="ru-RU" dirty="0" smtClean="0"/>
              <a:t> суден </a:t>
            </a:r>
            <a:r>
              <a:rPr lang="ru-RU" dirty="0" err="1" smtClean="0"/>
              <a:t>можуть</a:t>
            </a:r>
            <a:r>
              <a:rPr lang="ru-RU" dirty="0" smtClean="0"/>
              <a:t> бути як </a:t>
            </a:r>
            <a:r>
              <a:rPr lang="ru-RU" dirty="0" err="1" smtClean="0"/>
              <a:t>періодичної</a:t>
            </a:r>
            <a:r>
              <a:rPr lang="ru-RU" dirty="0" smtClean="0"/>
              <a:t>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безперервної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. До перших </a:t>
            </a:r>
            <a:r>
              <a:rPr lang="ru-RU" dirty="0" err="1" smtClean="0"/>
              <a:t>відносяться</a:t>
            </a:r>
            <a:r>
              <a:rPr lang="ru-RU" dirty="0" smtClean="0"/>
              <a:t> </a:t>
            </a:r>
            <a:r>
              <a:rPr lang="ru-RU" dirty="0" err="1" smtClean="0"/>
              <a:t>стріли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крани</a:t>
            </a:r>
            <a:r>
              <a:rPr lang="ru-RU" dirty="0" smtClean="0"/>
              <a:t>, до </a:t>
            </a:r>
            <a:r>
              <a:rPr lang="ru-RU" dirty="0" err="1" smtClean="0"/>
              <a:t>другої</a:t>
            </a:r>
            <a:r>
              <a:rPr lang="ru-RU" dirty="0" smtClean="0"/>
              <a:t> – </a:t>
            </a:r>
            <a:r>
              <a:rPr lang="ru-RU" dirty="0" err="1" smtClean="0"/>
              <a:t>транспортери</a:t>
            </a:r>
            <a:r>
              <a:rPr lang="ru-RU" dirty="0" smtClean="0"/>
              <a:t>, </a:t>
            </a:r>
            <a:r>
              <a:rPr lang="ru-RU" dirty="0" err="1" smtClean="0"/>
              <a:t>елеватори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насоси.</a:t>
            </a:r>
          </a:p>
          <a:p>
            <a:pPr algn="just">
              <a:buNone/>
            </a:pPr>
            <a:r>
              <a:rPr lang="ru-RU" b="1" dirty="0" smtClean="0"/>
              <a:t>      </a:t>
            </a:r>
            <a:r>
              <a:rPr lang="ru-RU" b="1" dirty="0" err="1" smtClean="0"/>
              <a:t>Вантажні</a:t>
            </a:r>
            <a:r>
              <a:rPr lang="ru-RU" b="1" dirty="0" smtClean="0"/>
              <a:t> </a:t>
            </a:r>
            <a:r>
              <a:rPr lang="ru-RU" b="1" dirty="0" err="1" smtClean="0"/>
              <a:t>стріли</a:t>
            </a:r>
            <a:r>
              <a:rPr lang="ru-RU" b="1" dirty="0" smtClean="0"/>
              <a:t> 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примітивні</a:t>
            </a:r>
            <a:r>
              <a:rPr lang="ru-RU" dirty="0" smtClean="0"/>
              <a:t> </a:t>
            </a: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дешеві</a:t>
            </a:r>
            <a:r>
              <a:rPr lang="ru-RU" dirty="0" smtClean="0"/>
              <a:t> </a:t>
            </a:r>
            <a:r>
              <a:rPr lang="ru-RU" dirty="0" err="1" smtClean="0"/>
              <a:t>вантажні</a:t>
            </a:r>
            <a:r>
              <a:rPr lang="ru-RU" dirty="0" smtClean="0"/>
              <a:t> </a:t>
            </a:r>
            <a:r>
              <a:rPr lang="ru-RU" dirty="0" err="1" smtClean="0"/>
              <a:t>крани</a:t>
            </a:r>
            <a:r>
              <a:rPr lang="ru-RU" dirty="0" smtClean="0"/>
              <a:t>. Вони </a:t>
            </a:r>
            <a:r>
              <a:rPr lang="ru-RU" dirty="0" err="1" smtClean="0"/>
              <a:t>встановлюються</a:t>
            </a:r>
            <a:r>
              <a:rPr lang="ru-RU" dirty="0" smtClean="0"/>
              <a:t> на </a:t>
            </a:r>
            <a:r>
              <a:rPr lang="ru-RU" dirty="0" err="1" smtClean="0"/>
              <a:t>щоглах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вантажних</a:t>
            </a:r>
            <a:r>
              <a:rPr lang="ru-RU" dirty="0" smtClean="0"/>
              <a:t> колонах. </a:t>
            </a:r>
            <a:r>
              <a:rPr lang="ru-RU" dirty="0" err="1" smtClean="0"/>
              <a:t>Діляться</a:t>
            </a:r>
            <a:r>
              <a:rPr lang="ru-RU" dirty="0" smtClean="0"/>
              <a:t> на </a:t>
            </a:r>
            <a:r>
              <a:rPr lang="ru-RU" dirty="0" err="1" smtClean="0"/>
              <a:t>легкі</a:t>
            </a:r>
            <a:r>
              <a:rPr lang="ru-RU" dirty="0" smtClean="0"/>
              <a:t> (</a:t>
            </a:r>
            <a:r>
              <a:rPr lang="ru-RU" dirty="0" err="1" smtClean="0"/>
              <a:t>вантажопідйомністю</a:t>
            </a:r>
            <a:r>
              <a:rPr lang="ru-RU" dirty="0" smtClean="0"/>
              <a:t> до 10 т)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важковагові</a:t>
            </a:r>
            <a:r>
              <a:rPr lang="ru-RU" dirty="0" smtClean="0"/>
              <a:t>. </a:t>
            </a:r>
            <a:r>
              <a:rPr lang="ru-RU" dirty="0" err="1" smtClean="0"/>
              <a:t>Вантажопідйомність</a:t>
            </a:r>
            <a:r>
              <a:rPr lang="ru-RU" dirty="0" smtClean="0"/>
              <a:t> «</a:t>
            </a:r>
            <a:r>
              <a:rPr lang="ru-RU" dirty="0" err="1" smtClean="0"/>
              <a:t>важковаговиків</a:t>
            </a:r>
            <a:r>
              <a:rPr lang="ru-RU" dirty="0" smtClean="0"/>
              <a:t>»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доходити</a:t>
            </a:r>
            <a:r>
              <a:rPr lang="ru-RU" dirty="0" smtClean="0"/>
              <a:t> до 200-300 т.</a:t>
            </a:r>
          </a:p>
          <a:p>
            <a:endParaRPr lang="ru-RU" dirty="0"/>
          </a:p>
        </p:txBody>
      </p:sp>
      <p:pic>
        <p:nvPicPr>
          <p:cNvPr id="4" name="Содержимое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2507" y="3574374"/>
            <a:ext cx="6824546" cy="27991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23239" y="573206"/>
            <a:ext cx="3787252" cy="4544703"/>
          </a:xfrm>
        </p:spPr>
      </p:pic>
      <p:pic>
        <p:nvPicPr>
          <p:cNvPr id="5" name="Содержимое 3" descr="unnamed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8490" y="544715"/>
            <a:ext cx="7299171" cy="450495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23081" y="5199797"/>
            <a:ext cx="113549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Легка </a:t>
            </a:r>
            <a:r>
              <a:rPr lang="ru-RU" i="1" dirty="0" err="1" smtClean="0"/>
              <a:t>грузова</a:t>
            </a:r>
            <a:r>
              <a:rPr lang="ru-RU" i="1" dirty="0" smtClean="0"/>
              <a:t> </a:t>
            </a:r>
            <a:r>
              <a:rPr lang="ru-RU" i="1" dirty="0" err="1" smtClean="0"/>
              <a:t>стріла</a:t>
            </a:r>
            <a:r>
              <a:rPr lang="ru-RU" i="1" dirty="0" smtClean="0"/>
              <a:t>:</a:t>
            </a:r>
            <a:endParaRPr lang="ru-RU" dirty="0" smtClean="0"/>
          </a:p>
          <a:p>
            <a:r>
              <a:rPr lang="ru-RU" i="1" dirty="0" smtClean="0"/>
              <a:t>1 – мачта; 2 – топенант; 3 – </a:t>
            </a:r>
            <a:r>
              <a:rPr lang="ru-RU" i="1" dirty="0" err="1" smtClean="0"/>
              <a:t>вантажний</a:t>
            </a:r>
            <a:r>
              <a:rPr lang="ru-RU" i="1" dirty="0" smtClean="0"/>
              <a:t> блок; 4 – </a:t>
            </a:r>
            <a:r>
              <a:rPr lang="ru-RU" i="1" dirty="0" err="1" smtClean="0"/>
              <a:t>вантажний</a:t>
            </a:r>
            <a:r>
              <a:rPr lang="ru-RU" i="1" dirty="0" smtClean="0"/>
              <a:t> шкентель; 5 – </a:t>
            </a:r>
            <a:r>
              <a:rPr lang="ru-RU" i="1" dirty="0" err="1" smtClean="0"/>
              <a:t>вантажний</a:t>
            </a:r>
            <a:r>
              <a:rPr lang="ru-RU" i="1" dirty="0" smtClean="0"/>
              <a:t> гак; 6 – </a:t>
            </a:r>
            <a:r>
              <a:rPr lang="ru-RU" i="1" dirty="0" err="1" smtClean="0"/>
              <a:t>відтяжка</a:t>
            </a:r>
            <a:r>
              <a:rPr lang="ru-RU" i="1" dirty="0" smtClean="0"/>
              <a:t>; </a:t>
            </a:r>
          </a:p>
          <a:p>
            <a:r>
              <a:rPr lang="ru-RU" i="1" dirty="0" smtClean="0"/>
              <a:t>7 – стріла;8 – канат на </a:t>
            </a:r>
            <a:r>
              <a:rPr lang="ru-RU" i="1" dirty="0" err="1" smtClean="0"/>
              <a:t>турачку</a:t>
            </a:r>
            <a:r>
              <a:rPr lang="ru-RU" i="1" dirty="0" smtClean="0"/>
              <a:t> </a:t>
            </a:r>
            <a:r>
              <a:rPr lang="ru-RU" i="1" dirty="0" err="1" smtClean="0"/>
              <a:t>вантажної</a:t>
            </a:r>
            <a:r>
              <a:rPr lang="ru-RU" i="1" dirty="0" smtClean="0"/>
              <a:t> </a:t>
            </a:r>
            <a:r>
              <a:rPr lang="ru-RU" i="1" dirty="0" err="1" smtClean="0"/>
              <a:t>лебідки</a:t>
            </a:r>
            <a:r>
              <a:rPr lang="ru-RU" i="1" dirty="0" smtClean="0"/>
              <a:t>; 9 – канат на барабан </a:t>
            </a:r>
            <a:r>
              <a:rPr lang="ru-RU" i="1" dirty="0" err="1" smtClean="0"/>
              <a:t>вантажної</a:t>
            </a:r>
            <a:r>
              <a:rPr lang="ru-RU" i="1" dirty="0" smtClean="0"/>
              <a:t> </a:t>
            </a:r>
            <a:r>
              <a:rPr lang="ru-RU" i="1" dirty="0" err="1" smtClean="0"/>
              <a:t>лебідки</a:t>
            </a:r>
            <a:r>
              <a:rPr lang="ru-RU" i="1" dirty="0" smtClean="0"/>
              <a:t>; 10 – лопарь топенанта;11 – башмак; 12 – шпор </a:t>
            </a:r>
            <a:r>
              <a:rPr lang="ru-RU" i="1" dirty="0" err="1" smtClean="0"/>
              <a:t>стріли</a:t>
            </a:r>
            <a:r>
              <a:rPr lang="ru-RU" i="1" dirty="0" smtClean="0"/>
              <a:t>; 13 – нок </a:t>
            </a:r>
            <a:r>
              <a:rPr lang="ru-RU" i="1" dirty="0" err="1" smtClean="0"/>
              <a:t>стріли</a:t>
            </a:r>
            <a:r>
              <a:rPr lang="ru-RU" i="1" dirty="0" smtClean="0"/>
              <a:t>; 14 – бугель; 15 – топенант-блок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38200" y="709684"/>
            <a:ext cx="10515600" cy="546727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 Легка </a:t>
            </a:r>
            <a:r>
              <a:rPr lang="ru-RU" dirty="0" err="1" smtClean="0"/>
              <a:t>вантажна</a:t>
            </a:r>
            <a:r>
              <a:rPr lang="ru-RU" dirty="0" smtClean="0"/>
              <a:t> </a:t>
            </a:r>
            <a:r>
              <a:rPr lang="ru-RU" dirty="0" err="1" smtClean="0"/>
              <a:t>стріла</a:t>
            </a:r>
            <a:r>
              <a:rPr lang="ru-RU" dirty="0" smtClean="0"/>
              <a:t>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сталеву</a:t>
            </a:r>
            <a:r>
              <a:rPr lang="ru-RU" dirty="0" smtClean="0"/>
              <a:t> трубу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потовщенням</a:t>
            </a:r>
            <a:r>
              <a:rPr lang="ru-RU" dirty="0" smtClean="0"/>
              <a:t> в </a:t>
            </a:r>
            <a:r>
              <a:rPr lang="ru-RU" dirty="0" err="1" smtClean="0"/>
              <a:t>середній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. </a:t>
            </a:r>
            <a:r>
              <a:rPr lang="ru-RU" dirty="0" err="1" smtClean="0"/>
              <a:t>Нижній</a:t>
            </a:r>
            <a:r>
              <a:rPr lang="ru-RU" dirty="0" smtClean="0"/>
              <a:t> </a:t>
            </a:r>
            <a:r>
              <a:rPr lang="ru-RU" dirty="0" err="1" smtClean="0"/>
              <a:t>кінець</a:t>
            </a:r>
            <a:r>
              <a:rPr lang="ru-RU" dirty="0" smtClean="0"/>
              <a:t> </a:t>
            </a:r>
            <a:r>
              <a:rPr lang="ru-RU" dirty="0" err="1" smtClean="0"/>
              <a:t>стріли</a:t>
            </a:r>
            <a:r>
              <a:rPr lang="ru-RU" dirty="0" smtClean="0"/>
              <a:t> (шпор) </a:t>
            </a:r>
            <a:r>
              <a:rPr lang="ru-RU" dirty="0" err="1" smtClean="0"/>
              <a:t>має</a:t>
            </a:r>
            <a:r>
              <a:rPr lang="ru-RU" dirty="0" smtClean="0"/>
              <a:t> вилку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вушками</a:t>
            </a:r>
            <a:r>
              <a:rPr lang="ru-RU" dirty="0" smtClean="0"/>
              <a:t>. На </a:t>
            </a:r>
            <a:r>
              <a:rPr lang="ru-RU" dirty="0" err="1" smtClean="0"/>
              <a:t>верхній</a:t>
            </a:r>
            <a:r>
              <a:rPr lang="ru-RU" dirty="0" smtClean="0"/>
              <a:t> </a:t>
            </a:r>
            <a:r>
              <a:rPr lang="ru-RU" dirty="0" err="1" smtClean="0"/>
              <a:t>кінець</a:t>
            </a:r>
            <a:r>
              <a:rPr lang="ru-RU" dirty="0" smtClean="0"/>
              <a:t> </a:t>
            </a:r>
            <a:r>
              <a:rPr lang="ru-RU" dirty="0" err="1" smtClean="0"/>
              <a:t>стріли</a:t>
            </a:r>
            <a:r>
              <a:rPr lang="ru-RU" dirty="0" smtClean="0"/>
              <a:t> (нок) </a:t>
            </a:r>
            <a:r>
              <a:rPr lang="ru-RU" dirty="0" err="1" smtClean="0"/>
              <a:t>насаджують</a:t>
            </a:r>
            <a:r>
              <a:rPr lang="ru-RU" dirty="0" smtClean="0"/>
              <a:t> </a:t>
            </a:r>
            <a:r>
              <a:rPr lang="ru-RU" dirty="0" err="1" smtClean="0"/>
              <a:t>кільце</a:t>
            </a:r>
            <a:r>
              <a:rPr lang="ru-RU" dirty="0" smtClean="0"/>
              <a:t> (бугель),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 обуха. </a:t>
            </a:r>
            <a:r>
              <a:rPr lang="ru-RU" dirty="0" err="1" smtClean="0"/>
              <a:t>Стріли</a:t>
            </a:r>
            <a:r>
              <a:rPr lang="ru-RU" dirty="0" smtClean="0"/>
              <a:t> </a:t>
            </a:r>
            <a:r>
              <a:rPr lang="ru-RU" dirty="0" err="1" smtClean="0"/>
              <a:t>звареної</a:t>
            </a:r>
            <a:r>
              <a:rPr lang="ru-RU" dirty="0" smtClean="0"/>
              <a:t> </a:t>
            </a:r>
            <a:r>
              <a:rPr lang="ru-RU" dirty="0" err="1" smtClean="0"/>
              <a:t>конструкції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не </a:t>
            </a:r>
            <a:r>
              <a:rPr lang="ru-RU" dirty="0" err="1" smtClean="0"/>
              <a:t>мати</a:t>
            </a:r>
            <a:r>
              <a:rPr lang="ru-RU" dirty="0" smtClean="0"/>
              <a:t> бугеля, а для </a:t>
            </a:r>
            <a:r>
              <a:rPr lang="ru-RU" dirty="0" err="1" smtClean="0"/>
              <a:t>кріплення</a:t>
            </a:r>
            <a:r>
              <a:rPr lang="ru-RU" dirty="0" smtClean="0"/>
              <a:t> такелажу до НОКУ </a:t>
            </a:r>
            <a:r>
              <a:rPr lang="ru-RU" dirty="0" err="1" smtClean="0"/>
              <a:t>стріли</a:t>
            </a:r>
            <a:r>
              <a:rPr lang="ru-RU" dirty="0" smtClean="0"/>
              <a:t> </a:t>
            </a:r>
            <a:r>
              <a:rPr lang="ru-RU" dirty="0" err="1" smtClean="0"/>
              <a:t>приварюють</a:t>
            </a:r>
            <a:r>
              <a:rPr lang="ru-RU" dirty="0" smtClean="0"/>
              <a:t> обухи. Для </a:t>
            </a:r>
            <a:r>
              <a:rPr lang="ru-RU" dirty="0" err="1" smtClean="0"/>
              <a:t>шарнірного</a:t>
            </a:r>
            <a:r>
              <a:rPr lang="ru-RU" dirty="0" smtClean="0"/>
              <a:t> </a:t>
            </a:r>
            <a:r>
              <a:rPr lang="ru-RU" dirty="0" err="1" smtClean="0"/>
              <a:t>з'єднання</a:t>
            </a:r>
            <a:r>
              <a:rPr lang="ru-RU" dirty="0" smtClean="0"/>
              <a:t> шпора </a:t>
            </a:r>
            <a:r>
              <a:rPr lang="ru-RU" dirty="0" err="1" smtClean="0"/>
              <a:t>стріли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щоглою</a:t>
            </a:r>
            <a:r>
              <a:rPr lang="ru-RU" dirty="0" smtClean="0"/>
              <a:t> на </a:t>
            </a:r>
            <a:r>
              <a:rPr lang="ru-RU" dirty="0" err="1" smtClean="0"/>
              <a:t>останній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висоті</a:t>
            </a:r>
            <a:r>
              <a:rPr lang="ru-RU" dirty="0" smtClean="0"/>
              <a:t> 2 - 2,5 м </a:t>
            </a:r>
            <a:r>
              <a:rPr lang="ru-RU" dirty="0" err="1" smtClean="0"/>
              <a:t>від</a:t>
            </a:r>
            <a:r>
              <a:rPr lang="ru-RU" dirty="0" smtClean="0"/>
              <a:t> палуби </a:t>
            </a:r>
            <a:r>
              <a:rPr lang="ru-RU" dirty="0" err="1" smtClean="0"/>
              <a:t>встановлюють</a:t>
            </a:r>
            <a:r>
              <a:rPr lang="ru-RU" dirty="0" smtClean="0"/>
              <a:t> черевик,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вушко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підп'ятник</a:t>
            </a:r>
            <a:r>
              <a:rPr lang="ru-RU" dirty="0" smtClean="0"/>
              <a:t>. Нок </a:t>
            </a:r>
            <a:r>
              <a:rPr lang="ru-RU" dirty="0" err="1" smtClean="0"/>
              <a:t>стріли</a:t>
            </a:r>
            <a:r>
              <a:rPr lang="ru-RU" dirty="0" smtClean="0"/>
              <a:t> </a:t>
            </a:r>
            <a:r>
              <a:rPr lang="ru-RU" dirty="0" err="1" smtClean="0"/>
              <a:t>підтримується</a:t>
            </a:r>
            <a:r>
              <a:rPr lang="ru-RU" dirty="0" smtClean="0"/>
              <a:t> топенантом. </a:t>
            </a:r>
            <a:r>
              <a:rPr lang="ru-RU" dirty="0" err="1" smtClean="0"/>
              <a:t>Змінюючи</a:t>
            </a:r>
            <a:r>
              <a:rPr lang="ru-RU" dirty="0" smtClean="0"/>
              <a:t> </a:t>
            </a:r>
            <a:r>
              <a:rPr lang="ru-RU" dirty="0" err="1" smtClean="0"/>
              <a:t>довжину</a:t>
            </a:r>
            <a:r>
              <a:rPr lang="ru-RU" dirty="0" smtClean="0"/>
              <a:t> топенанта,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 кут </a:t>
            </a:r>
            <a:r>
              <a:rPr lang="ru-RU" dirty="0" err="1" smtClean="0"/>
              <a:t>підйому</a:t>
            </a:r>
            <a:r>
              <a:rPr lang="ru-RU" dirty="0" smtClean="0"/>
              <a:t> </a:t>
            </a:r>
            <a:r>
              <a:rPr lang="ru-RU" dirty="0" err="1" smtClean="0"/>
              <a:t>стріли</a:t>
            </a:r>
            <a:r>
              <a:rPr lang="ru-RU" dirty="0" smtClean="0"/>
              <a:t>. Топенант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сталевого</a:t>
            </a:r>
            <a:r>
              <a:rPr lang="ru-RU" dirty="0" smtClean="0"/>
              <a:t> троса, </a:t>
            </a:r>
            <a:r>
              <a:rPr lang="ru-RU" dirty="0" err="1" smtClean="0"/>
              <a:t>корінний</a:t>
            </a:r>
            <a:r>
              <a:rPr lang="ru-RU" dirty="0" smtClean="0"/>
              <a:t> </a:t>
            </a:r>
            <a:r>
              <a:rPr lang="ru-RU" dirty="0" err="1" smtClean="0"/>
              <a:t>кінець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кріпиться</a:t>
            </a:r>
            <a:r>
              <a:rPr lang="ru-RU" dirty="0" smtClean="0"/>
              <a:t> до </a:t>
            </a:r>
            <a:r>
              <a:rPr lang="ru-RU" dirty="0" err="1" smtClean="0"/>
              <a:t>верхнього</a:t>
            </a:r>
            <a:r>
              <a:rPr lang="ru-RU" dirty="0" smtClean="0"/>
              <a:t> обуха </a:t>
            </a:r>
            <a:r>
              <a:rPr lang="ru-RU" dirty="0" err="1" smtClean="0"/>
              <a:t>НОКов</a:t>
            </a:r>
            <a:r>
              <a:rPr lang="ru-RU" dirty="0" smtClean="0"/>
              <a:t> бугеля. </a:t>
            </a:r>
            <a:r>
              <a:rPr lang="ru-RU" dirty="0" err="1" smtClean="0"/>
              <a:t>Другий</a:t>
            </a:r>
            <a:r>
              <a:rPr lang="ru-RU" dirty="0" smtClean="0"/>
              <a:t>, </a:t>
            </a:r>
            <a:r>
              <a:rPr lang="ru-RU" dirty="0" err="1" smtClean="0"/>
              <a:t>ходовий</a:t>
            </a:r>
            <a:r>
              <a:rPr lang="ru-RU" dirty="0" smtClean="0"/>
              <a:t> </a:t>
            </a:r>
            <a:r>
              <a:rPr lang="ru-RU" dirty="0" err="1" smtClean="0"/>
              <a:t>кінець</a:t>
            </a:r>
            <a:r>
              <a:rPr lang="ru-RU" dirty="0" smtClean="0"/>
              <a:t> топенанта проходить через топенант-блок, </a:t>
            </a:r>
            <a:r>
              <a:rPr lang="ru-RU" dirty="0" err="1" smtClean="0"/>
              <a:t>закріплений</a:t>
            </a:r>
            <a:r>
              <a:rPr lang="ru-RU" dirty="0" smtClean="0"/>
              <a:t> на </a:t>
            </a:r>
            <a:r>
              <a:rPr lang="ru-RU" dirty="0" err="1" smtClean="0"/>
              <a:t>щоглі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86854"/>
            <a:ext cx="10515600" cy="5590109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    </a:t>
            </a:r>
            <a:r>
              <a:rPr lang="ru-RU" dirty="0" err="1" smtClean="0"/>
              <a:t>Нижче</a:t>
            </a:r>
            <a:r>
              <a:rPr lang="ru-RU" dirty="0" smtClean="0"/>
              <a:t> блоку до топенанта </a:t>
            </a:r>
            <a:r>
              <a:rPr lang="ru-RU" dirty="0" err="1" smtClean="0"/>
              <a:t>кріпиться</a:t>
            </a:r>
            <a:r>
              <a:rPr lang="ru-RU" dirty="0" smtClean="0"/>
              <a:t> </a:t>
            </a:r>
            <a:r>
              <a:rPr lang="ru-RU" dirty="0" err="1" smtClean="0"/>
              <a:t>трикутне</a:t>
            </a:r>
            <a:r>
              <a:rPr lang="ru-RU" dirty="0" smtClean="0"/>
              <a:t> ланка - </a:t>
            </a:r>
            <a:r>
              <a:rPr lang="ru-RU" dirty="0" err="1" smtClean="0"/>
              <a:t>трикутник</a:t>
            </a:r>
            <a:r>
              <a:rPr lang="ru-RU" dirty="0" smtClean="0"/>
              <a:t> топенанта. З </a:t>
            </a:r>
            <a:r>
              <a:rPr lang="ru-RU" dirty="0" err="1" smtClean="0"/>
              <a:t>іншого</a:t>
            </a:r>
            <a:r>
              <a:rPr lang="ru-RU" dirty="0" smtClean="0"/>
              <a:t> боку до </a:t>
            </a:r>
            <a:r>
              <a:rPr lang="ru-RU" dirty="0" err="1" smtClean="0"/>
              <a:t>трикутника</a:t>
            </a:r>
            <a:r>
              <a:rPr lang="ru-RU" dirty="0" smtClean="0"/>
              <a:t> </a:t>
            </a:r>
            <a:r>
              <a:rPr lang="ru-RU" dirty="0" err="1" smtClean="0"/>
              <a:t>прикріплені</a:t>
            </a:r>
            <a:r>
              <a:rPr lang="ru-RU" dirty="0" smtClean="0"/>
              <a:t> </a:t>
            </a:r>
            <a:r>
              <a:rPr lang="ru-RU" dirty="0" err="1" smtClean="0"/>
              <a:t>довголанкові</a:t>
            </a:r>
            <a:r>
              <a:rPr lang="ru-RU" dirty="0" smtClean="0"/>
              <a:t> </a:t>
            </a:r>
            <a:r>
              <a:rPr lang="ru-RU" dirty="0" err="1" smtClean="0"/>
              <a:t>ланцюг</a:t>
            </a:r>
            <a:r>
              <a:rPr lang="ru-RU" dirty="0" smtClean="0"/>
              <a:t> - </a:t>
            </a:r>
            <a:r>
              <a:rPr lang="ru-RU" dirty="0" err="1" smtClean="0"/>
              <a:t>вантажний</a:t>
            </a:r>
            <a:r>
              <a:rPr lang="ru-RU" dirty="0" smtClean="0"/>
              <a:t> стопор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сталевий</a:t>
            </a:r>
            <a:r>
              <a:rPr lang="ru-RU" dirty="0" smtClean="0"/>
              <a:t> трос - Лопарев топенанта. Лопарев топенанта служить для </a:t>
            </a:r>
            <a:r>
              <a:rPr lang="ru-RU" dirty="0" err="1" smtClean="0"/>
              <a:t>підйому</a:t>
            </a:r>
            <a:r>
              <a:rPr lang="ru-RU" dirty="0" smtClean="0"/>
              <a:t> </a:t>
            </a:r>
            <a:r>
              <a:rPr lang="ru-RU" dirty="0" err="1" smtClean="0"/>
              <a:t>стріли</a:t>
            </a:r>
            <a:r>
              <a:rPr lang="ru-RU" dirty="0" smtClean="0"/>
              <a:t>. </a:t>
            </a:r>
            <a:r>
              <a:rPr lang="ru-RU" dirty="0" err="1" smtClean="0"/>
              <a:t>Вибирають</a:t>
            </a:r>
            <a:r>
              <a:rPr lang="ru-RU" dirty="0" smtClean="0"/>
              <a:t> Лопарев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вантажної</a:t>
            </a:r>
            <a:r>
              <a:rPr lang="ru-RU" dirty="0" smtClean="0"/>
              <a:t> </a:t>
            </a:r>
            <a:r>
              <a:rPr lang="ru-RU" dirty="0" err="1" smtClean="0"/>
              <a:t>лебідки</a:t>
            </a:r>
            <a:r>
              <a:rPr lang="ru-RU" dirty="0" smtClean="0"/>
              <a:t>, на </a:t>
            </a:r>
            <a:r>
              <a:rPr lang="ru-RU" dirty="0" err="1" smtClean="0"/>
              <a:t>турачку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заводять</a:t>
            </a:r>
            <a:r>
              <a:rPr lang="ru-RU" dirty="0" smtClean="0"/>
              <a:t> </a:t>
            </a:r>
            <a:r>
              <a:rPr lang="ru-RU" dirty="0" err="1" smtClean="0"/>
              <a:t>ходовий</a:t>
            </a:r>
            <a:r>
              <a:rPr lang="ru-RU" dirty="0" smtClean="0"/>
              <a:t> </a:t>
            </a:r>
            <a:r>
              <a:rPr lang="ru-RU" dirty="0" err="1" smtClean="0"/>
              <a:t>кінець</a:t>
            </a:r>
            <a:r>
              <a:rPr lang="ru-RU" dirty="0" smtClean="0"/>
              <a:t> лопаря. </a:t>
            </a:r>
            <a:r>
              <a:rPr lang="ru-RU" dirty="0" err="1" smtClean="0"/>
              <a:t>Вантажним</a:t>
            </a:r>
            <a:r>
              <a:rPr lang="ru-RU" dirty="0" smtClean="0"/>
              <a:t> стопором </a:t>
            </a:r>
            <a:r>
              <a:rPr lang="ru-RU" dirty="0" err="1" smtClean="0"/>
              <a:t>стрілу</a:t>
            </a:r>
            <a:r>
              <a:rPr lang="ru-RU" dirty="0" smtClean="0"/>
              <a:t> </a:t>
            </a:r>
            <a:r>
              <a:rPr lang="ru-RU" dirty="0" err="1" smtClean="0"/>
              <a:t>закріплюють</a:t>
            </a:r>
            <a:r>
              <a:rPr lang="ru-RU" dirty="0" smtClean="0"/>
              <a:t> в </a:t>
            </a:r>
            <a:r>
              <a:rPr lang="ru-RU" dirty="0" err="1" smtClean="0"/>
              <a:t>потрібному</a:t>
            </a:r>
            <a:r>
              <a:rPr lang="ru-RU" dirty="0" smtClean="0"/>
              <a:t> </a:t>
            </a:r>
            <a:r>
              <a:rPr lang="ru-RU" dirty="0" err="1" smtClean="0"/>
              <a:t>положенні</a:t>
            </a:r>
            <a:r>
              <a:rPr lang="ru-RU" dirty="0" smtClean="0"/>
              <a:t>, для </a:t>
            </a:r>
            <a:r>
              <a:rPr lang="ru-RU" dirty="0" err="1" smtClean="0"/>
              <a:t>чого</a:t>
            </a:r>
            <a:r>
              <a:rPr lang="ru-RU" dirty="0" smtClean="0"/>
              <a:t> одна </a:t>
            </a:r>
            <a:r>
              <a:rPr lang="ru-RU" dirty="0" err="1" smtClean="0"/>
              <a:t>з</a:t>
            </a:r>
            <a:r>
              <a:rPr lang="ru-RU" dirty="0" smtClean="0"/>
              <a:t> ланок </a:t>
            </a:r>
            <a:r>
              <a:rPr lang="ru-RU" dirty="0" err="1" smtClean="0"/>
              <a:t>ланцюга</a:t>
            </a:r>
            <a:r>
              <a:rPr lang="ru-RU" dirty="0" smtClean="0"/>
              <a:t> </a:t>
            </a:r>
            <a:r>
              <a:rPr lang="ru-RU" dirty="0" err="1" smtClean="0"/>
              <a:t>кріплять</a:t>
            </a:r>
            <a:r>
              <a:rPr lang="ru-RU" dirty="0" smtClean="0"/>
              <a:t> до обуха, </a:t>
            </a:r>
            <a:r>
              <a:rPr lang="ru-RU" dirty="0" err="1" smtClean="0"/>
              <a:t>привареного</a:t>
            </a:r>
            <a:r>
              <a:rPr lang="ru-RU" dirty="0" smtClean="0"/>
              <a:t> на </a:t>
            </a:r>
            <a:r>
              <a:rPr lang="ru-RU" dirty="0" err="1" smtClean="0"/>
              <a:t>палубі</a:t>
            </a:r>
            <a:r>
              <a:rPr lang="ru-RU" dirty="0" smtClean="0"/>
              <a:t>. На </a:t>
            </a:r>
            <a:r>
              <a:rPr lang="ru-RU" dirty="0" err="1" smtClean="0"/>
              <a:t>багатьох</a:t>
            </a:r>
            <a:r>
              <a:rPr lang="ru-RU" dirty="0" smtClean="0"/>
              <a:t> судах для </a:t>
            </a:r>
            <a:r>
              <a:rPr lang="ru-RU" dirty="0" err="1" smtClean="0"/>
              <a:t>кріплення</a:t>
            </a:r>
            <a:r>
              <a:rPr lang="ru-RU" dirty="0" smtClean="0"/>
              <a:t> топенанта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підйому</a:t>
            </a:r>
            <a:r>
              <a:rPr lang="ru-RU" dirty="0" smtClean="0"/>
              <a:t> </a:t>
            </a:r>
            <a:r>
              <a:rPr lang="ru-RU" dirty="0" err="1" smtClean="0"/>
              <a:t>стріли</a:t>
            </a:r>
            <a:r>
              <a:rPr lang="ru-RU" dirty="0" smtClean="0"/>
              <a:t> </a:t>
            </a:r>
            <a:r>
              <a:rPr lang="ru-RU" dirty="0" err="1" smtClean="0"/>
              <a:t>замість</a:t>
            </a:r>
            <a:r>
              <a:rPr lang="ru-RU" dirty="0" smtClean="0"/>
              <a:t> </a:t>
            </a:r>
            <a:r>
              <a:rPr lang="ru-RU" dirty="0" err="1" smtClean="0"/>
              <a:t>вантажного</a:t>
            </a:r>
            <a:r>
              <a:rPr lang="ru-RU" dirty="0" smtClean="0"/>
              <a:t> стопора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топенантной</a:t>
            </a:r>
            <a:r>
              <a:rPr lang="ru-RU" dirty="0" smtClean="0"/>
              <a:t> </a:t>
            </a:r>
            <a:r>
              <a:rPr lang="ru-RU" dirty="0" err="1" smtClean="0"/>
              <a:t>в'юшки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приводяться</a:t>
            </a:r>
            <a:r>
              <a:rPr lang="ru-RU" dirty="0" smtClean="0"/>
              <a:t> в </a:t>
            </a:r>
            <a:r>
              <a:rPr lang="ru-RU" dirty="0" err="1" smtClean="0"/>
              <a:t>обертання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вантажної</a:t>
            </a:r>
            <a:r>
              <a:rPr lang="ru-RU" dirty="0" smtClean="0"/>
              <a:t> </a:t>
            </a:r>
            <a:r>
              <a:rPr lang="ru-RU" dirty="0" err="1" smtClean="0"/>
              <a:t>лебідки</a:t>
            </a:r>
            <a:r>
              <a:rPr lang="ru-RU" dirty="0" smtClean="0"/>
              <a:t>. Для </a:t>
            </a:r>
            <a:r>
              <a:rPr lang="ru-RU" dirty="0" err="1" smtClean="0"/>
              <a:t>підйому</a:t>
            </a:r>
            <a:r>
              <a:rPr lang="ru-RU" dirty="0" smtClean="0"/>
              <a:t> </a:t>
            </a:r>
            <a:r>
              <a:rPr lang="ru-RU" dirty="0" err="1" smtClean="0"/>
              <a:t>стріли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вантажем</a:t>
            </a:r>
            <a:r>
              <a:rPr lang="ru-RU" dirty="0" smtClean="0"/>
              <a:t> суду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спеціальні</a:t>
            </a:r>
            <a:r>
              <a:rPr lang="ru-RU" dirty="0" smtClean="0"/>
              <a:t> </a:t>
            </a:r>
            <a:r>
              <a:rPr lang="ru-RU" dirty="0" err="1" smtClean="0"/>
              <a:t>топенантной</a:t>
            </a:r>
            <a:r>
              <a:rPr lang="ru-RU" dirty="0" smtClean="0"/>
              <a:t> </a:t>
            </a:r>
            <a:r>
              <a:rPr lang="ru-RU" dirty="0" err="1" smtClean="0"/>
              <a:t>лебідки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вантажні</a:t>
            </a:r>
            <a:r>
              <a:rPr lang="ru-RU" dirty="0" smtClean="0"/>
              <a:t> </a:t>
            </a:r>
            <a:r>
              <a:rPr lang="ru-RU" dirty="0" err="1" smtClean="0"/>
              <a:t>лебідки</a:t>
            </a:r>
            <a:r>
              <a:rPr lang="ru-RU" dirty="0" smtClean="0"/>
              <a:t> </a:t>
            </a:r>
            <a:r>
              <a:rPr lang="ru-RU" dirty="0" err="1" smtClean="0"/>
              <a:t>забезпечуються</a:t>
            </a:r>
            <a:r>
              <a:rPr lang="ru-RU" dirty="0" smtClean="0"/>
              <a:t> </a:t>
            </a:r>
            <a:r>
              <a:rPr lang="ru-RU" dirty="0" err="1" smtClean="0"/>
              <a:t>топенантной</a:t>
            </a:r>
            <a:r>
              <a:rPr lang="ru-RU" dirty="0" smtClean="0"/>
              <a:t> барабаном.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топенант </a:t>
            </a:r>
            <a:r>
              <a:rPr lang="ru-RU" dirty="0" err="1" smtClean="0"/>
              <a:t>виконується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талей (</a:t>
            </a:r>
            <a:r>
              <a:rPr lang="ru-RU" dirty="0" err="1" smtClean="0"/>
              <a:t>топенант-талі</a:t>
            </a:r>
            <a:r>
              <a:rPr lang="ru-RU" dirty="0" smtClean="0"/>
              <a:t>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зменшує</a:t>
            </a:r>
            <a:r>
              <a:rPr lang="ru-RU" dirty="0" smtClean="0"/>
              <a:t> </a:t>
            </a:r>
            <a:r>
              <a:rPr lang="ru-RU" dirty="0" err="1" smtClean="0"/>
              <a:t>навантаження</a:t>
            </a:r>
            <a:r>
              <a:rPr lang="ru-RU" dirty="0" smtClean="0"/>
              <a:t> на </a:t>
            </a:r>
            <a:r>
              <a:rPr lang="ru-RU" dirty="0" err="1" smtClean="0"/>
              <a:t>топенантной</a:t>
            </a:r>
            <a:r>
              <a:rPr lang="ru-RU" dirty="0" smtClean="0"/>
              <a:t> </a:t>
            </a:r>
            <a:r>
              <a:rPr lang="ru-RU" dirty="0" err="1" smtClean="0"/>
              <a:t>лебідку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59558"/>
            <a:ext cx="10515600" cy="561740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 err="1" smtClean="0"/>
              <a:t>Вантаж</a:t>
            </a:r>
            <a:r>
              <a:rPr lang="ru-RU" dirty="0" smtClean="0"/>
              <a:t> </a:t>
            </a:r>
            <a:r>
              <a:rPr lang="ru-RU" dirty="0" err="1" smtClean="0"/>
              <a:t>піднімають</a:t>
            </a:r>
            <a:r>
              <a:rPr lang="ru-RU" dirty="0" smtClean="0"/>
              <a:t> </a:t>
            </a:r>
            <a:r>
              <a:rPr lang="ru-RU" dirty="0" err="1" smtClean="0"/>
              <a:t>гнучким</a:t>
            </a:r>
            <a:r>
              <a:rPr lang="ru-RU" dirty="0" smtClean="0"/>
              <a:t> </a:t>
            </a:r>
            <a:r>
              <a:rPr lang="ru-RU" dirty="0" err="1" smtClean="0"/>
              <a:t>сталевим</a:t>
            </a:r>
            <a:r>
              <a:rPr lang="ru-RU" dirty="0" smtClean="0"/>
              <a:t> тросом - </a:t>
            </a:r>
            <a:r>
              <a:rPr lang="ru-RU" dirty="0" err="1" smtClean="0"/>
              <a:t>вантажним</a:t>
            </a:r>
            <a:r>
              <a:rPr lang="ru-RU" dirty="0" smtClean="0"/>
              <a:t> шкентеля. На одному </a:t>
            </a:r>
            <a:r>
              <a:rPr lang="ru-RU" dirty="0" err="1" smtClean="0"/>
              <a:t>кінці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закріплюють</a:t>
            </a:r>
            <a:r>
              <a:rPr lang="ru-RU" dirty="0" smtClean="0"/>
              <a:t> </a:t>
            </a:r>
            <a:r>
              <a:rPr lang="ru-RU" dirty="0" err="1" smtClean="0"/>
              <a:t>вантажний</a:t>
            </a:r>
            <a:r>
              <a:rPr lang="ru-RU" dirty="0" smtClean="0"/>
              <a:t> гак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противагу</a:t>
            </a:r>
            <a:r>
              <a:rPr lang="ru-RU" dirty="0" smtClean="0"/>
              <a:t>, а </a:t>
            </a:r>
            <a:r>
              <a:rPr lang="ru-RU" dirty="0" err="1" smtClean="0"/>
              <a:t>інший</a:t>
            </a:r>
            <a:r>
              <a:rPr lang="ru-RU" dirty="0" smtClean="0"/>
              <a:t> </a:t>
            </a:r>
            <a:r>
              <a:rPr lang="ru-RU" dirty="0" err="1" smtClean="0"/>
              <a:t>кінець</a:t>
            </a:r>
            <a:r>
              <a:rPr lang="ru-RU" dirty="0" smtClean="0"/>
              <a:t> через </a:t>
            </a:r>
            <a:r>
              <a:rPr lang="ru-RU" dirty="0" err="1" smtClean="0"/>
              <a:t>вантажний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спрямовує</a:t>
            </a:r>
            <a:r>
              <a:rPr lang="ru-RU" dirty="0" smtClean="0"/>
              <a:t> блоки </a:t>
            </a:r>
            <a:r>
              <a:rPr lang="ru-RU" dirty="0" err="1" smtClean="0"/>
              <a:t>проводять</a:t>
            </a:r>
            <a:r>
              <a:rPr lang="ru-RU" dirty="0" smtClean="0"/>
              <a:t> до </a:t>
            </a:r>
            <a:r>
              <a:rPr lang="ru-RU" dirty="0" err="1" smtClean="0"/>
              <a:t>вантажної</a:t>
            </a:r>
            <a:r>
              <a:rPr lang="ru-RU" dirty="0" smtClean="0"/>
              <a:t> </a:t>
            </a:r>
            <a:r>
              <a:rPr lang="ru-RU" dirty="0" err="1" smtClean="0"/>
              <a:t>лебідки</a:t>
            </a:r>
            <a:r>
              <a:rPr lang="ru-RU" dirty="0" smtClean="0"/>
              <a:t>, де </a:t>
            </a:r>
            <a:r>
              <a:rPr lang="ru-RU" dirty="0" err="1" smtClean="0"/>
              <a:t>міцно</a:t>
            </a:r>
            <a:r>
              <a:rPr lang="ru-RU" dirty="0" smtClean="0"/>
              <a:t> </a:t>
            </a:r>
            <a:r>
              <a:rPr lang="ru-RU" dirty="0" err="1" smtClean="0"/>
              <a:t>закріплюють</a:t>
            </a:r>
            <a:r>
              <a:rPr lang="ru-RU" dirty="0" smtClean="0"/>
              <a:t> на </a:t>
            </a:r>
            <a:r>
              <a:rPr lang="ru-RU" dirty="0" err="1" smtClean="0"/>
              <a:t>барабані</a:t>
            </a:r>
            <a:r>
              <a:rPr lang="ru-RU" dirty="0" smtClean="0"/>
              <a:t>. Поворот </a:t>
            </a:r>
            <a:r>
              <a:rPr lang="ru-RU" dirty="0" err="1" smtClean="0"/>
              <a:t>стріли</a:t>
            </a:r>
            <a:r>
              <a:rPr lang="ru-RU" dirty="0" smtClean="0"/>
              <a:t> для </a:t>
            </a:r>
            <a:r>
              <a:rPr lang="ru-RU" dirty="0" err="1" smtClean="0"/>
              <a:t>винесення</a:t>
            </a:r>
            <a:r>
              <a:rPr lang="ru-RU" dirty="0" smtClean="0"/>
              <a:t> </a:t>
            </a:r>
            <a:r>
              <a:rPr lang="ru-RU" dirty="0" err="1" smtClean="0"/>
              <a:t>вантажу</a:t>
            </a:r>
            <a:r>
              <a:rPr lang="ru-RU" dirty="0" smtClean="0"/>
              <a:t> за борт </a:t>
            </a:r>
            <a:r>
              <a:rPr lang="ru-RU" dirty="0" err="1" smtClean="0"/>
              <a:t>і</a:t>
            </a:r>
            <a:r>
              <a:rPr lang="ru-RU" dirty="0" smtClean="0"/>
              <a:t> назад </a:t>
            </a:r>
            <a:r>
              <a:rPr lang="ru-RU" dirty="0" err="1" smtClean="0"/>
              <a:t>здійснюється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відтяжок</a:t>
            </a:r>
            <a:r>
              <a:rPr lang="ru-RU" dirty="0" smtClean="0"/>
              <a:t>.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стріла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відтяжки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надійно</a:t>
            </a:r>
            <a:r>
              <a:rPr lang="ru-RU" dirty="0" smtClean="0"/>
              <a:t> </a:t>
            </a:r>
            <a:r>
              <a:rPr lang="ru-RU" dirty="0" err="1" smtClean="0"/>
              <a:t>закріпити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в </a:t>
            </a:r>
            <a:r>
              <a:rPr lang="ru-RU" dirty="0" err="1" smtClean="0"/>
              <a:t>потрібному</a:t>
            </a:r>
            <a:r>
              <a:rPr lang="ru-RU" dirty="0" smtClean="0"/>
              <a:t> </a:t>
            </a:r>
            <a:r>
              <a:rPr lang="ru-RU" dirty="0" err="1" smtClean="0"/>
              <a:t>положенні</a:t>
            </a:r>
            <a:r>
              <a:rPr lang="ru-RU" dirty="0" smtClean="0"/>
              <a:t>. </a:t>
            </a:r>
            <a:r>
              <a:rPr lang="ru-RU" dirty="0" err="1" smtClean="0"/>
              <a:t>Відтяжка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кінця</a:t>
            </a:r>
            <a:r>
              <a:rPr lang="ru-RU" dirty="0" smtClean="0"/>
              <a:t> </a:t>
            </a:r>
            <a:r>
              <a:rPr lang="ru-RU" dirty="0" err="1" smtClean="0"/>
              <a:t>сталевого</a:t>
            </a:r>
            <a:r>
              <a:rPr lang="ru-RU" dirty="0" smtClean="0"/>
              <a:t> троса - </a:t>
            </a:r>
            <a:r>
              <a:rPr lang="ru-RU" dirty="0" err="1" smtClean="0"/>
              <a:t>мантиля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талів</a:t>
            </a:r>
            <a:r>
              <a:rPr lang="ru-RU" dirty="0" smtClean="0"/>
              <a:t>, </a:t>
            </a:r>
            <a:r>
              <a:rPr lang="ru-RU" dirty="0" err="1" smtClean="0"/>
              <a:t>заснованих</a:t>
            </a:r>
            <a:r>
              <a:rPr lang="ru-RU" dirty="0" smtClean="0"/>
              <a:t> </a:t>
            </a:r>
            <a:r>
              <a:rPr lang="ru-RU" dirty="0" err="1" smtClean="0"/>
              <a:t>рослинним</a:t>
            </a:r>
            <a:r>
              <a:rPr lang="ru-RU" dirty="0" smtClean="0"/>
              <a:t> тросом. </a:t>
            </a:r>
            <a:r>
              <a:rPr lang="ru-RU" dirty="0" err="1" smtClean="0"/>
              <a:t>Мантії</a:t>
            </a:r>
            <a:r>
              <a:rPr lang="ru-RU" dirty="0" smtClean="0"/>
              <a:t> </a:t>
            </a:r>
            <a:r>
              <a:rPr lang="ru-RU" dirty="0" err="1" smtClean="0"/>
              <a:t>відтяжок</a:t>
            </a:r>
            <a:r>
              <a:rPr lang="ru-RU" dirty="0" smtClean="0"/>
              <a:t> </a:t>
            </a:r>
            <a:r>
              <a:rPr lang="ru-RU" dirty="0" err="1" smtClean="0"/>
              <a:t>закріплюють</a:t>
            </a:r>
            <a:r>
              <a:rPr lang="ru-RU" dirty="0" smtClean="0"/>
              <a:t> за </a:t>
            </a:r>
            <a:r>
              <a:rPr lang="ru-RU" dirty="0" err="1" smtClean="0"/>
              <a:t>бічні</a:t>
            </a:r>
            <a:r>
              <a:rPr lang="ru-RU" dirty="0" smtClean="0"/>
              <a:t> обухи </a:t>
            </a:r>
            <a:r>
              <a:rPr lang="ru-RU" dirty="0" err="1" smtClean="0"/>
              <a:t>НОКов</a:t>
            </a:r>
            <a:r>
              <a:rPr lang="ru-RU" dirty="0" smtClean="0"/>
              <a:t> бугеля, а </a:t>
            </a:r>
            <a:r>
              <a:rPr lang="ru-RU" dirty="0" err="1" smtClean="0"/>
              <a:t>талі</a:t>
            </a:r>
            <a:r>
              <a:rPr lang="ru-RU" dirty="0" smtClean="0"/>
              <a:t> </a:t>
            </a:r>
            <a:r>
              <a:rPr lang="ru-RU" dirty="0" err="1" smtClean="0"/>
              <a:t>нижніми</a:t>
            </a:r>
            <a:r>
              <a:rPr lang="ru-RU" dirty="0" smtClean="0"/>
              <a:t> блоками </a:t>
            </a:r>
            <a:r>
              <a:rPr lang="ru-RU" dirty="0" err="1" smtClean="0"/>
              <a:t>кріплять</a:t>
            </a:r>
            <a:r>
              <a:rPr lang="ru-RU" dirty="0" smtClean="0"/>
              <a:t> за обухи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рими</a:t>
            </a:r>
            <a:r>
              <a:rPr lang="ru-RU" dirty="0" smtClean="0"/>
              <a:t>, </a:t>
            </a:r>
            <a:r>
              <a:rPr lang="ru-RU" dirty="0" err="1" smtClean="0"/>
              <a:t>встановлені</a:t>
            </a:r>
            <a:r>
              <a:rPr lang="ru-RU" dirty="0" smtClean="0"/>
              <a:t> на </a:t>
            </a:r>
            <a:r>
              <a:rPr lang="ru-RU" dirty="0" err="1" smtClean="0"/>
              <a:t>палубі</a:t>
            </a:r>
            <a:r>
              <a:rPr lang="ru-RU" dirty="0" smtClean="0"/>
              <a:t>, </a:t>
            </a:r>
            <a:r>
              <a:rPr lang="ru-RU" dirty="0" err="1" smtClean="0"/>
              <a:t>фальшборті</a:t>
            </a:r>
            <a:r>
              <a:rPr lang="ru-RU" dirty="0" smtClean="0"/>
              <a:t>, </a:t>
            </a:r>
            <a:r>
              <a:rPr lang="ru-RU" dirty="0" err="1" smtClean="0"/>
              <a:t>рубці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 п.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450376"/>
            <a:ext cx="10515600" cy="6005015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 При </a:t>
            </a:r>
            <a:r>
              <a:rPr lang="ru-RU" dirty="0" err="1" smtClean="0"/>
              <a:t>підйомі</a:t>
            </a:r>
            <a:r>
              <a:rPr lang="ru-RU" dirty="0" smtClean="0"/>
              <a:t> </a:t>
            </a:r>
            <a:r>
              <a:rPr lang="ru-RU" dirty="0" err="1" smtClean="0"/>
              <a:t>вантажу</a:t>
            </a:r>
            <a:r>
              <a:rPr lang="ru-RU" dirty="0" smtClean="0"/>
              <a:t> </a:t>
            </a:r>
            <a:r>
              <a:rPr lang="ru-RU" dirty="0" err="1" smtClean="0"/>
              <a:t>вантажний</a:t>
            </a:r>
            <a:r>
              <a:rPr lang="ru-RU" dirty="0" smtClean="0"/>
              <a:t> шкентель </a:t>
            </a:r>
            <a:r>
              <a:rPr lang="ru-RU" dirty="0" err="1" smtClean="0"/>
              <a:t>вибирають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вантажних</a:t>
            </a:r>
            <a:r>
              <a:rPr lang="ru-RU" dirty="0" smtClean="0"/>
              <a:t> </a:t>
            </a:r>
            <a:r>
              <a:rPr lang="ru-RU" dirty="0" err="1" smtClean="0"/>
              <a:t>лебідок</a:t>
            </a:r>
            <a:r>
              <a:rPr lang="ru-RU" dirty="0" smtClean="0"/>
              <a:t>. </a:t>
            </a:r>
            <a:r>
              <a:rPr lang="ru-RU" dirty="0" err="1" smtClean="0"/>
              <a:t>Легкі</a:t>
            </a:r>
            <a:r>
              <a:rPr lang="ru-RU" dirty="0" smtClean="0"/>
              <a:t> </a:t>
            </a:r>
            <a:r>
              <a:rPr lang="ru-RU" dirty="0" err="1" smtClean="0"/>
              <a:t>стріли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як в одиночному так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спареному</a:t>
            </a:r>
            <a:r>
              <a:rPr lang="ru-RU" dirty="0" smtClean="0"/>
              <a:t> </a:t>
            </a:r>
            <a:r>
              <a:rPr lang="ru-RU" dirty="0" err="1" smtClean="0"/>
              <a:t>варіанті</a:t>
            </a:r>
            <a:r>
              <a:rPr lang="ru-RU" dirty="0" smtClean="0"/>
              <a:t>. При </a:t>
            </a:r>
            <a:r>
              <a:rPr lang="ru-RU" dirty="0" err="1" smtClean="0"/>
              <a:t>роботі</a:t>
            </a:r>
            <a:r>
              <a:rPr lang="ru-RU" dirty="0" smtClean="0"/>
              <a:t> в </a:t>
            </a:r>
            <a:r>
              <a:rPr lang="ru-RU" dirty="0" err="1" smtClean="0"/>
              <a:t>спареному</a:t>
            </a:r>
            <a:r>
              <a:rPr lang="ru-RU" dirty="0" smtClean="0"/>
              <a:t> </a:t>
            </a:r>
            <a:r>
              <a:rPr lang="ru-RU" dirty="0" err="1" smtClean="0"/>
              <a:t>варіанті</a:t>
            </a:r>
            <a:r>
              <a:rPr lang="ru-RU" dirty="0" smtClean="0"/>
              <a:t> «на телефон» </a:t>
            </a:r>
            <a:r>
              <a:rPr lang="ru-RU" dirty="0" err="1" smtClean="0"/>
              <a:t>вантажні</a:t>
            </a:r>
            <a:r>
              <a:rPr lang="ru-RU" dirty="0" smtClean="0"/>
              <a:t> шкентеля </a:t>
            </a:r>
            <a:r>
              <a:rPr lang="ru-RU" dirty="0" err="1" smtClean="0"/>
              <a:t>з'єднують</a:t>
            </a:r>
            <a:r>
              <a:rPr lang="ru-RU" dirty="0" smtClean="0"/>
              <a:t> як показано на рис. </a:t>
            </a:r>
            <a:r>
              <a:rPr lang="ru-RU" dirty="0" err="1" smtClean="0"/>
              <a:t>Потім</a:t>
            </a:r>
            <a:r>
              <a:rPr lang="ru-RU" dirty="0" smtClean="0"/>
              <a:t> одну </a:t>
            </a:r>
            <a:r>
              <a:rPr lang="ru-RU" dirty="0" err="1" smtClean="0"/>
              <a:t>стрілу</a:t>
            </a:r>
            <a:r>
              <a:rPr lang="ru-RU" dirty="0" smtClean="0"/>
              <a:t> (</a:t>
            </a:r>
            <a:r>
              <a:rPr lang="ru-RU" dirty="0" err="1" smtClean="0"/>
              <a:t>берегову</a:t>
            </a:r>
            <a:r>
              <a:rPr lang="ru-RU" dirty="0" smtClean="0"/>
              <a:t>) </a:t>
            </a:r>
            <a:r>
              <a:rPr lang="ru-RU" dirty="0" err="1" smtClean="0"/>
              <a:t>встановлюють</a:t>
            </a:r>
            <a:r>
              <a:rPr lang="ru-RU" dirty="0" smtClean="0"/>
              <a:t> в </a:t>
            </a:r>
            <a:r>
              <a:rPr lang="ru-RU" dirty="0" err="1" smtClean="0"/>
              <a:t>положення</a:t>
            </a:r>
            <a:r>
              <a:rPr lang="ru-RU" dirty="0" smtClean="0"/>
              <a:t> «за бортом» так,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нок </a:t>
            </a:r>
            <a:r>
              <a:rPr lang="ru-RU" dirty="0" err="1" smtClean="0"/>
              <a:t>знаходився</a:t>
            </a:r>
            <a:r>
              <a:rPr lang="ru-RU" dirty="0" smtClean="0"/>
              <a:t> над причалом. Другу </a:t>
            </a:r>
            <a:r>
              <a:rPr lang="ru-RU" dirty="0" err="1" smtClean="0"/>
              <a:t>стрілу</a:t>
            </a:r>
            <a:r>
              <a:rPr lang="ru-RU" dirty="0" smtClean="0"/>
              <a:t> (</a:t>
            </a:r>
            <a:r>
              <a:rPr lang="ru-RU" dirty="0" err="1" smtClean="0"/>
              <a:t>трюмна</a:t>
            </a:r>
            <a:r>
              <a:rPr lang="ru-RU" dirty="0" smtClean="0"/>
              <a:t>) </a:t>
            </a:r>
            <a:r>
              <a:rPr lang="ru-RU" dirty="0" err="1" smtClean="0"/>
              <a:t>встановлюють</a:t>
            </a:r>
            <a:r>
              <a:rPr lang="ru-RU" dirty="0" smtClean="0"/>
              <a:t> в </a:t>
            </a:r>
            <a:r>
              <a:rPr lang="ru-RU" dirty="0" err="1" smtClean="0"/>
              <a:t>положення</a:t>
            </a:r>
            <a:r>
              <a:rPr lang="ru-RU" dirty="0" smtClean="0"/>
              <a:t> «над люком» так,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нок </a:t>
            </a:r>
            <a:r>
              <a:rPr lang="ru-RU" dirty="0" err="1" smtClean="0"/>
              <a:t>знаходився</a:t>
            </a:r>
            <a:r>
              <a:rPr lang="ru-RU" dirty="0" smtClean="0"/>
              <a:t> над </a:t>
            </a:r>
            <a:r>
              <a:rPr lang="ru-RU" dirty="0" err="1" smtClean="0"/>
              <a:t>просвітом</a:t>
            </a:r>
            <a:r>
              <a:rPr lang="ru-RU" dirty="0" smtClean="0"/>
              <a:t> люка </a:t>
            </a:r>
            <a:r>
              <a:rPr lang="ru-RU" dirty="0" err="1" smtClean="0"/>
              <a:t>вантажного</a:t>
            </a:r>
            <a:r>
              <a:rPr lang="ru-RU" dirty="0" smtClean="0"/>
              <a:t> трюму.</a:t>
            </a:r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 err="1" smtClean="0"/>
              <a:t>Зєднання</a:t>
            </a:r>
            <a:r>
              <a:rPr lang="ru-RU" i="1" dirty="0" smtClean="0"/>
              <a:t> </a:t>
            </a:r>
            <a:r>
              <a:rPr lang="ru-RU" i="1" dirty="0" err="1" smtClean="0"/>
              <a:t>вантажних</a:t>
            </a:r>
            <a:r>
              <a:rPr lang="ru-RU" i="1" dirty="0" smtClean="0"/>
              <a:t> шкентелей при </a:t>
            </a:r>
            <a:r>
              <a:rPr lang="ru-RU" i="1" dirty="0" err="1" smtClean="0"/>
              <a:t>роботі</a:t>
            </a:r>
            <a:r>
              <a:rPr lang="ru-RU" i="1" dirty="0" smtClean="0"/>
              <a:t> на «телефон»</a:t>
            </a: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  <p:pic>
        <p:nvPicPr>
          <p:cNvPr id="4" name="Содержимое 3" descr="soedinenie_gruzovyx_shkentelej-fill-463x4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78065" y="2702256"/>
            <a:ext cx="3296825" cy="31116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исная тема">
  <a:themeElements>
    <a:clrScheme name="Офис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исная">
      <a:majorFont>
        <a:latin typeface="Calibri Light"/>
        <a:ea typeface=""/>
        <a:cs typeface=""/>
        <a:font script="Arab" typeface="Times New Roman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 Light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 Light"/>
        <a:font script="Olck" typeface="Nirmala UI"/>
        <a:font script="Lisu" typeface="Segoe UI"/>
        <a:font script="Sora" typeface="Nirmala UI"/>
      </a:majorFont>
      <a:minorFont>
        <a:latin typeface="Calibri"/>
        <a:ea typeface=""/>
        <a:cs typeface=""/>
        <a:font script="Arab" typeface="Arial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"/>
        <a:font script="Olck" typeface="Nirmala UI"/>
        <a:font script="Lisu" typeface="Segoe UI"/>
        <a:font script="Sora" typeface="Nirmala UI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841</Words>
  <Application>Microsoft Office PowerPoint</Application>
  <PresentationFormat>Произвольный</PresentationFormat>
  <Paragraphs>49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Офисная тема</vt:lpstr>
      <vt:lpstr>Презентация PowerPoint</vt:lpstr>
      <vt:lpstr>Вантажні пристрої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Company>Mobile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15</cp:revision>
  <dcterms:created xsi:type="dcterms:W3CDTF">2020-05-07T09:46:48Z</dcterms:created>
  <dcterms:modified xsi:type="dcterms:W3CDTF">2023-02-13T12:06:05Z</dcterms:modified>
</cp:coreProperties>
</file>