
<file path=[Content_Types].xml><?xml version="1.0" encoding="utf-8"?>
<Types xmlns="http://schemas.openxmlformats.org/package/2006/content-types">
  <Default Extension="png" ContentType="image/png"/>
  <Default Extension="bmp" ContentType="image/bmp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256" r:id="rId2"/>
    <p:sldId id="271" r:id="rId3"/>
    <p:sldId id="272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70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3" autoAdjust="0"/>
    <p:restoredTop sz="94660"/>
  </p:normalViewPr>
  <p:slideViewPr>
    <p:cSldViewPr snapToGrid="0">
      <p:cViewPr varScale="1">
        <p:scale>
          <a:sx n="85" d="100"/>
          <a:sy n="85" d="100"/>
        </p:scale>
        <p:origin x="-379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 noEditPoints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  <a:p>
            <a:endParaRPr lang="en-US"/>
          </a:p>
        </p:txBody>
      </p:sp>
      <p:sp>
        <p:nvSpPr>
          <p:cNvPr id="3" name="Заполнитель даты 2"/>
          <p:cNvSpPr>
            <a:spLocks noGrp="1" noEditPoints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BA506E-1FE7-4AAE-BB65-6E2B558BBDB0}" type="datetimeFigureOut">
              <a:rPr lang="en-US" smtClean="0"/>
              <a:pPr/>
              <a:t>10/28/2022</a:t>
            </a:fld>
            <a:endParaRPr lang="en-US"/>
          </a:p>
        </p:txBody>
      </p:sp>
      <p:sp>
        <p:nvSpPr>
          <p:cNvPr id="4" name="Заполнитель изображения слайда 3"/>
          <p:cNvSpPr>
            <a:spLocks noGrp="1" noRot="1" noChangeAspect="1" noEditPoints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  <a:p>
            <a:endParaRPr lang="en-US"/>
          </a:p>
        </p:txBody>
      </p:sp>
      <p:sp>
        <p:nvSpPr>
          <p:cNvPr id="5" name="Заполнитель заметок 4"/>
          <p:cNvSpPr>
            <a:spLocks noGrp="1" noEditPoints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6D4FDC-8622-4334-B648-7748759609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69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A3747DEA-7FA9-475C-B807-E86FE22AF2F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B7645DE9-8F0D-4CB2-9ADE-F3277D6FC193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Подзаголовок 2"/>
          <p:cNvSpPr>
            <a:spLocks noGrp="1" noEditPoints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ru-RU" altLang="en-US"/>
              <a:t>Щелкните для изменения стиля основного подзаголовка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B0AB0ADC-1C9C-4E59-85D7-6ED1919796FC}" type="datetimeFigureOut">
              <a:rPr lang="en-US" smtClean="0"/>
              <a:pPr/>
              <a:t>10/28/2022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3318114-54DF-49C5-BF53-87C7BC0AFA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Название и текст по вертикал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по вертикали 2"/>
          <p:cNvSpPr>
            <a:spLocks noGrp="1" noEditPoints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11614C18-1A31-4D64-A5F0-F37588A5D425}" type="datetimeFigureOut">
              <a:rPr lang="en-US" smtClean="0"/>
              <a:pPr/>
              <a:t>10/28/2022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058E936B-431F-42A0-B6C5-EC2CFFA095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Название по вертикали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по вертикали 2"/>
          <p:cNvSpPr>
            <a:spLocks noGrp="1" noEditPoints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F8035FE8-4175-41DC-8A54-9583C4995D85}" type="datetimeFigureOut">
              <a:rPr lang="en-US" smtClean="0"/>
              <a:pPr/>
              <a:t>10/28/2022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1CFDB99A-76D3-4C3C-BA32-7C324AB422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ние и контен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56007547-11BA-49E2-83F6-D7B40320EB77}" type="datetimeFigureOut">
              <a:rPr lang="en-US" smtClean="0"/>
              <a:pPr/>
              <a:t>10/28/2022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8CD90B5F-7BD4-488B-8D13-D2A53320B4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290E50E4-A575-4D8C-9134-8600EB77CC73}" type="datetimeFigureOut">
              <a:rPr lang="en-US" smtClean="0"/>
              <a:pPr/>
              <a:t>10/28/2022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812F6A0-A181-4C73-88E9-21740C316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контен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контента 3"/>
          <p:cNvSpPr>
            <a:spLocks noGrp="1" noEditPoints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5" name="Заполнитель даты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6B7F64DD-80C4-46D5-8BF1-EA5AC6BAF693}" type="datetimeFigureOut">
              <a:rPr lang="en-US" smtClean="0"/>
              <a:pPr/>
              <a:t>10/28/2022</a:t>
            </a:fld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C83B7A7A-A8A5-448C-8621-A62FA6B7AC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4" name="Заполнитель контента 3"/>
          <p:cNvSpPr>
            <a:spLocks noGrp="1" noEditPoints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5" name="Заполнитель текста 4"/>
          <p:cNvSpPr>
            <a:spLocks noGrp="1" noEditPoints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6" name="Заполнитель контента 5"/>
          <p:cNvSpPr>
            <a:spLocks noGrp="1" noEditPoints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7" name="Заполнитель даты 6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2DE8959F-8CA0-45D0-9BB6-A45A569247D0}" type="datetimeFigureOut">
              <a:rPr lang="en-US" smtClean="0"/>
              <a:pPr/>
              <a:t>10/28/2022</a:t>
            </a:fld>
            <a:endParaRPr lang="en-US"/>
          </a:p>
        </p:txBody>
      </p:sp>
      <p:sp>
        <p:nvSpPr>
          <p:cNvPr id="8" name="Заполнитель нижнего колонтитула 7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9" name="Заполнитель номера слайда 8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39186CF6-DD91-4EF5-914E-DA7F0B8AB2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назв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даты 2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E08D97E9-2A11-4BAB-B43C-D32CD218868A}" type="datetimeFigureOut">
              <a:rPr lang="en-US" smtClean="0"/>
              <a:pPr/>
              <a:t>10/28/2022</a:t>
            </a:fld>
            <a:endParaRPr lang="en-US"/>
          </a:p>
        </p:txBody>
      </p:sp>
      <p:sp>
        <p:nvSpPr>
          <p:cNvPr id="4" name="Заполнитель нижнего колонтитула 3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5" name="Заполнитель номера слайда 4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DD200CE7-8E4A-4EDC-A55C-DC11FDE2F3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даты 1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D4E8FC27-08C2-4BAA-9721-6000688F0C40}" type="datetimeFigureOut">
              <a:rPr lang="en-US" smtClean="0"/>
              <a:pPr/>
              <a:t>10/28/2022</a:t>
            </a:fld>
            <a:endParaRPr lang="en-US"/>
          </a:p>
        </p:txBody>
      </p:sp>
      <p:sp>
        <p:nvSpPr>
          <p:cNvPr id="3" name="Заполнитель нижнего колонтитула 2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579FD3FC-F315-4125-937F-F22CB7E4AE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Контен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текста 3"/>
          <p:cNvSpPr>
            <a:spLocks noGrp="1" noEditPoints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5" name="Заполнитель даты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ED81673B-027B-4B13-AA73-38B471D5AA4D}" type="datetimeFigureOut">
              <a:rPr lang="en-US" smtClean="0"/>
              <a:pPr/>
              <a:t>10/28/2022</a:t>
            </a:fld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FF7AF132-2A50-42E4-86CD-194FD525D4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Изображение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изображения 2"/>
          <p:cNvSpPr>
            <a:spLocks noGrp="1" noEditPoints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altLang="en-US"/>
              <a:t>Щелкните значок, чтобы добавить рисунок</a:t>
            </a:r>
          </a:p>
        </p:txBody>
      </p:sp>
      <p:sp>
        <p:nvSpPr>
          <p:cNvPr id="4" name="Заполнитель текста 3"/>
          <p:cNvSpPr>
            <a:spLocks noGrp="1" noEditPoints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5" name="Заполнитель даты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C7B56276-8C3E-4890-A6F1-79A4E8F2C085}" type="datetimeFigureOut">
              <a:rPr lang="en-US" smtClean="0"/>
              <a:pPr/>
              <a:t>10/28/2022</a:t>
            </a:fld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04CA1E1D-0631-4BE2-9433-E57A4E802A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названия 1"/>
          <p:cNvSpPr>
            <a:spLocks noGrp="1" noEditPoints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26F768-49E3-4295-8427-2CC3E2156E25}" type="datetimeFigureOut">
              <a:rPr lang="en-US" smtClean="0"/>
              <a:pPr/>
              <a:t>10/28/2022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7C61EE-A8B1-4099-BA99-ACF7C97C18A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uk.wikipedia.org/wiki/%D0%90%D0%BD%D0%B3%D0%BB%D1%96%D0%B9%D1%81%D1%8C%D0%BA%D0%B0_%D0%BC%D0%BE%D0%B2%D0%B0" TargetMode="External"/><Relationship Id="rId2" Type="http://schemas.openxmlformats.org/officeDocument/2006/relationships/hyperlink" Target="https://uk.wikipedia.org/wiki/%D0%9B%D0%BB%D1%8F%D0%BB%D0%B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k.wikipedia.org/wiki/%D0%A1%D1%82%D1%80%D0%B8%D0%BD%D0%B3%D0%B5%D1%80" TargetMode="External"/><Relationship Id="rId5" Type="http://schemas.openxmlformats.org/officeDocument/2006/relationships/hyperlink" Target="https://uk.wikipedia.org/wiki/%D0%9A%D0%BD%D1%8F%D0%B2%D0%B4%D0%B8%D0%B3%D0%B5%D0%B4" TargetMode="External"/><Relationship Id="rId4" Type="http://schemas.openxmlformats.org/officeDocument/2006/relationships/hyperlink" Target="https://uk.wikipedia.org/wiki/%D0%93%D0%B0%D0%BB%D1%8C%D1%8E%D0%BD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gvolive.com/en-us/translate/uk-uk/%D0%A8%D0%BF%D0%B0%D0%BD%D0%B3%D0%BE%D1%83%D1%82" TargetMode="External"/><Relationship Id="rId2" Type="http://schemas.openxmlformats.org/officeDocument/2006/relationships/hyperlink" Target="https://uk.wikipedia.org/wiki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uk.wikipedia.org/wiki/%D0%92%D0%B5%D0%BB%D0%B8%D0%BA%D0%B8%D0%B9_%D1%82%D0%BB%D1%83%D0%BC%D0%B0%D1%87%D0%BD%D0%B8%D0%B9_%D1%81%D0%BB%D0%BE%D0%B2%D0%BD%D0%B8%D0%BA_%D1%81%D1%83%D1%87%D0%B0%D1%81%D0%BD%D0%BE%D1%97_%D1%83%D0%BA%D1%80%D0%B0%D1%97%D0%BD%D1%81%D1%8C%D0%BA%D0%BE%D1%97_%D0%BC%D0%BE%D0%B2%D0%B8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uk.wikipedia.org/wiki/%D0%9E%D1%81%D1%82%D1%96%D0%B9%D0%BD%D1%96%D1%81%D1%82%D1%8C" TargetMode="External"/><Relationship Id="rId7" Type="http://schemas.openxmlformats.org/officeDocument/2006/relationships/image" Target="../media/image2.bmp"/><Relationship Id="rId2" Type="http://schemas.openxmlformats.org/officeDocument/2006/relationships/hyperlink" Target="https://uk.wikipedia.org/wiki/%D0%9F%D0%BB%D0%B0%D0%B2%D1%83%D1%87%D1%96%D1%81%D1%82%D1%8C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k.wikipedia.org/wiki/%D0%A5%D0%B8%D1%82%D0%B0%D0%B2%D0%B8%D1%86%D1%8F" TargetMode="External"/><Relationship Id="rId5" Type="http://schemas.openxmlformats.org/officeDocument/2006/relationships/hyperlink" Target="https://uk.wikipedia.org/wiki/%D0%9A%D0%B5%D1%80%D0%BE%D0%B2%D0%B0%D0%BD%D1%96%D1%81%D1%82%D1%8C_%D1%81%D1%83%D0%B4%D0%BD%D0%B0" TargetMode="External"/><Relationship Id="rId4" Type="http://schemas.openxmlformats.org/officeDocument/2006/relationships/hyperlink" Target="https://uk.wikipedia.org/wiki/%D0%9D%D0%B5%D0%BF%D0%BE%D1%82%D0%BE%D0%BF%D0%BB%D1%8E%D0%B2%D0%B0%D0%BD%D1%96%D1%81%D1%82%D1%8C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b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uk.wikipedia.org/wiki/%D0%9C%D1%96%D0%B4%D0%B5%D0%BB%D1%8C-%D1%88%D0%BF%D0%B0%D0%BD%D0%B3%D0%BE%D1%83%D1%82" TargetMode="External"/><Relationship Id="rId2" Type="http://schemas.openxmlformats.org/officeDocument/2006/relationships/hyperlink" Target="https://uk.wikipedia.org/wiki/%D0%A8%D0%BF%D0%B0%D0%BD%D0%B3%D0%BE%D1%83%D1%82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uk.wikipedia.org/wiki/%D0%9D%D1%96%D0%B4%D0%B5%D1%80%D0%BB%D0%B0%D0%BD%D0%B4%D1%81%D1%8C%D0%BA%D0%B0_%D0%BC%D0%BE%D0%B2%D0%B0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uk.wikipedia.org/wiki/%D0%9A%D1%96%D0%BB%D1%8C%D1%81%D0%BE%D0%BD" TargetMode="External"/><Relationship Id="rId3" Type="http://schemas.openxmlformats.org/officeDocument/2006/relationships/hyperlink" Target="https://uk.wikipedia.org/wiki/%D0%90%D0%BD%D0%B3%D0%BB%D1%96%D0%B9%D1%81%D1%8C%D0%BA%D0%B0_%D0%BC%D0%BE%D0%B2%D0%B0" TargetMode="External"/><Relationship Id="rId7" Type="http://schemas.openxmlformats.org/officeDocument/2006/relationships/hyperlink" Target="https://uk.wikipedia.org/wiki/%D0%9A%D1%96%D0%BB%D1%8C_(%D0%BA%D0%BE%D1%80%D0%B0%D0%B1%D0%BB%D0%B5%D0%B1%D1%83%D0%B4%D1%83%D0%B2%D0%B0%D0%BD%D0%BD%D1%8F)" TargetMode="External"/><Relationship Id="rId2" Type="http://schemas.openxmlformats.org/officeDocument/2006/relationships/hyperlink" Target="https://uk.wikipedia.org/wiki/%D0%9D%D0%B0%D0%B1%D1%96%D1%80_%D1%81%D1%83%D0%B4%D0%BD%D0%B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k.wikipedia.org/wiki/%D0%9A%D0%BD%D0%B8%D1%86%D1%8F" TargetMode="External"/><Relationship Id="rId5" Type="http://schemas.openxmlformats.org/officeDocument/2006/relationships/hyperlink" Target="https://uk.wikipedia.org/wiki/%D0%91%D1%96%D0%BC%D1%81" TargetMode="External"/><Relationship Id="rId4" Type="http://schemas.openxmlformats.org/officeDocument/2006/relationships/hyperlink" Target="https://uk.wikipedia.org/wiki/%D0%A4%D0%B0%D0%BB%D1%8C%D1%88%D0%B1%D0%BE%D1%80%D1%82" TargetMode="External"/><Relationship Id="rId9" Type="http://schemas.openxmlformats.org/officeDocument/2006/relationships/hyperlink" Target="https://uk.wikipedia.org/wiki/%D0%A8%D0%BF%D0%B0%D0%BD%D0%B3%D0%BE%D1%83%D1%82#cite_note-3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 noEditPoints="1"/>
          </p:cNvSpPr>
          <p:nvPr>
            <p:ph type="subTitle" idx="1"/>
          </p:nvPr>
        </p:nvSpPr>
        <p:spPr>
          <a:xfrm>
            <a:off x="1491029" y="2019423"/>
            <a:ext cx="10232048" cy="4375882"/>
          </a:xfrm>
        </p:spPr>
        <p:txBody>
          <a:bodyPr/>
          <a:lstStyle/>
          <a:p>
            <a:endParaRPr lang="uk-UA" altLang="en-US"/>
          </a:p>
          <a:p>
            <a:r>
              <a:rPr lang="uk-UA" altLang="en-US" sz="6000" b="1">
                <a:solidFill>
                  <a:srgbClr val="FF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судномодельний гурток</a:t>
            </a:r>
          </a:p>
          <a:p>
            <a:r>
              <a:rPr lang="uk-UA" altLang="en-US" sz="6000" b="1">
                <a:solidFill>
                  <a:srgbClr val="00B05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НВК</a:t>
            </a:r>
            <a:r>
              <a:rPr lang="uk-UA" altLang="en-US" sz="6000" b="1">
                <a:solidFill>
                  <a:srgbClr val="FF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 </a:t>
            </a:r>
          </a:p>
          <a:p>
            <a:r>
              <a:rPr lang="uk-UA" altLang="en-US" sz="4000" b="1">
                <a:solidFill>
                  <a:srgbClr val="FF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презентує</a:t>
            </a:r>
          </a:p>
          <a:p>
            <a:r>
              <a:rPr lang="uk-UA" altLang="en-US" sz="4000" b="1">
                <a:solidFill>
                  <a:srgbClr val="FF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заняття основного рівня</a:t>
            </a:r>
            <a:r>
              <a:rPr lang="uk-UA" altLang="en-US" sz="6000" b="1">
                <a:solidFill>
                  <a:srgbClr val="FF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 </a:t>
            </a:r>
            <a:endParaRPr lang="ru-RU" altLang="en-US" sz="600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857136" y="0"/>
            <a:ext cx="4279900" cy="22225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457200"/>
            <a:ext cx="10515600" cy="5719763"/>
          </a:xfrm>
        </p:spPr>
        <p:txBody>
          <a:bodyPr>
            <a:normAutofit fontScale="92500"/>
          </a:bodyPr>
          <a:lstStyle/>
          <a:p>
            <a:r>
              <a:rPr lang="vi-VN" dirty="0"/>
              <a:t>Поперек шпангоутів на дерев'яних суднах (з одинарним дном) проходять лімбербордові канали, по яких трюмні води стікають у </a:t>
            </a:r>
            <a:r>
              <a:rPr lang="vi-VN" dirty="0">
                <a:hlinkClick r:id="rId2" tooltip="Лляло"/>
              </a:rPr>
              <a:t>лляло</a:t>
            </a:r>
            <a:r>
              <a:rPr lang="vi-VN" dirty="0"/>
              <a:t> ближче до міделя. Для протікання води через шпангоути в їх флортимберсах роблять пропили — </a:t>
            </a:r>
            <a:r>
              <a:rPr lang="vi-VN" i="1" dirty="0"/>
              <a:t>лімберголи</a:t>
            </a:r>
            <a:r>
              <a:rPr lang="vi-VN" dirty="0"/>
              <a:t> (</a:t>
            </a:r>
            <a:r>
              <a:rPr lang="vi-VN" dirty="0">
                <a:hlinkClick r:id="rId3" tooltip="Англійська мова"/>
              </a:rPr>
              <a:t>англ.</a:t>
            </a:r>
            <a:r>
              <a:rPr lang="vi-VN" dirty="0"/>
              <a:t> </a:t>
            </a:r>
            <a:r>
              <a:rPr lang="en-US" i="1" dirty="0"/>
              <a:t>limber holes</a:t>
            </a:r>
            <a:r>
              <a:rPr lang="en-US" dirty="0"/>
              <a:t>). </a:t>
            </a:r>
          </a:p>
          <a:p>
            <a:r>
              <a:rPr lang="vi-VN" dirty="0"/>
              <a:t>Шпангоути, що підтримували решітку </a:t>
            </a:r>
            <a:r>
              <a:rPr lang="vi-VN" dirty="0">
                <a:hlinkClick r:id="rId4" tooltip="Гальюн"/>
              </a:rPr>
              <a:t>гальюна</a:t>
            </a:r>
            <a:r>
              <a:rPr lang="vi-VN" dirty="0"/>
              <a:t>, називалися </a:t>
            </a:r>
            <a:r>
              <a:rPr lang="vi-VN" i="1" dirty="0"/>
              <a:t>тимберс-індигедами</a:t>
            </a:r>
            <a:r>
              <a:rPr lang="vi-VN" dirty="0"/>
              <a:t> (</a:t>
            </a:r>
            <a:r>
              <a:rPr lang="vi-VN" dirty="0">
                <a:hlinkClick r:id="rId3" tooltip="Англійська мова"/>
              </a:rPr>
              <a:t>англ.</a:t>
            </a:r>
            <a:r>
              <a:rPr lang="vi-VN" dirty="0"/>
              <a:t> </a:t>
            </a:r>
            <a:r>
              <a:rPr lang="en-US" i="1" dirty="0"/>
              <a:t>timbers in the head</a:t>
            </a:r>
            <a:r>
              <a:rPr lang="en-US" dirty="0"/>
              <a:t> — «</a:t>
            </a:r>
            <a:r>
              <a:rPr lang="vi-VN" dirty="0"/>
              <a:t>балки в гальюні») або </a:t>
            </a:r>
            <a:r>
              <a:rPr lang="vi-VN" i="1" dirty="0"/>
              <a:t>гед-тимберсами</a:t>
            </a:r>
            <a:r>
              <a:rPr lang="vi-VN" dirty="0"/>
              <a:t> (від </a:t>
            </a:r>
            <a:r>
              <a:rPr lang="en-US" i="1" dirty="0"/>
              <a:t>head timbers</a:t>
            </a:r>
            <a:r>
              <a:rPr lang="en-US" dirty="0"/>
              <a:t> — «</a:t>
            </a:r>
            <a:r>
              <a:rPr lang="vi-VN" dirty="0"/>
              <a:t>гальюнні балки»). Вони кріпилися на </a:t>
            </a:r>
            <a:r>
              <a:rPr lang="vi-VN" dirty="0">
                <a:hlinkClick r:id="rId5" tooltip="Княвдигед"/>
              </a:rPr>
              <a:t>княвдигеді</a:t>
            </a:r>
            <a:r>
              <a:rPr lang="vi-VN" dirty="0"/>
              <a:t>, подібно тому, як шпангоути корпусу кріпляться до кіля. Нижніми кінцями вони спиралися на верхні чикси княвдигеда, кінці гілок з'єднувалися бімсами, на яких лежала гальюнна решітка. </a:t>
            </a:r>
          </a:p>
          <a:p>
            <a:r>
              <a:rPr lang="vi-VN" dirty="0"/>
              <a:t>У металевому поздовжньому наборі шпангоути і бімси виконуються як одне ціле — у вигляді рами, тому їх називають рамними шпангоутами. До них кріпляться </a:t>
            </a:r>
            <a:r>
              <a:rPr lang="vi-VN" dirty="0">
                <a:hlinkClick r:id="rId6" tooltip="Стрингер"/>
              </a:rPr>
              <a:t>стрингери</a:t>
            </a:r>
            <a:r>
              <a:rPr lang="vi-VN" dirty="0"/>
              <a:t> і поздовжні бімси палуб.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74842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Paasch_Illus_Mar_Ency_1890_pl_3_-_Square_Body_Frames_of_a_Wooden_Vessel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2727" y="553244"/>
            <a:ext cx="6146426" cy="4165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72354" y="5052084"/>
            <a:ext cx="1055145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1 — </a:t>
            </a:r>
            <a:r>
              <a:rPr lang="ru-RU" sz="2400" dirty="0" err="1"/>
              <a:t>кіль</a:t>
            </a:r>
            <a:r>
              <a:rPr lang="ru-RU" sz="2400" dirty="0"/>
              <a:t>, 2 — </a:t>
            </a:r>
            <a:r>
              <a:rPr lang="ru-RU" sz="2400" dirty="0" err="1"/>
              <a:t>флортимберси</a:t>
            </a:r>
            <a:r>
              <a:rPr lang="ru-RU" sz="2400" dirty="0"/>
              <a:t>, 3 — 1-ші </a:t>
            </a:r>
            <a:r>
              <a:rPr lang="ru-RU" sz="2400" dirty="0" err="1"/>
              <a:t>футокси</a:t>
            </a:r>
            <a:r>
              <a:rPr lang="ru-RU" sz="2400" dirty="0"/>
              <a:t>, 4 — 2-гі </a:t>
            </a:r>
            <a:r>
              <a:rPr lang="ru-RU" sz="2400" dirty="0" err="1"/>
              <a:t>футокси</a:t>
            </a:r>
            <a:r>
              <a:rPr lang="ru-RU" sz="2400" dirty="0"/>
              <a:t>, </a:t>
            </a:r>
            <a:endParaRPr lang="ru-RU" sz="2400" dirty="0" smtClean="0"/>
          </a:p>
          <a:p>
            <a:r>
              <a:rPr lang="ru-RU" sz="2400" dirty="0" smtClean="0"/>
              <a:t>5</a:t>
            </a:r>
            <a:r>
              <a:rPr lang="ru-RU" sz="2400" dirty="0"/>
              <a:t> — 3-ті </a:t>
            </a:r>
            <a:r>
              <a:rPr lang="ru-RU" sz="2400" dirty="0" err="1"/>
              <a:t>футокси</a:t>
            </a:r>
            <a:r>
              <a:rPr lang="ru-RU" sz="2400" dirty="0"/>
              <a:t>, </a:t>
            </a:r>
            <a:r>
              <a:rPr lang="ru-RU" sz="2400" dirty="0" smtClean="0"/>
              <a:t>6</a:t>
            </a:r>
            <a:r>
              <a:rPr lang="ru-RU" sz="2400" dirty="0"/>
              <a:t> — 4-ті </a:t>
            </a:r>
            <a:r>
              <a:rPr lang="ru-RU" sz="2400" dirty="0" err="1"/>
              <a:t>футокси</a:t>
            </a:r>
            <a:r>
              <a:rPr lang="ru-RU" sz="2400" dirty="0"/>
              <a:t>, 7 — 5-ті </a:t>
            </a:r>
            <a:r>
              <a:rPr lang="ru-RU" sz="2400" dirty="0" err="1"/>
              <a:t>футокси</a:t>
            </a:r>
            <a:r>
              <a:rPr lang="ru-RU" sz="2400" dirty="0"/>
              <a:t>, 8 — </a:t>
            </a:r>
            <a:r>
              <a:rPr lang="ru-RU" sz="2400" dirty="0" err="1"/>
              <a:t>топтимберси</a:t>
            </a:r>
            <a:r>
              <a:rPr lang="ru-RU" sz="2400" dirty="0"/>
              <a:t>. </a:t>
            </a:r>
            <a:endParaRPr lang="ru-RU" sz="2400" dirty="0" smtClean="0"/>
          </a:p>
          <a:p>
            <a:r>
              <a:rPr lang="ru-RU" sz="2400" dirty="0" smtClean="0"/>
              <a:t>Показано </a:t>
            </a:r>
            <a:r>
              <a:rPr lang="ru-RU" sz="2400" dirty="0" err="1"/>
              <a:t>з'єднання</a:t>
            </a:r>
            <a:r>
              <a:rPr lang="ru-RU" sz="2400" dirty="0"/>
              <a:t> штук дерева (9) </a:t>
            </a:r>
            <a:r>
              <a:rPr lang="ru-RU" sz="2400" dirty="0" err="1" smtClean="0"/>
              <a:t>шипон</a:t>
            </a:r>
            <a:r>
              <a:rPr lang="ru-RU" sz="2400" dirty="0" smtClean="0"/>
              <a:t> (</a:t>
            </a:r>
            <a:r>
              <a:rPr lang="ru-RU" sz="2400" dirty="0"/>
              <a:t>10)</a:t>
            </a:r>
          </a:p>
        </p:txBody>
      </p:sp>
    </p:spTree>
    <p:extLst>
      <p:ext uri="{BB962C8B-B14F-4D97-AF65-F5344CB8AC3E}">
        <p14:creationId xmlns:p14="http://schemas.microsoft.com/office/powerpoint/2010/main" val="26855597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38518" y="457200"/>
            <a:ext cx="10215282" cy="5961529"/>
          </a:xfrm>
        </p:spPr>
        <p:txBody>
          <a:bodyPr>
            <a:normAutofit fontScale="92500" lnSpcReduction="10000"/>
          </a:bodyPr>
          <a:lstStyle/>
          <a:p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lvl="4"/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ru-RU" dirty="0" smtClean="0"/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dirty="0" err="1" smtClean="0"/>
              <a:t>Шпангоути</a:t>
            </a:r>
            <a:r>
              <a:rPr lang="ru-RU" dirty="0" smtClean="0"/>
              <a:t> </a:t>
            </a:r>
            <a:r>
              <a:rPr lang="ru-RU" dirty="0"/>
              <a:t>й обшивка</a:t>
            </a:r>
          </a:p>
        </p:txBody>
      </p:sp>
      <p:pic>
        <p:nvPicPr>
          <p:cNvPr id="5122" name="Picture 2" descr="C:\Users\User\Desktop\Estructura_del_buqu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0753" y="457200"/>
            <a:ext cx="6583082" cy="4937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72584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618565"/>
            <a:ext cx="10515600" cy="5558398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marL="0" indent="0" algn="ctr">
              <a:buNone/>
            </a:pPr>
            <a:r>
              <a:rPr lang="ru-RU" dirty="0" err="1" smtClean="0"/>
              <a:t>Косі</a:t>
            </a:r>
            <a:r>
              <a:rPr lang="ru-RU" dirty="0" smtClean="0"/>
              <a:t> </a:t>
            </a:r>
            <a:r>
              <a:rPr lang="ru-RU" dirty="0" err="1"/>
              <a:t>шпангоути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кільсоном</a:t>
            </a:r>
            <a:r>
              <a:rPr lang="ru-RU" dirty="0"/>
              <a:t> і </a:t>
            </a:r>
            <a:r>
              <a:rPr lang="ru-RU" dirty="0" err="1"/>
              <a:t>бімсами</a:t>
            </a:r>
            <a:r>
              <a:rPr lang="ru-RU" dirty="0"/>
              <a:t> </a:t>
            </a:r>
            <a:r>
              <a:rPr lang="ru-RU" dirty="0" err="1"/>
              <a:t>нижньої</a:t>
            </a:r>
            <a:r>
              <a:rPr lang="ru-RU" dirty="0"/>
              <a:t> палуби на </a:t>
            </a:r>
            <a:r>
              <a:rPr lang="ru-RU" dirty="0" err="1"/>
              <a:t>моделі</a:t>
            </a:r>
            <a:r>
              <a:rPr lang="ru-RU" dirty="0"/>
              <a:t> </a:t>
            </a:r>
            <a:r>
              <a:rPr lang="ru-RU" dirty="0" err="1"/>
              <a:t>лінійного</a:t>
            </a:r>
            <a:r>
              <a:rPr lang="ru-RU" dirty="0"/>
              <a:t> 120-гарматного корабля «</a:t>
            </a:r>
            <a:r>
              <a:rPr lang="ru-RU" dirty="0" err="1"/>
              <a:t>Каледонія</a:t>
            </a:r>
            <a:r>
              <a:rPr lang="ru-RU" dirty="0"/>
              <a:t>»</a:t>
            </a:r>
          </a:p>
        </p:txBody>
      </p:sp>
      <p:pic>
        <p:nvPicPr>
          <p:cNvPr id="6146" name="Picture 2" descr="C:\Users\User\Desktop\Caledonia_first_rate_mode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3815" y="466165"/>
            <a:ext cx="8492027" cy="4520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43148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457200"/>
            <a:ext cx="10515600" cy="5719763"/>
          </a:xfrm>
        </p:spPr>
        <p:txBody>
          <a:bodyPr/>
          <a:lstStyle/>
          <a:p>
            <a:pPr marL="0" indent="0">
              <a:buNone/>
            </a:pPr>
            <a:endParaRPr lang="uk-UA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uk-UA" b="1" dirty="0" smtClean="0">
                <a:solidFill>
                  <a:srgbClr val="FF0000"/>
                </a:solidFill>
              </a:rPr>
              <a:t>Джерела </a:t>
            </a:r>
            <a:r>
              <a:rPr lang="uk-UA" b="1" dirty="0">
                <a:solidFill>
                  <a:srgbClr val="FF0000"/>
                </a:solidFill>
              </a:rPr>
              <a:t>інформації</a:t>
            </a:r>
            <a:r>
              <a:rPr lang="uk-UA" b="1" dirty="0" smtClean="0">
                <a:solidFill>
                  <a:srgbClr val="FF0000"/>
                </a:solidFill>
              </a:rPr>
              <a:t>:</a:t>
            </a:r>
          </a:p>
          <a:p>
            <a:pPr marL="0" indent="0">
              <a:buNone/>
            </a:pPr>
            <a:endParaRPr lang="uk-UA" b="1" dirty="0" smtClean="0">
              <a:solidFill>
                <a:srgbClr val="FF0000"/>
              </a:solidFill>
              <a:hlinkClick r:id="rId2"/>
            </a:endParaRPr>
          </a:p>
          <a:p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uk.wikipedia.org/wiki</a:t>
            </a:r>
            <a:r>
              <a:rPr lang="uk-UA" dirty="0"/>
              <a:t> </a:t>
            </a:r>
            <a:r>
              <a:rPr lang="uk-UA" dirty="0" smtClean="0"/>
              <a:t>Теоретичний кресленик</a:t>
            </a:r>
          </a:p>
          <a:p>
            <a:r>
              <a:rPr lang="ru-RU" dirty="0">
                <a:hlinkClick r:id="rId3"/>
              </a:rPr>
              <a:t>Шпангоут</a:t>
            </a:r>
            <a:r>
              <a:rPr lang="ru-RU" dirty="0"/>
              <a:t> // </a:t>
            </a:r>
            <a:r>
              <a:rPr lang="ru-RU" dirty="0">
                <a:hlinkClick r:id="rId4" tooltip="Великий тлумачний словник сучасної української мови"/>
              </a:rPr>
              <a:t>Великий </a:t>
            </a:r>
            <a:r>
              <a:rPr lang="ru-RU" dirty="0" err="1">
                <a:hlinkClick r:id="rId4" tooltip="Великий тлумачний словник сучасної української мови"/>
              </a:rPr>
              <a:t>тлумачний</a:t>
            </a:r>
            <a:r>
              <a:rPr lang="ru-RU" dirty="0">
                <a:hlinkClick r:id="rId4" tooltip="Великий тлумачний словник сучасної української мови"/>
              </a:rPr>
              <a:t> словник </a:t>
            </a:r>
            <a:r>
              <a:rPr lang="ru-RU" dirty="0" err="1">
                <a:hlinkClick r:id="rId4" tooltip="Великий тлумачний словник сучасної української мови"/>
              </a:rPr>
              <a:t>сучасної</a:t>
            </a:r>
            <a:r>
              <a:rPr lang="ru-RU" dirty="0">
                <a:hlinkClick r:id="rId4" tooltip="Великий тлумачний словник сучасної української мови"/>
              </a:rPr>
              <a:t> </a:t>
            </a:r>
            <a:r>
              <a:rPr lang="ru-RU" dirty="0" err="1">
                <a:hlinkClick r:id="rId4" tooltip="Великий тлумачний словник сучасної української мови"/>
              </a:rPr>
              <a:t>української</a:t>
            </a:r>
            <a:r>
              <a:rPr lang="ru-RU" dirty="0">
                <a:hlinkClick r:id="rId4" tooltip="Великий тлумачний словник сучасної української мови"/>
              </a:rPr>
              <a:t> </a:t>
            </a:r>
            <a:r>
              <a:rPr lang="ru-RU" dirty="0" err="1">
                <a:hlinkClick r:id="rId4" tooltip="Великий тлумачний словник сучасної української мови"/>
              </a:rPr>
              <a:t>мови</a:t>
            </a:r>
            <a:r>
              <a:rPr lang="ru-RU" dirty="0"/>
              <a:t> (з </a:t>
            </a:r>
            <a:r>
              <a:rPr lang="ru-RU" dirty="0" err="1"/>
              <a:t>дод</a:t>
            </a:r>
            <a:r>
              <a:rPr lang="ru-RU" dirty="0"/>
              <a:t>. і </a:t>
            </a:r>
            <a:r>
              <a:rPr lang="ru-RU" dirty="0" err="1"/>
              <a:t>допов</a:t>
            </a:r>
            <a:r>
              <a:rPr lang="ru-RU" dirty="0"/>
              <a:t>.) / уклад. і гол. ред. В. Т. Бусел. — 5-те вид. — К. ; </a:t>
            </a:r>
            <a:r>
              <a:rPr lang="ru-RU" dirty="0" err="1"/>
              <a:t>Ірпінь</a:t>
            </a:r>
            <a:r>
              <a:rPr lang="ru-RU" dirty="0"/>
              <a:t> : </a:t>
            </a:r>
            <a:r>
              <a:rPr lang="ru-RU" dirty="0" smtClean="0"/>
              <a:t>Перун</a:t>
            </a:r>
            <a:r>
              <a:rPr lang="ru-RU" dirty="0"/>
              <a:t>, 2005. </a:t>
            </a:r>
            <a:endParaRPr lang="ru-RU" dirty="0" smtClean="0"/>
          </a:p>
          <a:p>
            <a:r>
              <a:rPr lang="ru-RU" i="1" dirty="0"/>
              <a:t>Донцов C. B.</a:t>
            </a:r>
            <a:r>
              <a:rPr lang="ru-RU" dirty="0"/>
              <a:t> </a:t>
            </a:r>
            <a:r>
              <a:rPr lang="ru-RU" dirty="0" err="1" smtClean="0"/>
              <a:t>Основи</a:t>
            </a:r>
            <a:r>
              <a:rPr lang="ru-RU" dirty="0" smtClean="0"/>
              <a:t> </a:t>
            </a:r>
            <a:r>
              <a:rPr lang="ru-RU" dirty="0" err="1" smtClean="0"/>
              <a:t>теорії</a:t>
            </a:r>
            <a:r>
              <a:rPr lang="ru-RU" dirty="0" smtClean="0"/>
              <a:t> </a:t>
            </a:r>
            <a:r>
              <a:rPr lang="ru-RU" dirty="0"/>
              <a:t>судна: </a:t>
            </a:r>
            <a:r>
              <a:rPr lang="ru-RU" dirty="0" err="1" smtClean="0"/>
              <a:t>посібник</a:t>
            </a:r>
            <a:r>
              <a:rPr lang="ru-RU" dirty="0" smtClean="0"/>
              <a:t>/ </a:t>
            </a:r>
            <a:r>
              <a:rPr lang="ru-RU" dirty="0"/>
              <a:t>С. В. Донцов. — </a:t>
            </a:r>
            <a:r>
              <a:rPr lang="ru-RU" dirty="0" smtClean="0"/>
              <a:t>Одеса</a:t>
            </a:r>
            <a:r>
              <a:rPr lang="ru-RU" dirty="0"/>
              <a:t>: Феникс, 2007. — 142 с.</a:t>
            </a:r>
          </a:p>
        </p:txBody>
      </p:sp>
    </p:spTree>
    <p:extLst>
      <p:ext uri="{BB962C8B-B14F-4D97-AF65-F5344CB8AC3E}">
        <p14:creationId xmlns:p14="http://schemas.microsoft.com/office/powerpoint/2010/main" val="41868465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8200" y="365125"/>
            <a:ext cx="10515600" cy="1061794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uk-UA" b="1" dirty="0">
                <a:solidFill>
                  <a:srgbClr val="FF0000"/>
                </a:solidFill>
              </a:rPr>
              <a:t>Дякую за увагу!</a:t>
            </a:r>
            <a:endParaRPr b="1" dirty="0">
              <a:solidFill>
                <a:srgbClr val="FF0000"/>
              </a:solidFill>
            </a:endParaRPr>
          </a:p>
        </p:txBody>
      </p:sp>
      <p:pic>
        <p:nvPicPr>
          <p:cNvPr id="7170" name="Picture 2" descr="C:\Users\User\Desktop\teoreticheskiychertezhkorpusasudnaiegopr-def1ab05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9388" y="1461247"/>
            <a:ext cx="6849956" cy="3590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79929" y="5312060"/>
            <a:ext cx="107038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Основні</a:t>
            </a:r>
            <a:r>
              <a:rPr lang="ru-RU" dirty="0" smtClean="0"/>
              <a:t> </a:t>
            </a:r>
            <a:r>
              <a:rPr lang="ru-RU" dirty="0" err="1"/>
              <a:t>площині</a:t>
            </a:r>
            <a:r>
              <a:rPr lang="ru-RU" dirty="0"/>
              <a:t> </a:t>
            </a:r>
            <a:r>
              <a:rPr lang="ru-RU" dirty="0" err="1"/>
              <a:t>проекцій</a:t>
            </a:r>
            <a:r>
              <a:rPr lang="ru-RU" dirty="0"/>
              <a:t> теоретичного </a:t>
            </a:r>
            <a:r>
              <a:rPr lang="ru-RU" dirty="0" err="1"/>
              <a:t>креслення</a:t>
            </a:r>
            <a:r>
              <a:rPr lang="ru-RU" dirty="0"/>
              <a:t>:</a:t>
            </a:r>
            <a:br>
              <a:rPr lang="ru-RU" dirty="0"/>
            </a:br>
            <a:r>
              <a:rPr lang="ru-RU" dirty="0"/>
              <a:t>1 - </a:t>
            </a:r>
            <a:r>
              <a:rPr lang="ru-RU" dirty="0" err="1"/>
              <a:t>діаметральна</a:t>
            </a:r>
            <a:r>
              <a:rPr lang="ru-RU" dirty="0"/>
              <a:t> </a:t>
            </a:r>
            <a:r>
              <a:rPr lang="ru-RU" dirty="0" err="1"/>
              <a:t>площину</a:t>
            </a:r>
            <a:r>
              <a:rPr lang="ru-RU" dirty="0"/>
              <a:t>, 2 - </a:t>
            </a:r>
            <a:r>
              <a:rPr lang="ru-RU" dirty="0" err="1"/>
              <a:t>площина</a:t>
            </a:r>
            <a:r>
              <a:rPr lang="ru-RU" dirty="0"/>
              <a:t> мидель-шпангоута, 3 - </a:t>
            </a:r>
            <a:r>
              <a:rPr lang="ru-RU" dirty="0" err="1"/>
              <a:t>площина</a:t>
            </a:r>
            <a:r>
              <a:rPr lang="ru-RU" dirty="0"/>
              <a:t> </a:t>
            </a:r>
            <a:r>
              <a:rPr lang="ru-RU" dirty="0" err="1"/>
              <a:t>конструктивної</a:t>
            </a:r>
            <a:r>
              <a:rPr lang="ru-RU" dirty="0"/>
              <a:t> </a:t>
            </a:r>
            <a:r>
              <a:rPr lang="ru-RU" dirty="0" err="1"/>
              <a:t>ватерлінії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627529"/>
            <a:ext cx="10515600" cy="5549434"/>
          </a:xfrm>
        </p:spPr>
        <p:txBody>
          <a:bodyPr/>
          <a:lstStyle/>
          <a:p>
            <a:pPr algn="just"/>
            <a:r>
              <a:rPr lang="vi-VN" b="1" dirty="0">
                <a:solidFill>
                  <a:srgbClr val="FF0000"/>
                </a:solidFill>
              </a:rPr>
              <a:t>Тео́рія корабля́ (су́дна)</a:t>
            </a:r>
            <a:r>
              <a:rPr lang="vi-VN" dirty="0">
                <a:solidFill>
                  <a:srgbClr val="FF0000"/>
                </a:solidFill>
              </a:rPr>
              <a:t> </a:t>
            </a:r>
            <a:r>
              <a:rPr lang="vi-VN" dirty="0"/>
              <a:t>— </a:t>
            </a:r>
            <a:r>
              <a:rPr lang="ru-RU" dirty="0" smtClean="0"/>
              <a:t>наука</a:t>
            </a:r>
            <a:r>
              <a:rPr lang="vi-VN" dirty="0" smtClean="0"/>
              <a:t> </a:t>
            </a:r>
            <a:r>
              <a:rPr lang="vi-VN" dirty="0"/>
              <a:t>про рівновагу і рух </a:t>
            </a:r>
            <a:r>
              <a:rPr lang="ru-RU" dirty="0" smtClean="0"/>
              <a:t>судна</a:t>
            </a:r>
            <a:r>
              <a:rPr lang="vi-VN" dirty="0" smtClean="0"/>
              <a:t> </a:t>
            </a:r>
            <a:r>
              <a:rPr lang="vi-VN" dirty="0"/>
              <a:t>та про його </a:t>
            </a:r>
            <a:r>
              <a:rPr lang="ru-RU" dirty="0" err="1" smtClean="0"/>
              <a:t>морехідні</a:t>
            </a:r>
            <a:r>
              <a:rPr lang="ru-RU" dirty="0" smtClean="0"/>
              <a:t> </a:t>
            </a:r>
            <a:r>
              <a:rPr lang="ru-RU" dirty="0" err="1" smtClean="0"/>
              <a:t>якості</a:t>
            </a:r>
            <a:r>
              <a:rPr lang="vi-VN" dirty="0" smtClean="0"/>
              <a:t>: </a:t>
            </a:r>
            <a:r>
              <a:rPr lang="vi-VN" dirty="0">
                <a:hlinkClick r:id="rId2" tooltip="Плавучість"/>
              </a:rPr>
              <a:t>плавучість</a:t>
            </a:r>
            <a:r>
              <a:rPr lang="vi-VN" dirty="0"/>
              <a:t>, </a:t>
            </a:r>
            <a:r>
              <a:rPr lang="vi-VN" dirty="0">
                <a:hlinkClick r:id="rId3" tooltip="Остійність"/>
              </a:rPr>
              <a:t>остійність</a:t>
            </a:r>
            <a:r>
              <a:rPr lang="vi-VN" dirty="0"/>
              <a:t> і </a:t>
            </a:r>
            <a:r>
              <a:rPr lang="vi-VN" dirty="0">
                <a:hlinkClick r:id="rId4" tooltip="Непотоплюваність"/>
              </a:rPr>
              <a:t>непотоплюваність</a:t>
            </a:r>
            <a:r>
              <a:rPr lang="vi-VN" dirty="0"/>
              <a:t>, ходовість, </a:t>
            </a:r>
            <a:r>
              <a:rPr lang="vi-VN" dirty="0">
                <a:hlinkClick r:id="rId5" tooltip="Керованість судна"/>
              </a:rPr>
              <a:t>керованість</a:t>
            </a:r>
            <a:r>
              <a:rPr lang="vi-VN" dirty="0"/>
              <a:t> та помірність </a:t>
            </a:r>
            <a:r>
              <a:rPr lang="vi-VN" dirty="0">
                <a:hlinkClick r:id="rId6" tooltip="Хитавиця"/>
              </a:rPr>
              <a:t>хитавиці</a:t>
            </a:r>
            <a:r>
              <a:rPr lang="vi-VN" dirty="0"/>
              <a:t>.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2341278" y="1924439"/>
            <a:ext cx="7570056" cy="4256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2012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528918"/>
            <a:ext cx="10515600" cy="5648045"/>
          </a:xfrm>
        </p:spPr>
        <p:txBody>
          <a:bodyPr/>
          <a:lstStyle/>
          <a:p>
            <a:pPr algn="just"/>
            <a:r>
              <a:rPr lang="ru-RU" dirty="0" err="1"/>
              <a:t>Вивчення</a:t>
            </a:r>
            <a:r>
              <a:rPr lang="ru-RU" dirty="0"/>
              <a:t> та </a:t>
            </a:r>
            <a:r>
              <a:rPr lang="ru-RU" dirty="0" err="1"/>
              <a:t>дослідження</a:t>
            </a:r>
            <a:r>
              <a:rPr lang="ru-RU" dirty="0"/>
              <a:t> </a:t>
            </a:r>
            <a:r>
              <a:rPr lang="ru-RU" dirty="0" err="1"/>
              <a:t>морехідних</a:t>
            </a:r>
            <a:r>
              <a:rPr lang="ru-RU" dirty="0"/>
              <a:t> </a:t>
            </a:r>
            <a:r>
              <a:rPr lang="ru-RU" dirty="0" err="1"/>
              <a:t>якостей</a:t>
            </a:r>
            <a:r>
              <a:rPr lang="ru-RU" dirty="0"/>
              <a:t> проводиться у </a:t>
            </a:r>
            <a:r>
              <a:rPr lang="ru-RU" dirty="0" err="1"/>
              <a:t>залежності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 smtClean="0"/>
              <a:t>головних</a:t>
            </a:r>
            <a:r>
              <a:rPr lang="ru-RU" dirty="0" smtClean="0"/>
              <a:t> </a:t>
            </a:r>
            <a:r>
              <a:rPr lang="ru-RU" dirty="0" err="1" smtClean="0"/>
              <a:t>розмірів</a:t>
            </a:r>
            <a:r>
              <a:rPr lang="ru-RU" dirty="0" smtClean="0"/>
              <a:t> корабля </a:t>
            </a:r>
            <a:r>
              <a:rPr lang="ru-RU" dirty="0" err="1" smtClean="0"/>
              <a:t>корабля</a:t>
            </a:r>
            <a:r>
              <a:rPr lang="ru-RU" dirty="0" smtClean="0"/>
              <a:t>, </a:t>
            </a:r>
            <a:r>
              <a:rPr lang="ru-RU" dirty="0" err="1"/>
              <a:t>форми</a:t>
            </a:r>
            <a:r>
              <a:rPr lang="ru-RU" dirty="0"/>
              <a:t> </a:t>
            </a:r>
            <a:r>
              <a:rPr lang="ru-RU" dirty="0" err="1"/>
              <a:t>обрисів</a:t>
            </a:r>
            <a:r>
              <a:rPr lang="ru-RU" dirty="0"/>
              <a:t> корпусу, </a:t>
            </a:r>
            <a:r>
              <a:rPr lang="ru-RU" dirty="0" err="1"/>
              <a:t>розподілу</a:t>
            </a:r>
            <a:r>
              <a:rPr lang="ru-RU" dirty="0"/>
              <a:t> </a:t>
            </a:r>
            <a:r>
              <a:rPr lang="ru-RU" dirty="0" err="1"/>
              <a:t>вантажів</a:t>
            </a:r>
            <a:r>
              <a:rPr lang="ru-RU" dirty="0"/>
              <a:t> і </a:t>
            </a:r>
            <a:r>
              <a:rPr lang="ru-RU" dirty="0" err="1"/>
              <a:t>зовнішніх</a:t>
            </a:r>
            <a:r>
              <a:rPr lang="ru-RU" dirty="0"/>
              <a:t> </a:t>
            </a:r>
            <a:r>
              <a:rPr lang="ru-RU" dirty="0" err="1"/>
              <a:t>навантажень</a:t>
            </a:r>
            <a:r>
              <a:rPr lang="ru-RU" dirty="0"/>
              <a:t>. </a:t>
            </a:r>
            <a:r>
              <a:rPr lang="ru-RU" dirty="0" err="1"/>
              <a:t>Знання</a:t>
            </a:r>
            <a:r>
              <a:rPr lang="ru-RU" dirty="0"/>
              <a:t> </a:t>
            </a:r>
            <a:r>
              <a:rPr lang="ru-RU" dirty="0" err="1"/>
              <a:t>морехідних</a:t>
            </a:r>
            <a:r>
              <a:rPr lang="ru-RU" dirty="0"/>
              <a:t> </a:t>
            </a:r>
            <a:r>
              <a:rPr lang="ru-RU" dirty="0" err="1"/>
              <a:t>якостей</a:t>
            </a:r>
            <a:r>
              <a:rPr lang="ru-RU" dirty="0"/>
              <a:t> </a:t>
            </a:r>
            <a:r>
              <a:rPr lang="ru-RU" dirty="0" err="1"/>
              <a:t>потрібне</a:t>
            </a:r>
            <a:r>
              <a:rPr lang="ru-RU" dirty="0"/>
              <a:t> при </a:t>
            </a:r>
            <a:r>
              <a:rPr lang="ru-RU" dirty="0" err="1"/>
              <a:t>проектуванні</a:t>
            </a:r>
            <a:r>
              <a:rPr lang="ru-RU" dirty="0"/>
              <a:t>, коли </a:t>
            </a:r>
            <a:r>
              <a:rPr lang="ru-RU" dirty="0" err="1"/>
              <a:t>вирішується</a:t>
            </a:r>
            <a:r>
              <a:rPr lang="ru-RU" dirty="0"/>
              <a:t> задача про </a:t>
            </a:r>
            <a:r>
              <a:rPr lang="ru-RU" dirty="0" err="1"/>
              <a:t>обрання</a:t>
            </a:r>
            <a:r>
              <a:rPr lang="ru-RU" dirty="0"/>
              <a:t> таких характеристик,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забезпечували</a:t>
            </a:r>
            <a:r>
              <a:rPr lang="ru-RU" dirty="0"/>
              <a:t> б </a:t>
            </a:r>
            <a:r>
              <a:rPr lang="ru-RU" dirty="0" err="1"/>
              <a:t>надійну</a:t>
            </a:r>
            <a:r>
              <a:rPr lang="ru-RU" dirty="0"/>
              <a:t> і </a:t>
            </a:r>
            <a:r>
              <a:rPr lang="ru-RU" dirty="0" err="1"/>
              <a:t>безаварійну</a:t>
            </a:r>
            <a:r>
              <a:rPr lang="ru-RU" dirty="0"/>
              <a:t> </a:t>
            </a:r>
            <a:r>
              <a:rPr lang="ru-RU" dirty="0" err="1"/>
              <a:t>експлуатацію</a:t>
            </a:r>
            <a:r>
              <a:rPr lang="ru-RU" dirty="0"/>
              <a:t> корабля за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режимів</a:t>
            </a:r>
            <a:r>
              <a:rPr lang="ru-RU" dirty="0"/>
              <a:t> </a:t>
            </a:r>
            <a:r>
              <a:rPr lang="ru-RU" dirty="0" err="1"/>
              <a:t>плавання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в </a:t>
            </a:r>
            <a:r>
              <a:rPr lang="ru-RU" dirty="0" err="1"/>
              <a:t>процесі</a:t>
            </a:r>
            <a:r>
              <a:rPr lang="ru-RU" dirty="0"/>
              <a:t> </a:t>
            </a:r>
            <a:r>
              <a:rPr lang="ru-RU" dirty="0" err="1"/>
              <a:t>експлуатації</a:t>
            </a:r>
            <a:r>
              <a:rPr lang="ru-RU" dirty="0"/>
              <a:t> для </a:t>
            </a:r>
            <a:r>
              <a:rPr lang="ru-RU" dirty="0" err="1"/>
              <a:t>їх</a:t>
            </a:r>
            <a:r>
              <a:rPr lang="ru-RU" dirty="0"/>
              <a:t> контролю і </a:t>
            </a:r>
            <a:r>
              <a:rPr lang="ru-RU" dirty="0" err="1"/>
              <a:t>регулювання</a:t>
            </a:r>
            <a:r>
              <a:rPr lang="ru-RU" dirty="0"/>
              <a:t> з метою </a:t>
            </a:r>
            <a:r>
              <a:rPr lang="ru-RU" dirty="0" err="1"/>
              <a:t>дотримання</a:t>
            </a:r>
            <a:r>
              <a:rPr lang="ru-RU" dirty="0"/>
              <a:t> </a:t>
            </a:r>
            <a:r>
              <a:rPr lang="ru-RU" dirty="0" err="1"/>
              <a:t>безпеки</a:t>
            </a:r>
            <a:r>
              <a:rPr lang="ru-RU" dirty="0"/>
              <a:t> </a:t>
            </a:r>
            <a:r>
              <a:rPr lang="ru-RU" dirty="0" err="1"/>
              <a:t>плавання</a:t>
            </a:r>
            <a:r>
              <a:rPr lang="ru-RU" dirty="0"/>
              <a:t>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4963" t="8062" r="-3261" b="28950"/>
          <a:stretch/>
        </p:blipFill>
        <p:spPr>
          <a:xfrm>
            <a:off x="3738281" y="3854824"/>
            <a:ext cx="5414271" cy="2312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2179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484094"/>
            <a:ext cx="10515600" cy="5692869"/>
          </a:xfrm>
        </p:spPr>
        <p:txBody>
          <a:bodyPr>
            <a:normAutofit lnSpcReduction="10000"/>
          </a:bodyPr>
          <a:lstStyle/>
          <a:p>
            <a:r>
              <a:rPr lang="uk-UA" b="1" dirty="0" smtClean="0">
                <a:solidFill>
                  <a:srgbClr val="FF0000"/>
                </a:solidFill>
              </a:rPr>
              <a:t>Геометрія судна</a:t>
            </a:r>
            <a:endParaRPr lang="ru-RU" b="1" dirty="0" smtClean="0">
              <a:solidFill>
                <a:srgbClr val="FF0000"/>
              </a:solidFill>
            </a:endParaRPr>
          </a:p>
          <a:p>
            <a:pPr algn="just"/>
            <a:r>
              <a:rPr lang="ru-RU" dirty="0" smtClean="0"/>
              <a:t>Форма </a:t>
            </a:r>
            <a:r>
              <a:rPr lang="ru-RU" dirty="0"/>
              <a:t>корпуса судна </a:t>
            </a:r>
            <a:r>
              <a:rPr lang="ru-RU" dirty="0" err="1"/>
              <a:t>характеризується</a:t>
            </a:r>
            <a:r>
              <a:rPr lang="ru-RU" dirty="0"/>
              <a:t> формою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перерізів</a:t>
            </a:r>
            <a:r>
              <a:rPr lang="ru-RU" dirty="0"/>
              <a:t> </a:t>
            </a:r>
            <a:r>
              <a:rPr lang="ru-RU" dirty="0" err="1"/>
              <a:t>трьома</a:t>
            </a:r>
            <a:r>
              <a:rPr lang="ru-RU" dirty="0"/>
              <a:t> </a:t>
            </a:r>
            <a:r>
              <a:rPr lang="ru-RU" dirty="0" err="1"/>
              <a:t>взаємно</a:t>
            </a:r>
            <a:r>
              <a:rPr lang="ru-RU" dirty="0"/>
              <a:t> </a:t>
            </a:r>
            <a:r>
              <a:rPr lang="ru-RU" dirty="0" err="1"/>
              <a:t>перпендикулярними</a:t>
            </a:r>
            <a:r>
              <a:rPr lang="ru-RU" dirty="0"/>
              <a:t> </a:t>
            </a:r>
            <a:r>
              <a:rPr lang="ru-RU" dirty="0" err="1"/>
              <a:t>площинами</a:t>
            </a:r>
            <a:r>
              <a:rPr lang="ru-RU" dirty="0"/>
              <a:t>, </a:t>
            </a:r>
            <a:r>
              <a:rPr lang="ru-RU" dirty="0" err="1"/>
              <a:t>співвідношенням</a:t>
            </a:r>
            <a:r>
              <a:rPr lang="ru-RU" dirty="0"/>
              <a:t> </a:t>
            </a:r>
            <a:r>
              <a:rPr lang="ru-RU" dirty="0" err="1" smtClean="0"/>
              <a:t>головних</a:t>
            </a:r>
            <a:r>
              <a:rPr lang="ru-RU" dirty="0" smtClean="0"/>
              <a:t> </a:t>
            </a:r>
            <a:r>
              <a:rPr lang="ru-RU" dirty="0" err="1" smtClean="0"/>
              <a:t>розмірів</a:t>
            </a:r>
            <a:r>
              <a:rPr lang="ru-RU" dirty="0" smtClean="0"/>
              <a:t> </a:t>
            </a:r>
            <a:r>
              <a:rPr lang="ru-RU" dirty="0"/>
              <a:t>і </a:t>
            </a:r>
            <a:r>
              <a:rPr lang="ru-RU" dirty="0" err="1" smtClean="0"/>
              <a:t>коефіцієнтами</a:t>
            </a:r>
            <a:r>
              <a:rPr lang="ru-RU" dirty="0" smtClean="0"/>
              <a:t> </a:t>
            </a:r>
            <a:r>
              <a:rPr lang="ru-RU" dirty="0" err="1" smtClean="0"/>
              <a:t>повноти</a:t>
            </a:r>
            <a:r>
              <a:rPr lang="ru-RU" dirty="0" smtClean="0"/>
              <a:t>. </a:t>
            </a:r>
            <a:r>
              <a:rPr lang="ru-RU" dirty="0" err="1"/>
              <a:t>Інформацію</a:t>
            </a:r>
            <a:r>
              <a:rPr lang="ru-RU" dirty="0"/>
              <a:t> про форму та </a:t>
            </a:r>
            <a:r>
              <a:rPr lang="ru-RU" dirty="0" err="1"/>
              <a:t>розміри</a:t>
            </a:r>
            <a:r>
              <a:rPr lang="ru-RU" dirty="0"/>
              <a:t> корпуса судна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отримати</a:t>
            </a:r>
            <a:r>
              <a:rPr lang="ru-RU" dirty="0"/>
              <a:t> з </a:t>
            </a:r>
            <a:r>
              <a:rPr lang="ru-RU" dirty="0" smtClean="0"/>
              <a:t>теоретичного </a:t>
            </a:r>
            <a:r>
              <a:rPr lang="ru-RU" dirty="0" err="1" smtClean="0"/>
              <a:t>кресленика</a:t>
            </a:r>
            <a:r>
              <a:rPr lang="ru-RU" dirty="0" smtClean="0"/>
              <a:t> </a:t>
            </a:r>
            <a:r>
              <a:rPr lang="ru-RU" dirty="0"/>
              <a:t>судна. </a:t>
            </a:r>
            <a:endParaRPr lang="ru-RU" dirty="0" smtClean="0"/>
          </a:p>
          <a:p>
            <a:pPr algn="just"/>
            <a:endParaRPr lang="uk-UA" dirty="0" smtClean="0"/>
          </a:p>
          <a:p>
            <a:pPr marL="0" indent="0" algn="just">
              <a:buNone/>
            </a:pPr>
            <a:endParaRPr lang="ru-RU" dirty="0" smtClean="0"/>
          </a:p>
          <a:p>
            <a:pPr algn="just"/>
            <a:endParaRPr lang="ru-RU" b="1" dirty="0" smtClean="0"/>
          </a:p>
          <a:p>
            <a:pPr algn="just"/>
            <a:endParaRPr lang="ru-RU" b="1" dirty="0"/>
          </a:p>
          <a:p>
            <a:pPr algn="just"/>
            <a:r>
              <a:rPr lang="ru-RU" b="1" dirty="0" err="1" smtClean="0"/>
              <a:t>Теоретичний</a:t>
            </a:r>
            <a:r>
              <a:rPr lang="ru-RU" b="1" dirty="0" smtClean="0"/>
              <a:t> </a:t>
            </a:r>
            <a:r>
              <a:rPr lang="ru-RU" b="1" dirty="0" err="1"/>
              <a:t>кресленик</a:t>
            </a:r>
            <a:r>
              <a:rPr lang="ru-RU" dirty="0"/>
              <a:t> — </a:t>
            </a:r>
            <a:r>
              <a:rPr lang="ru-RU" dirty="0" err="1" smtClean="0"/>
              <a:t>кресленик</a:t>
            </a:r>
            <a:r>
              <a:rPr lang="ru-RU" dirty="0" smtClean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визначає</a:t>
            </a:r>
            <a:r>
              <a:rPr lang="ru-RU" dirty="0"/>
              <a:t> </a:t>
            </a:r>
            <a:r>
              <a:rPr lang="ru-RU" dirty="0" err="1"/>
              <a:t>геометричну</a:t>
            </a:r>
            <a:r>
              <a:rPr lang="ru-RU" dirty="0"/>
              <a:t> форму (</a:t>
            </a:r>
            <a:r>
              <a:rPr lang="ru-RU" dirty="0" err="1"/>
              <a:t>обриси</a:t>
            </a:r>
            <a:r>
              <a:rPr lang="ru-RU" dirty="0"/>
              <a:t>) </a:t>
            </a:r>
            <a:r>
              <a:rPr lang="ru-RU" dirty="0" err="1"/>
              <a:t>виробу</a:t>
            </a:r>
            <a:r>
              <a:rPr lang="ru-RU" dirty="0"/>
              <a:t> і </a:t>
            </a:r>
            <a:r>
              <a:rPr lang="ru-RU" dirty="0" err="1"/>
              <a:t>координати</a:t>
            </a:r>
            <a:r>
              <a:rPr lang="ru-RU" dirty="0"/>
              <a:t> </a:t>
            </a:r>
            <a:r>
              <a:rPr lang="ru-RU" dirty="0" err="1"/>
              <a:t>розташування</a:t>
            </a:r>
            <a:r>
              <a:rPr lang="ru-RU" dirty="0"/>
              <a:t> </a:t>
            </a:r>
            <a:r>
              <a:rPr lang="ru-RU" dirty="0" err="1"/>
              <a:t>складових</a:t>
            </a:r>
            <a:r>
              <a:rPr lang="ru-RU" dirty="0"/>
              <a:t> </a:t>
            </a:r>
            <a:r>
              <a:rPr lang="ru-RU" dirty="0" err="1" smtClean="0"/>
              <a:t>частин</a:t>
            </a:r>
            <a:r>
              <a:rPr lang="ru-RU" dirty="0" smtClean="0"/>
              <a:t>. </a:t>
            </a:r>
            <a:r>
              <a:rPr lang="ru-RU" dirty="0" err="1"/>
              <a:t>Застосовується</a:t>
            </a:r>
            <a:r>
              <a:rPr lang="ru-RU" dirty="0"/>
              <a:t> в судно- і </a:t>
            </a:r>
            <a:r>
              <a:rPr lang="ru-RU" dirty="0" err="1"/>
              <a:t>літакобудуванні</a:t>
            </a:r>
            <a:r>
              <a:rPr lang="ru-RU" dirty="0"/>
              <a:t> для </a:t>
            </a:r>
            <a:r>
              <a:rPr lang="ru-RU" dirty="0" err="1"/>
              <a:t>виготовлення</a:t>
            </a:r>
            <a:r>
              <a:rPr lang="ru-RU" dirty="0"/>
              <a:t> </a:t>
            </a:r>
            <a:r>
              <a:rPr lang="ru-RU" dirty="0" err="1" smtClean="0"/>
              <a:t>корпусів</a:t>
            </a:r>
            <a:r>
              <a:rPr lang="ru-RU" dirty="0" smtClean="0"/>
              <a:t> суден і </a:t>
            </a:r>
            <a:r>
              <a:rPr lang="ru-RU" dirty="0" err="1" smtClean="0"/>
              <a:t>фюзеляжів</a:t>
            </a:r>
            <a:r>
              <a:rPr lang="ru-RU" dirty="0" smtClean="0"/>
              <a:t> </a:t>
            </a:r>
            <a:r>
              <a:rPr lang="ru-RU" dirty="0" err="1" smtClean="0"/>
              <a:t>літальних</a:t>
            </a:r>
            <a:r>
              <a:rPr lang="ru-RU" dirty="0" smtClean="0"/>
              <a:t> </a:t>
            </a:r>
            <a:r>
              <a:rPr lang="ru-RU" dirty="0" err="1"/>
              <a:t>апаратів</a:t>
            </a:r>
            <a:r>
              <a:rPr lang="ru-RU" dirty="0"/>
              <a:t>. </a:t>
            </a:r>
          </a:p>
        </p:txBody>
      </p:sp>
      <p:pic>
        <p:nvPicPr>
          <p:cNvPr id="1027" name="Picture 3" descr="C:\Users\User\Desktop\instrumenty-dlya-chercheniy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4334" y="2540467"/>
            <a:ext cx="3607453" cy="1873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53678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ser\Desktop\TeoKresSud1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398" y="778135"/>
            <a:ext cx="11342862" cy="4726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4202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493059"/>
            <a:ext cx="10515600" cy="5683904"/>
          </a:xfrm>
        </p:spPr>
        <p:txBody>
          <a:bodyPr>
            <a:normAutofit fontScale="92500"/>
          </a:bodyPr>
          <a:lstStyle/>
          <a:p>
            <a:r>
              <a:rPr lang="ru-RU" dirty="0" err="1"/>
              <a:t>Теоретичні</a:t>
            </a:r>
            <a:r>
              <a:rPr lang="ru-RU" dirty="0"/>
              <a:t> </a:t>
            </a:r>
            <a:r>
              <a:rPr lang="ru-RU" dirty="0" err="1"/>
              <a:t>кресленики</a:t>
            </a:r>
            <a:r>
              <a:rPr lang="ru-RU" dirty="0"/>
              <a:t> </a:t>
            </a:r>
            <a:r>
              <a:rPr lang="ru-RU" dirty="0" err="1"/>
              <a:t>використовують</a:t>
            </a:r>
            <a:r>
              <a:rPr lang="ru-RU" dirty="0"/>
              <a:t> при </a:t>
            </a:r>
            <a:r>
              <a:rPr lang="ru-RU" dirty="0" err="1"/>
              <a:t>плазово</a:t>
            </a:r>
            <a:r>
              <a:rPr lang="ru-RU" dirty="0"/>
              <a:t>-шаблонному, </a:t>
            </a:r>
            <a:r>
              <a:rPr lang="ru-RU" dirty="0" err="1"/>
              <a:t>плазово</a:t>
            </a:r>
            <a:r>
              <a:rPr lang="ru-RU" dirty="0"/>
              <a:t>-макетному та </a:t>
            </a:r>
            <a:r>
              <a:rPr lang="ru-RU" dirty="0" err="1"/>
              <a:t>плазово-ескізному</a:t>
            </a:r>
            <a:r>
              <a:rPr lang="ru-RU" dirty="0"/>
              <a:t> методах </a:t>
            </a:r>
            <a:r>
              <a:rPr lang="ru-RU" dirty="0" err="1"/>
              <a:t>виробництва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застосуванням</a:t>
            </a:r>
            <a:r>
              <a:rPr lang="ru-RU" dirty="0"/>
              <a:t> </a:t>
            </a:r>
            <a:r>
              <a:rPr lang="ru-RU" dirty="0" err="1"/>
              <a:t>фотопроєкційних</a:t>
            </a:r>
            <a:r>
              <a:rPr lang="ru-RU" dirty="0"/>
              <a:t> </a:t>
            </a:r>
            <a:r>
              <a:rPr lang="ru-RU" dirty="0" err="1"/>
              <a:t>методів</a:t>
            </a:r>
            <a:r>
              <a:rPr lang="ru-RU" dirty="0"/>
              <a:t> </a:t>
            </a:r>
            <a:r>
              <a:rPr lang="ru-RU" dirty="0" err="1"/>
              <a:t>розмічання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розвитком</a:t>
            </a:r>
            <a:r>
              <a:rPr lang="ru-RU" dirty="0"/>
              <a:t> та </a:t>
            </a:r>
            <a:r>
              <a:rPr lang="ru-RU" dirty="0" err="1"/>
              <a:t>запровадженням</a:t>
            </a:r>
            <a:r>
              <a:rPr lang="ru-RU" dirty="0"/>
              <a:t> </a:t>
            </a:r>
            <a:r>
              <a:rPr lang="ru-RU" dirty="0" err="1"/>
              <a:t>обчислювальної</a:t>
            </a:r>
            <a:r>
              <a:rPr lang="ru-RU" dirty="0"/>
              <a:t> </a:t>
            </a:r>
            <a:r>
              <a:rPr lang="ru-RU" dirty="0" err="1"/>
              <a:t>техніки</a:t>
            </a:r>
            <a:r>
              <a:rPr lang="ru-RU" dirty="0"/>
              <a:t> та </a:t>
            </a:r>
            <a:r>
              <a:rPr lang="ru-RU" dirty="0" err="1"/>
              <a:t>розвитком</a:t>
            </a:r>
            <a:r>
              <a:rPr lang="ru-RU" dirty="0"/>
              <a:t> </a:t>
            </a:r>
            <a:r>
              <a:rPr lang="ru-RU" dirty="0" smtClean="0"/>
              <a:t>САПР </a:t>
            </a:r>
            <a:r>
              <a:rPr lang="ru-RU" dirty="0" err="1"/>
              <a:t>трансформувались</a:t>
            </a:r>
            <a:r>
              <a:rPr lang="ru-RU" dirty="0"/>
              <a:t> у </a:t>
            </a:r>
            <a:r>
              <a:rPr lang="ru-RU" dirty="0" err="1"/>
              <a:t>розрахунково-плазовий</a:t>
            </a:r>
            <a:r>
              <a:rPr lang="ru-RU" dirty="0"/>
              <a:t> метод. </a:t>
            </a:r>
          </a:p>
          <a:p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плазовим</a:t>
            </a:r>
            <a:r>
              <a:rPr lang="ru-RU" dirty="0"/>
              <a:t> методом </a:t>
            </a:r>
            <a:r>
              <a:rPr lang="ru-RU" dirty="0" err="1"/>
              <a:t>виробництва</a:t>
            </a:r>
            <a:r>
              <a:rPr lang="ru-RU" dirty="0"/>
              <a:t> </a:t>
            </a:r>
            <a:r>
              <a:rPr lang="ru-RU" dirty="0" err="1"/>
              <a:t>мають</a:t>
            </a:r>
            <a:r>
              <a:rPr lang="ru-RU" dirty="0"/>
              <a:t> на </a:t>
            </a:r>
            <a:r>
              <a:rPr lang="ru-RU" dirty="0" err="1"/>
              <a:t>увазі</a:t>
            </a:r>
            <a:r>
              <a:rPr lang="ru-RU" dirty="0"/>
              <a:t> </a:t>
            </a:r>
            <a:r>
              <a:rPr lang="ru-RU" dirty="0" err="1"/>
              <a:t>такий</a:t>
            </a:r>
            <a:r>
              <a:rPr lang="ru-RU" dirty="0"/>
              <a:t> метод, при </a:t>
            </a:r>
            <a:r>
              <a:rPr lang="ru-RU" dirty="0" err="1"/>
              <a:t>якому</a:t>
            </a:r>
            <a:r>
              <a:rPr lang="ru-RU" dirty="0"/>
              <a:t> </a:t>
            </a:r>
            <a:r>
              <a:rPr lang="ru-RU" dirty="0" err="1"/>
              <a:t>деталі</a:t>
            </a:r>
            <a:r>
              <a:rPr lang="ru-RU" dirty="0"/>
              <a:t> </a:t>
            </a:r>
            <a:r>
              <a:rPr lang="ru-RU" dirty="0" err="1"/>
              <a:t>виготовляють</a:t>
            </a:r>
            <a:r>
              <a:rPr lang="ru-RU" dirty="0"/>
              <a:t> на </a:t>
            </a:r>
            <a:r>
              <a:rPr lang="ru-RU" dirty="0" err="1"/>
              <a:t>підставі</a:t>
            </a:r>
            <a:r>
              <a:rPr lang="ru-RU" dirty="0"/>
              <a:t> </a:t>
            </a:r>
            <a:r>
              <a:rPr lang="ru-RU" dirty="0" err="1"/>
              <a:t>складальних</a:t>
            </a:r>
            <a:r>
              <a:rPr lang="ru-RU" dirty="0"/>
              <a:t> </a:t>
            </a:r>
            <a:r>
              <a:rPr lang="ru-RU" dirty="0" err="1"/>
              <a:t>креслеників</a:t>
            </a:r>
            <a:r>
              <a:rPr lang="ru-RU" dirty="0"/>
              <a:t>, </a:t>
            </a:r>
            <a:r>
              <a:rPr lang="ru-RU" dirty="0" err="1"/>
              <a:t>шаблонів</a:t>
            </a:r>
            <a:r>
              <a:rPr lang="ru-RU" dirty="0"/>
              <a:t>, </a:t>
            </a:r>
            <a:r>
              <a:rPr lang="ru-RU" dirty="0" err="1"/>
              <a:t>макетів</a:t>
            </a:r>
            <a:r>
              <a:rPr lang="ru-RU" dirty="0"/>
              <a:t>, </a:t>
            </a:r>
            <a:r>
              <a:rPr lang="ru-RU" dirty="0" err="1"/>
              <a:t>рейок</a:t>
            </a:r>
            <a:r>
              <a:rPr lang="ru-RU" dirty="0"/>
              <a:t>, </a:t>
            </a:r>
            <a:r>
              <a:rPr lang="ru-RU" dirty="0" err="1"/>
              <a:t>ескізів</a:t>
            </a:r>
            <a:r>
              <a:rPr lang="ru-RU" dirty="0"/>
              <a:t> та </a:t>
            </a:r>
            <a:r>
              <a:rPr lang="ru-RU" dirty="0" err="1"/>
              <a:t>креслеників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знімаються</a:t>
            </a:r>
            <a:r>
              <a:rPr lang="ru-RU" dirty="0"/>
              <a:t> з </a:t>
            </a:r>
            <a:r>
              <a:rPr lang="ru-RU" dirty="0" smtClean="0"/>
              <a:t>плазу.</a:t>
            </a:r>
            <a:endParaRPr lang="ru-RU" dirty="0"/>
          </a:p>
          <a:p>
            <a:r>
              <a:rPr lang="ru-RU" dirty="0" err="1"/>
              <a:t>Плазовий</a:t>
            </a:r>
            <a:r>
              <a:rPr lang="ru-RU" dirty="0"/>
              <a:t> метод </a:t>
            </a:r>
            <a:r>
              <a:rPr lang="ru-RU" dirty="0" err="1"/>
              <a:t>виробництва</a:t>
            </a:r>
            <a:r>
              <a:rPr lang="ru-RU" dirty="0"/>
              <a:t> </a:t>
            </a:r>
            <a:r>
              <a:rPr lang="ru-RU" dirty="0" err="1"/>
              <a:t>застосовують</a:t>
            </a:r>
            <a:r>
              <a:rPr lang="ru-RU" dirty="0"/>
              <a:t> в тих </a:t>
            </a:r>
            <a:r>
              <a:rPr lang="ru-RU" dirty="0" err="1"/>
              <a:t>випадках</a:t>
            </a:r>
            <a:r>
              <a:rPr lang="ru-RU" dirty="0"/>
              <a:t>, коли в </a:t>
            </a:r>
            <a:r>
              <a:rPr lang="ru-RU" dirty="0" err="1"/>
              <a:t>робочих</a:t>
            </a:r>
            <a:r>
              <a:rPr lang="ru-RU" dirty="0"/>
              <a:t> </a:t>
            </a:r>
            <a:r>
              <a:rPr lang="ru-RU" dirty="0" err="1"/>
              <a:t>креслениках</a:t>
            </a:r>
            <a:r>
              <a:rPr lang="ru-RU" dirty="0"/>
              <a:t> </a:t>
            </a:r>
            <a:r>
              <a:rPr lang="ru-RU" dirty="0" err="1"/>
              <a:t>неможливо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недоцільно</a:t>
            </a:r>
            <a:r>
              <a:rPr lang="ru-RU" dirty="0"/>
              <a:t> </a:t>
            </a:r>
            <a:r>
              <a:rPr lang="ru-RU" dirty="0" err="1"/>
              <a:t>дати</a:t>
            </a:r>
            <a:r>
              <a:rPr lang="ru-RU" dirty="0"/>
              <a:t> </a:t>
            </a:r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/>
              <a:t>розміри</a:t>
            </a:r>
            <a:r>
              <a:rPr lang="ru-RU" dirty="0"/>
              <a:t>, </a:t>
            </a:r>
            <a:r>
              <a:rPr lang="ru-RU" dirty="0" err="1"/>
              <a:t>необхідні</a:t>
            </a:r>
            <a:r>
              <a:rPr lang="ru-RU" dirty="0"/>
              <a:t> для </a:t>
            </a:r>
            <a:r>
              <a:rPr lang="ru-RU" dirty="0" err="1"/>
              <a:t>виготовлення</a:t>
            </a:r>
            <a:r>
              <a:rPr lang="ru-RU" dirty="0"/>
              <a:t> </a:t>
            </a:r>
            <a:r>
              <a:rPr lang="ru-RU" dirty="0" err="1"/>
              <a:t>виробу</a:t>
            </a:r>
            <a:r>
              <a:rPr lang="ru-RU" dirty="0"/>
              <a:t> і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складових</a:t>
            </a:r>
            <a:r>
              <a:rPr lang="ru-RU" dirty="0"/>
              <a:t> </a:t>
            </a:r>
            <a:r>
              <a:rPr lang="ru-RU" dirty="0" err="1"/>
              <a:t>частин</a:t>
            </a:r>
            <a:r>
              <a:rPr lang="ru-RU" dirty="0"/>
              <a:t>. При </a:t>
            </a:r>
            <a:r>
              <a:rPr lang="ru-RU" dirty="0" err="1"/>
              <a:t>цьому</a:t>
            </a:r>
            <a:r>
              <a:rPr lang="ru-RU" dirty="0"/>
              <a:t> </a:t>
            </a:r>
            <a:r>
              <a:rPr lang="ru-RU" dirty="0" err="1"/>
              <a:t>відсутні</a:t>
            </a:r>
            <a:r>
              <a:rPr lang="ru-RU" dirty="0"/>
              <a:t> на </a:t>
            </a:r>
            <a:r>
              <a:rPr lang="ru-RU" dirty="0" err="1"/>
              <a:t>кресленнях</a:t>
            </a:r>
            <a:r>
              <a:rPr lang="ru-RU" dirty="0"/>
              <a:t> </a:t>
            </a:r>
            <a:r>
              <a:rPr lang="ru-RU" dirty="0" err="1"/>
              <a:t>розміри</a:t>
            </a:r>
            <a:r>
              <a:rPr lang="ru-RU" dirty="0"/>
              <a:t> </a:t>
            </a:r>
            <a:r>
              <a:rPr lang="ru-RU" dirty="0" err="1"/>
              <a:t>знімають</a:t>
            </a:r>
            <a:r>
              <a:rPr lang="ru-RU" dirty="0"/>
              <a:t> з плазу. При </a:t>
            </a:r>
            <a:r>
              <a:rPr lang="ru-RU" dirty="0" err="1"/>
              <a:t>розрахунково-плазовому</a:t>
            </a:r>
            <a:r>
              <a:rPr lang="ru-RU" dirty="0"/>
              <a:t> </a:t>
            </a:r>
            <a:r>
              <a:rPr lang="ru-RU" dirty="0" err="1"/>
              <a:t>методі</a:t>
            </a:r>
            <a:r>
              <a:rPr lang="ru-RU" dirty="0"/>
              <a:t> </a:t>
            </a:r>
            <a:r>
              <a:rPr lang="ru-RU" dirty="0" err="1"/>
              <a:t>ці</a:t>
            </a:r>
            <a:r>
              <a:rPr lang="ru-RU" dirty="0"/>
              <a:t> </a:t>
            </a:r>
            <a:r>
              <a:rPr lang="ru-RU" dirty="0" err="1"/>
              <a:t>дії</a:t>
            </a:r>
            <a:r>
              <a:rPr lang="ru-RU" dirty="0"/>
              <a:t> </a:t>
            </a:r>
            <a:r>
              <a:rPr lang="ru-RU" dirty="0" err="1"/>
              <a:t>здійснюються</a:t>
            </a:r>
            <a:r>
              <a:rPr lang="ru-RU" dirty="0"/>
              <a:t> на </a:t>
            </a:r>
            <a:r>
              <a:rPr lang="ru-RU" dirty="0" err="1" smtClean="0"/>
              <a:t>електронних</a:t>
            </a:r>
            <a:r>
              <a:rPr lang="ru-RU" dirty="0" smtClean="0"/>
              <a:t> моделях </a:t>
            </a:r>
            <a:r>
              <a:rPr lang="ru-RU" dirty="0" err="1" smtClean="0"/>
              <a:t>виробу</a:t>
            </a:r>
            <a:r>
              <a:rPr lang="ru-RU" dirty="0" smtClean="0"/>
              <a:t>. 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89095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502024"/>
            <a:ext cx="10515600" cy="5674939"/>
          </a:xfrm>
        </p:spPr>
        <p:txBody>
          <a:bodyPr>
            <a:normAutofit fontScale="92500" lnSpcReduction="10000"/>
          </a:bodyPr>
          <a:lstStyle/>
          <a:p>
            <a:r>
              <a:rPr lang="uk-UA" b="1" i="1" dirty="0" smtClean="0">
                <a:solidFill>
                  <a:srgbClr val="FF0000"/>
                </a:solidFill>
              </a:rPr>
              <a:t>Основні терміни</a:t>
            </a:r>
            <a:endParaRPr lang="ru-RU" b="1" i="1" dirty="0" smtClean="0">
              <a:solidFill>
                <a:srgbClr val="FF0000"/>
              </a:solidFill>
            </a:endParaRPr>
          </a:p>
          <a:p>
            <a:r>
              <a:rPr lang="ru-RU" b="1" i="1" dirty="0" smtClean="0"/>
              <a:t>Теоретична </a:t>
            </a:r>
            <a:r>
              <a:rPr lang="ru-RU" b="1" i="1" dirty="0" err="1"/>
              <a:t>поверхня</a:t>
            </a:r>
            <a:r>
              <a:rPr lang="ru-RU" b="1" i="1" dirty="0"/>
              <a:t> </a:t>
            </a:r>
            <a:r>
              <a:rPr lang="ru-RU" i="1" dirty="0"/>
              <a:t>(корпусу судна)</a:t>
            </a:r>
            <a:r>
              <a:rPr lang="ru-RU" dirty="0"/>
              <a:t> — </a:t>
            </a:r>
            <a:r>
              <a:rPr lang="ru-RU" dirty="0" err="1"/>
              <a:t>поверхня</a:t>
            </a:r>
            <a:r>
              <a:rPr lang="ru-RU" dirty="0"/>
              <a:t> судна, </a:t>
            </a:r>
            <a:r>
              <a:rPr lang="ru-RU" dirty="0" err="1"/>
              <a:t>що</a:t>
            </a:r>
            <a:r>
              <a:rPr lang="ru-RU" dirty="0"/>
              <a:t> проходить по </a:t>
            </a:r>
            <a:r>
              <a:rPr lang="ru-RU" dirty="0" err="1"/>
              <a:t>зовнішніх</a:t>
            </a:r>
            <a:r>
              <a:rPr lang="ru-RU" dirty="0"/>
              <a:t> краях </a:t>
            </a:r>
            <a:r>
              <a:rPr lang="ru-RU" dirty="0" smtClean="0"/>
              <a:t>набору днища</a:t>
            </a:r>
            <a:r>
              <a:rPr lang="ru-RU" dirty="0"/>
              <a:t>, </a:t>
            </a:r>
            <a:r>
              <a:rPr lang="ru-RU" dirty="0" err="1" smtClean="0"/>
              <a:t>бортів</a:t>
            </a:r>
            <a:r>
              <a:rPr lang="ru-RU" dirty="0" smtClean="0"/>
              <a:t> </a:t>
            </a:r>
            <a:r>
              <a:rPr lang="ru-RU" dirty="0"/>
              <a:t>і палуб основного корпусу, </a:t>
            </a:r>
            <a:r>
              <a:rPr lang="ru-RU" dirty="0" err="1"/>
              <a:t>надбудов</a:t>
            </a:r>
            <a:r>
              <a:rPr lang="ru-RU" dirty="0"/>
              <a:t>, фальшборту і </a:t>
            </a:r>
            <a:r>
              <a:rPr lang="ru-RU" dirty="0" err="1" smtClean="0"/>
              <a:t>піддашка</a:t>
            </a:r>
            <a:r>
              <a:rPr lang="ru-RU" dirty="0" smtClean="0"/>
              <a:t>. </a:t>
            </a:r>
            <a:endParaRPr lang="ru-RU" dirty="0"/>
          </a:p>
          <a:p>
            <a:r>
              <a:rPr lang="ru-RU" b="1" i="1" dirty="0" err="1">
                <a:hlinkClick r:id="rId2" tooltip="Шпангоут"/>
              </a:rPr>
              <a:t>Шпангоути</a:t>
            </a:r>
            <a:r>
              <a:rPr lang="ru-RU" dirty="0"/>
              <a:t> — </a:t>
            </a:r>
            <a:r>
              <a:rPr lang="ru-RU" dirty="0" err="1"/>
              <a:t>лінії</a:t>
            </a:r>
            <a:r>
              <a:rPr lang="ru-RU" dirty="0"/>
              <a:t> </a:t>
            </a:r>
            <a:r>
              <a:rPr lang="ru-RU" dirty="0" err="1"/>
              <a:t>перетину</a:t>
            </a:r>
            <a:r>
              <a:rPr lang="ru-RU" dirty="0"/>
              <a:t> </a:t>
            </a:r>
            <a:r>
              <a:rPr lang="ru-RU" dirty="0" err="1"/>
              <a:t>теоретичної</a:t>
            </a:r>
            <a:r>
              <a:rPr lang="ru-RU" dirty="0"/>
              <a:t> </a:t>
            </a:r>
            <a:r>
              <a:rPr lang="ru-RU" dirty="0" err="1"/>
              <a:t>поверхні</a:t>
            </a:r>
            <a:r>
              <a:rPr lang="ru-RU" dirty="0"/>
              <a:t> </a:t>
            </a:r>
            <a:r>
              <a:rPr lang="ru-RU" dirty="0" err="1"/>
              <a:t>виробу</a:t>
            </a:r>
            <a:r>
              <a:rPr lang="ru-RU" dirty="0"/>
              <a:t> </a:t>
            </a:r>
            <a:r>
              <a:rPr lang="ru-RU" dirty="0" err="1"/>
              <a:t>поперечними</a:t>
            </a:r>
            <a:r>
              <a:rPr lang="ru-RU" dirty="0"/>
              <a:t> </a:t>
            </a:r>
            <a:r>
              <a:rPr lang="ru-RU" dirty="0" err="1"/>
              <a:t>площинами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паралельні</a:t>
            </a:r>
            <a:r>
              <a:rPr lang="ru-RU" dirty="0"/>
              <a:t> до </a:t>
            </a:r>
            <a:r>
              <a:rPr lang="ru-RU" dirty="0" err="1"/>
              <a:t>вертикальної</a:t>
            </a:r>
            <a:r>
              <a:rPr lang="ru-RU" dirty="0"/>
              <a:t> </a:t>
            </a:r>
            <a:r>
              <a:rPr lang="ru-RU" dirty="0" err="1"/>
              <a:t>поперечної</a:t>
            </a:r>
            <a:r>
              <a:rPr lang="ru-RU" dirty="0"/>
              <a:t> </a:t>
            </a:r>
            <a:r>
              <a:rPr lang="ru-RU" dirty="0" err="1"/>
              <a:t>площини</a:t>
            </a:r>
            <a:r>
              <a:rPr lang="ru-RU" dirty="0"/>
              <a:t> (</a:t>
            </a:r>
            <a:r>
              <a:rPr lang="ru-RU" dirty="0" err="1"/>
              <a:t>площини</a:t>
            </a:r>
            <a:r>
              <a:rPr lang="ru-RU" dirty="0"/>
              <a:t> </a:t>
            </a:r>
            <a:r>
              <a:rPr lang="ru-RU" dirty="0" err="1">
                <a:hlinkClick r:id="rId3" tooltip="Мідель-шпангоут"/>
              </a:rPr>
              <a:t>мідель</a:t>
            </a:r>
            <a:r>
              <a:rPr lang="ru-RU" dirty="0">
                <a:hlinkClick r:id="rId3" tooltip="Мідель-шпангоут"/>
              </a:rPr>
              <a:t>-шпангоута</a:t>
            </a:r>
            <a:r>
              <a:rPr lang="ru-RU" dirty="0"/>
              <a:t>). </a:t>
            </a:r>
          </a:p>
          <a:p>
            <a:r>
              <a:rPr lang="ru-RU" b="1" i="1" dirty="0" err="1">
                <a:solidFill>
                  <a:srgbClr val="0070C0"/>
                </a:solidFill>
              </a:rPr>
              <a:t>Ватерлінії</a:t>
            </a:r>
            <a:r>
              <a:rPr lang="ru-RU" i="1" dirty="0"/>
              <a:t> (</a:t>
            </a:r>
            <a:r>
              <a:rPr lang="ru-RU" i="1" dirty="0" err="1"/>
              <a:t>горизонталі</a:t>
            </a:r>
            <a:r>
              <a:rPr lang="ru-RU" i="1" dirty="0"/>
              <a:t>)</a:t>
            </a:r>
            <a:r>
              <a:rPr lang="ru-RU" dirty="0"/>
              <a:t> — </a:t>
            </a:r>
            <a:r>
              <a:rPr lang="ru-RU" dirty="0" err="1"/>
              <a:t>лінії</a:t>
            </a:r>
            <a:r>
              <a:rPr lang="ru-RU" dirty="0"/>
              <a:t> </a:t>
            </a:r>
            <a:r>
              <a:rPr lang="ru-RU" dirty="0" err="1"/>
              <a:t>перетину</a:t>
            </a:r>
            <a:r>
              <a:rPr lang="ru-RU" dirty="0"/>
              <a:t> </a:t>
            </a:r>
            <a:r>
              <a:rPr lang="ru-RU" dirty="0" err="1"/>
              <a:t>теоретичної</a:t>
            </a:r>
            <a:r>
              <a:rPr lang="ru-RU" dirty="0"/>
              <a:t> </a:t>
            </a:r>
            <a:r>
              <a:rPr lang="ru-RU" dirty="0" err="1"/>
              <a:t>поверхні</a:t>
            </a:r>
            <a:r>
              <a:rPr lang="ru-RU" dirty="0"/>
              <a:t> </a:t>
            </a:r>
            <a:r>
              <a:rPr lang="ru-RU" dirty="0" err="1"/>
              <a:t>виробу</a:t>
            </a:r>
            <a:r>
              <a:rPr lang="ru-RU" dirty="0"/>
              <a:t> </a:t>
            </a:r>
            <a:r>
              <a:rPr lang="ru-RU" dirty="0" err="1"/>
              <a:t>площинами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паралельні</a:t>
            </a:r>
            <a:r>
              <a:rPr lang="ru-RU" dirty="0"/>
              <a:t> до </a:t>
            </a:r>
            <a:r>
              <a:rPr lang="ru-RU" dirty="0" err="1"/>
              <a:t>горизонтальної</a:t>
            </a:r>
            <a:r>
              <a:rPr lang="ru-RU" dirty="0"/>
              <a:t> </a:t>
            </a:r>
            <a:r>
              <a:rPr lang="ru-RU" dirty="0" err="1"/>
              <a:t>площини</a:t>
            </a:r>
            <a:r>
              <a:rPr lang="ru-RU" baseline="30000" dirty="0" smtClean="0"/>
              <a:t>[</a:t>
            </a:r>
            <a:r>
              <a:rPr lang="ru-RU" dirty="0" smtClean="0"/>
              <a:t>. </a:t>
            </a:r>
            <a:endParaRPr lang="ru-RU" dirty="0"/>
          </a:p>
          <a:p>
            <a:r>
              <a:rPr lang="ru-RU" b="1" i="1" dirty="0" err="1">
                <a:solidFill>
                  <a:srgbClr val="0070C0"/>
                </a:solidFill>
              </a:rPr>
              <a:t>Батокси</a:t>
            </a:r>
            <a:r>
              <a:rPr lang="ru-RU" dirty="0"/>
              <a:t> — </a:t>
            </a:r>
            <a:r>
              <a:rPr lang="ru-RU" dirty="0" err="1"/>
              <a:t>лінії</a:t>
            </a:r>
            <a:r>
              <a:rPr lang="ru-RU" dirty="0"/>
              <a:t> </a:t>
            </a:r>
            <a:r>
              <a:rPr lang="ru-RU" dirty="0" err="1"/>
              <a:t>перетину</a:t>
            </a:r>
            <a:r>
              <a:rPr lang="ru-RU" dirty="0"/>
              <a:t> </a:t>
            </a:r>
            <a:r>
              <a:rPr lang="ru-RU" dirty="0" err="1"/>
              <a:t>теоретичної</a:t>
            </a:r>
            <a:r>
              <a:rPr lang="ru-RU" dirty="0"/>
              <a:t> </a:t>
            </a:r>
            <a:r>
              <a:rPr lang="ru-RU" dirty="0" err="1"/>
              <a:t>поверхні</a:t>
            </a:r>
            <a:r>
              <a:rPr lang="ru-RU" dirty="0"/>
              <a:t> </a:t>
            </a:r>
            <a:r>
              <a:rPr lang="ru-RU" dirty="0" err="1"/>
              <a:t>виробу</a:t>
            </a:r>
            <a:r>
              <a:rPr lang="ru-RU" dirty="0"/>
              <a:t> </a:t>
            </a:r>
            <a:r>
              <a:rPr lang="ru-RU" dirty="0" err="1"/>
              <a:t>площинами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паралельні</a:t>
            </a:r>
            <a:r>
              <a:rPr lang="ru-RU" dirty="0"/>
              <a:t> до </a:t>
            </a:r>
            <a:r>
              <a:rPr lang="ru-RU" dirty="0" err="1"/>
              <a:t>вертикальної</a:t>
            </a:r>
            <a:r>
              <a:rPr lang="ru-RU" dirty="0"/>
              <a:t> </a:t>
            </a:r>
            <a:r>
              <a:rPr lang="ru-RU" dirty="0" err="1"/>
              <a:t>поздовжньої</a:t>
            </a:r>
            <a:r>
              <a:rPr lang="ru-RU" dirty="0"/>
              <a:t> </a:t>
            </a:r>
            <a:r>
              <a:rPr lang="ru-RU" dirty="0" err="1"/>
              <a:t>площини</a:t>
            </a:r>
            <a:r>
              <a:rPr lang="ru-RU" dirty="0"/>
              <a:t>. </a:t>
            </a:r>
          </a:p>
          <a:p>
            <a:r>
              <a:rPr lang="ru-RU" b="1" i="1" dirty="0" err="1">
                <a:solidFill>
                  <a:srgbClr val="0070C0"/>
                </a:solidFill>
              </a:rPr>
              <a:t>Рибини</a:t>
            </a:r>
            <a:r>
              <a:rPr lang="ru-RU" dirty="0"/>
              <a:t> — </a:t>
            </a:r>
            <a:r>
              <a:rPr lang="ru-RU" dirty="0" err="1"/>
              <a:t>лінії</a:t>
            </a:r>
            <a:r>
              <a:rPr lang="ru-RU" dirty="0"/>
              <a:t> </a:t>
            </a:r>
            <a:r>
              <a:rPr lang="ru-RU" dirty="0" err="1"/>
              <a:t>перетину</a:t>
            </a:r>
            <a:r>
              <a:rPr lang="ru-RU" dirty="0"/>
              <a:t> </a:t>
            </a:r>
            <a:r>
              <a:rPr lang="ru-RU" dirty="0" err="1"/>
              <a:t>теоретичної</a:t>
            </a:r>
            <a:r>
              <a:rPr lang="ru-RU" dirty="0"/>
              <a:t> </a:t>
            </a:r>
            <a:r>
              <a:rPr lang="ru-RU" dirty="0" err="1"/>
              <a:t>поверхні</a:t>
            </a:r>
            <a:r>
              <a:rPr lang="ru-RU" dirty="0"/>
              <a:t> </a:t>
            </a:r>
            <a:r>
              <a:rPr lang="ru-RU" dirty="0" err="1"/>
              <a:t>виробу</a:t>
            </a:r>
            <a:r>
              <a:rPr lang="ru-RU" dirty="0"/>
              <a:t> </a:t>
            </a:r>
            <a:r>
              <a:rPr lang="ru-RU" dirty="0" err="1"/>
              <a:t>нахиленими</a:t>
            </a:r>
            <a:r>
              <a:rPr lang="ru-RU" dirty="0"/>
              <a:t> </a:t>
            </a:r>
            <a:r>
              <a:rPr lang="ru-RU" dirty="0" err="1"/>
              <a:t>площинами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перпендикулярні</a:t>
            </a:r>
            <a:r>
              <a:rPr lang="ru-RU" dirty="0"/>
              <a:t> до </a:t>
            </a:r>
            <a:r>
              <a:rPr lang="ru-RU" dirty="0" err="1"/>
              <a:t>вертикальної</a:t>
            </a:r>
            <a:r>
              <a:rPr lang="ru-RU" dirty="0"/>
              <a:t> </a:t>
            </a:r>
            <a:r>
              <a:rPr lang="ru-RU" dirty="0" err="1"/>
              <a:t>поперечної</a:t>
            </a:r>
            <a:r>
              <a:rPr lang="ru-RU" dirty="0"/>
              <a:t> </a:t>
            </a:r>
            <a:r>
              <a:rPr lang="ru-RU" dirty="0" err="1"/>
              <a:t>площини</a:t>
            </a:r>
            <a:r>
              <a:rPr lang="ru-RU" dirty="0"/>
              <a:t> і, по </a:t>
            </a:r>
            <a:r>
              <a:rPr lang="ru-RU" dirty="0" err="1"/>
              <a:t>можливості</a:t>
            </a:r>
            <a:r>
              <a:rPr lang="ru-RU" dirty="0"/>
              <a:t>, </a:t>
            </a:r>
            <a:r>
              <a:rPr lang="ru-RU" dirty="0" err="1"/>
              <a:t>нормальними</a:t>
            </a:r>
            <a:r>
              <a:rPr lang="ru-RU" dirty="0"/>
              <a:t> (</a:t>
            </a:r>
            <a:r>
              <a:rPr lang="ru-RU" dirty="0" err="1"/>
              <a:t>перпендикулярними</a:t>
            </a:r>
            <a:r>
              <a:rPr lang="ru-RU" dirty="0"/>
              <a:t>) до </a:t>
            </a:r>
            <a:r>
              <a:rPr lang="ru-RU" dirty="0" err="1"/>
              <a:t>обрисів</a:t>
            </a:r>
            <a:r>
              <a:rPr lang="ru-RU" dirty="0"/>
              <a:t> </a:t>
            </a:r>
            <a:r>
              <a:rPr lang="ru-RU" dirty="0" err="1"/>
              <a:t>шпангоутів</a:t>
            </a:r>
            <a:r>
              <a:rPr lang="ru-RU" dirty="0"/>
              <a:t>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95488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690282"/>
            <a:ext cx="10515600" cy="5719483"/>
          </a:xfrm>
        </p:spPr>
        <p:txBody>
          <a:bodyPr>
            <a:normAutofit/>
          </a:bodyPr>
          <a:lstStyle/>
          <a:p>
            <a:pPr algn="just"/>
            <a:r>
              <a:rPr lang="vi-VN" b="1" dirty="0" smtClean="0"/>
              <a:t>Шпанго́ут</a:t>
            </a:r>
            <a:r>
              <a:rPr lang="vi-VN" dirty="0" smtClean="0"/>
              <a:t> </a:t>
            </a:r>
            <a:r>
              <a:rPr lang="vi-VN" dirty="0"/>
              <a:t>(</a:t>
            </a:r>
            <a:r>
              <a:rPr lang="vi-VN" dirty="0">
                <a:hlinkClick r:id="rId2" tooltip="Нідерландська мова"/>
              </a:rPr>
              <a:t>нід.</a:t>
            </a:r>
            <a:r>
              <a:rPr lang="vi-VN" dirty="0"/>
              <a:t> </a:t>
            </a:r>
            <a:r>
              <a:rPr lang="en-US" i="1" dirty="0" err="1"/>
              <a:t>spanthout</a:t>
            </a:r>
            <a:r>
              <a:rPr lang="en-US" dirty="0"/>
              <a:t>, </a:t>
            </a:r>
            <a:r>
              <a:rPr lang="vi-VN" dirty="0"/>
              <a:t>від </a:t>
            </a:r>
            <a:r>
              <a:rPr lang="en-US" i="1" dirty="0" err="1"/>
              <a:t>spant</a:t>
            </a:r>
            <a:r>
              <a:rPr lang="en-US" dirty="0"/>
              <a:t> — «</a:t>
            </a:r>
            <a:r>
              <a:rPr lang="vi-VN" dirty="0"/>
              <a:t>ребро» і </a:t>
            </a:r>
            <a:r>
              <a:rPr lang="en-US" i="1" dirty="0" err="1"/>
              <a:t>hout</a:t>
            </a:r>
            <a:r>
              <a:rPr lang="en-US" dirty="0"/>
              <a:t> — «</a:t>
            </a:r>
            <a:r>
              <a:rPr lang="vi-VN" dirty="0"/>
              <a:t>дерево») — дерев'яний або металевий поперечний елемент силового набору корпусу </a:t>
            </a:r>
            <a:r>
              <a:rPr lang="vi-VN" dirty="0" smtClean="0"/>
              <a:t>кора</a:t>
            </a:r>
            <a:r>
              <a:rPr lang="uk-UA" dirty="0" err="1" smtClean="0"/>
              <a:t>бля</a:t>
            </a:r>
            <a:r>
              <a:rPr lang="vi-VN" dirty="0" smtClean="0"/>
              <a:t>, </a:t>
            </a:r>
            <a:r>
              <a:rPr lang="vi-VN" dirty="0"/>
              <a:t>що забезпечує жорсткість обшивки і зберігає її форму. </a:t>
            </a:r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dirty="0" err="1" smtClean="0"/>
              <a:t>Набір</a:t>
            </a:r>
            <a:r>
              <a:rPr lang="ru-RU" dirty="0" smtClean="0"/>
              <a:t> </a:t>
            </a:r>
            <a:r>
              <a:rPr lang="ru-RU" dirty="0" err="1"/>
              <a:t>човна</a:t>
            </a:r>
            <a:r>
              <a:rPr lang="ru-RU" dirty="0"/>
              <a:t> без обшивки</a:t>
            </a:r>
          </a:p>
        </p:txBody>
      </p:sp>
      <p:pic>
        <p:nvPicPr>
          <p:cNvPr id="3074" name="Picture 2" descr="C:\Users\User\Desktop\1280px-Arviat_Qulaittuq_1995-07-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5529" y="2373308"/>
            <a:ext cx="5074023" cy="3309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49302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519953"/>
            <a:ext cx="10515600" cy="5657010"/>
          </a:xfrm>
        </p:spPr>
        <p:txBody>
          <a:bodyPr>
            <a:normAutofit fontScale="92500"/>
          </a:bodyPr>
          <a:lstStyle/>
          <a:p>
            <a:r>
              <a:rPr lang="vi-VN" dirty="0"/>
              <a:t>Шпангоути є складовими поперечного </a:t>
            </a:r>
            <a:r>
              <a:rPr lang="vi-VN" dirty="0">
                <a:hlinkClick r:id="rId2" tooltip="Набір судна"/>
              </a:rPr>
              <a:t>набору корпусу судна</a:t>
            </a:r>
            <a:r>
              <a:rPr lang="vi-VN" dirty="0"/>
              <a:t>. Кожен шпангоут складається з двох гілок — </a:t>
            </a:r>
            <a:r>
              <a:rPr lang="vi-VN" i="1" dirty="0"/>
              <a:t>ти́мберсів</a:t>
            </a:r>
            <a:r>
              <a:rPr lang="vi-VN" dirty="0"/>
              <a:t> (від </a:t>
            </a:r>
            <a:r>
              <a:rPr lang="vi-VN" dirty="0">
                <a:hlinkClick r:id="rId3" tooltip="Англійська мова"/>
              </a:rPr>
              <a:t>англ.</a:t>
            </a:r>
            <a:r>
              <a:rPr lang="vi-VN" dirty="0"/>
              <a:t> </a:t>
            </a:r>
            <a:r>
              <a:rPr lang="en-US" i="1" dirty="0"/>
              <a:t>timbers</a:t>
            </a:r>
            <a:r>
              <a:rPr lang="en-US" dirty="0"/>
              <a:t> — «</a:t>
            </a:r>
            <a:r>
              <a:rPr lang="vi-VN" dirty="0"/>
              <a:t>балки, дерева»). Верхня частина тимберса називається </a:t>
            </a:r>
            <a:r>
              <a:rPr lang="vi-VN" i="1" dirty="0"/>
              <a:t>топтимберсом</a:t>
            </a:r>
            <a:r>
              <a:rPr lang="vi-VN" dirty="0"/>
              <a:t>, нижня — </a:t>
            </a:r>
            <a:r>
              <a:rPr lang="vi-VN" i="1" dirty="0"/>
              <a:t>флортимберсом</a:t>
            </a:r>
            <a:r>
              <a:rPr lang="vi-VN" dirty="0"/>
              <a:t>. Найвища частина топтимберса також називається </a:t>
            </a:r>
            <a:r>
              <a:rPr lang="vi-VN" i="1" dirty="0"/>
              <a:t>стійкою </a:t>
            </a:r>
            <a:r>
              <a:rPr lang="vi-VN" i="1" dirty="0">
                <a:hlinkClick r:id="rId4" tooltip="Фальшборт"/>
              </a:rPr>
              <a:t>фальшборту</a:t>
            </a:r>
            <a:r>
              <a:rPr lang="vi-VN" dirty="0"/>
              <a:t> (</a:t>
            </a:r>
            <a:r>
              <a:rPr lang="vi-VN" dirty="0">
                <a:hlinkClick r:id="rId3" tooltip="Англійська мова"/>
              </a:rPr>
              <a:t>англ.</a:t>
            </a:r>
            <a:r>
              <a:rPr lang="vi-VN" dirty="0"/>
              <a:t> </a:t>
            </a:r>
            <a:r>
              <a:rPr lang="en-US" i="1" dirty="0"/>
              <a:t>rail </a:t>
            </a:r>
            <a:r>
              <a:rPr lang="en-US" i="1" dirty="0" smtClean="0"/>
              <a:t>stanchion</a:t>
            </a:r>
            <a:r>
              <a:rPr lang="en-US" dirty="0" smtClean="0"/>
              <a:t>). </a:t>
            </a:r>
            <a:r>
              <a:rPr lang="vi-VN" dirty="0"/>
              <a:t>Топтимберси з'єднуються між собою </a:t>
            </a:r>
            <a:r>
              <a:rPr lang="vi-VN" dirty="0">
                <a:hlinkClick r:id="rId5" tooltip="Бімс"/>
              </a:rPr>
              <a:t>бімсами</a:t>
            </a:r>
            <a:r>
              <a:rPr lang="vi-VN" dirty="0"/>
              <a:t> (на дерев'яних суднах — за допомогою </a:t>
            </a:r>
            <a:r>
              <a:rPr lang="vi-VN" dirty="0">
                <a:hlinkClick r:id="rId6" tooltip="Книця"/>
              </a:rPr>
              <a:t>книць</a:t>
            </a:r>
            <a:r>
              <a:rPr lang="vi-VN" dirty="0"/>
              <a:t>), флортимберси кріпляться до </a:t>
            </a:r>
            <a:r>
              <a:rPr lang="vi-VN" dirty="0">
                <a:hlinkClick r:id="rId7" tooltip="Кіль (кораблебудування)"/>
              </a:rPr>
              <a:t>кіля</a:t>
            </a:r>
            <a:r>
              <a:rPr lang="vi-VN" dirty="0"/>
              <a:t> і зв'язуються між собою поздовжньою пов'яззю — </a:t>
            </a:r>
            <a:r>
              <a:rPr lang="vi-VN" dirty="0">
                <a:hlinkClick r:id="rId8" tooltip="Кільсон"/>
              </a:rPr>
              <a:t>кільсоном</a:t>
            </a:r>
            <a:r>
              <a:rPr lang="vi-VN" dirty="0"/>
              <a:t>. На великих дерев'яних кораблях шпангоути складають з окремих колод — </a:t>
            </a:r>
            <a:r>
              <a:rPr lang="vi-VN" i="1" dirty="0"/>
              <a:t>футоксів</a:t>
            </a:r>
            <a:r>
              <a:rPr lang="vi-VN" dirty="0"/>
              <a:t> (англ. </a:t>
            </a:r>
            <a:r>
              <a:rPr lang="en-US" i="1" dirty="0"/>
              <a:t>futtocks</a:t>
            </a:r>
            <a:r>
              <a:rPr lang="en-US" dirty="0"/>
              <a:t>). </a:t>
            </a:r>
            <a:r>
              <a:rPr lang="vi-VN" dirty="0"/>
              <a:t>Відстань між шпангоутами називається </a:t>
            </a:r>
            <a:r>
              <a:rPr lang="vi-VN" i="1" dirty="0"/>
              <a:t>шпація</a:t>
            </a:r>
            <a:r>
              <a:rPr lang="vi-VN" dirty="0"/>
              <a:t>. </a:t>
            </a:r>
          </a:p>
          <a:p>
            <a:r>
              <a:rPr lang="vi-VN" dirty="0"/>
              <a:t>На дерев'яних суднах поверх шпангоутів зсередини (або поверх внутрішньої обшивки) можуть накладатися </a:t>
            </a:r>
            <a:r>
              <a:rPr lang="vi-VN" i="1" dirty="0"/>
              <a:t>ридерси</a:t>
            </a:r>
            <a:r>
              <a:rPr lang="vi-VN" dirty="0"/>
              <a:t> (від </a:t>
            </a:r>
            <a:r>
              <a:rPr lang="vi-VN" dirty="0">
                <a:hlinkClick r:id="rId3" tooltip="Англійська мова"/>
              </a:rPr>
              <a:t>англ.</a:t>
            </a:r>
            <a:r>
              <a:rPr lang="vi-VN" dirty="0"/>
              <a:t> </a:t>
            </a:r>
            <a:r>
              <a:rPr lang="en-US" i="1" dirty="0"/>
              <a:t>riders</a:t>
            </a:r>
            <a:r>
              <a:rPr lang="en-US" dirty="0"/>
              <a:t>) — </a:t>
            </a:r>
            <a:r>
              <a:rPr lang="vi-VN" dirty="0"/>
              <a:t>діагональні перехресні залізні смуги, що йдуть від кільсона до нижньої палуби і служать для посилення міцності корпусу</a:t>
            </a:r>
            <a:r>
              <a:rPr lang="vi-VN" baseline="30000" dirty="0">
                <a:hlinkClick r:id="rId9"/>
              </a:rPr>
              <a:t>[3]</a:t>
            </a:r>
            <a:r>
              <a:rPr lang="vi-VN" dirty="0"/>
              <a:t>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2870102"/>
      </p:ext>
    </p:extLst>
  </p:cSld>
  <p:clrMapOvr>
    <a:masterClrMapping/>
  </p:clrMapOvr>
</p:sld>
</file>

<file path=ppt/theme/theme1.xml><?xml version="1.0" encoding="utf-8"?>
<a:theme xmlns:a="http://schemas.openxmlformats.org/drawingml/2006/main" name="Офисная тема">
  <a:themeElements>
    <a:clrScheme name="Офис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исная">
      <a:majorFont>
        <a:latin typeface="Calibri Light"/>
        <a:ea typeface=""/>
        <a:cs typeface=""/>
        <a:font script="Arab" typeface="Times New Roman"/>
        <a:font script="Armn" typeface="Arial"/>
        <a:font script="Beng" typeface="Vrinda"/>
        <a:font script="Bopo" typeface="Microsoft JhengHei"/>
        <a:font script="Cher" typeface="Plantagenet Cherokee"/>
        <a:font script="Deva" typeface="Mangal"/>
        <a:font script="Ethi" typeface="Nyala"/>
        <a:font script="Geor" typeface="Sylfaen"/>
        <a:font script="Gujr" typeface="Shruti"/>
        <a:font script="Guru" typeface="Raavi"/>
        <a:font script="Hang" typeface="맑은 고딕"/>
        <a:font script="Hebr" typeface="Times New Roman"/>
        <a:font script="Knda" typeface="Tunga"/>
        <a:font script="Khmr" typeface="MoolBoran"/>
        <a:font script="Laoo" typeface="DokChampa"/>
        <a:font script="Mlym" typeface="Kartika"/>
        <a:font script="Mong" typeface="Mongolian Baiti"/>
        <a:font script="Mymr" typeface="Myanmar Text"/>
        <a:font script="Orya" typeface="Kalinga"/>
        <a:font script="Sinh" typeface="Iskoola Pota"/>
        <a:font script="Syrc" typeface="Estrangelo Edessa"/>
        <a:font script="Taml" typeface="Latha"/>
        <a:font script="Telu" typeface="Gautami"/>
        <a:font script="Thaa" typeface="MV Boli"/>
        <a:font script="Thai" typeface="Angsana New"/>
        <a:font script="Tibt" typeface="Microsoft Himalaya"/>
        <a:font script="Cans" typeface="Euphemia"/>
        <a:font script="Yiii" typeface="Microsoft Yi Baiti"/>
        <a:font script="Osma" typeface="Ebrima"/>
        <a:font script="Tale" typeface="Microsoft Tai Le"/>
        <a:font script="Bugi" typeface="Leelawadee UI"/>
        <a:font script="Talu" typeface="Microsoft New Tai Lue"/>
        <a:font script="Tfng" typeface="Ebrima"/>
        <a:font script="Hans" typeface="等线 Light"/>
        <a:font script="Hant" typeface="新細明體"/>
        <a:font script="Java" typeface="Javanese Text"/>
        <a:font script="Nkoo" typeface="Ebrima"/>
        <a:font script="Phag" typeface="Phagspa"/>
        <a:font script="Syre" typeface="Estrangelo Edessa"/>
        <a:font script="Syrj" typeface="Estrangelo Edessa"/>
        <a:font script="Syrn" typeface="Estrangelo Edessa"/>
        <a:font script="Jpan" typeface="游ゴシック Light"/>
        <a:font script="Olck" typeface="Nirmala UI"/>
        <a:font script="Lisu" typeface="Segoe UI"/>
        <a:font script="Sora" typeface="Nirmala UI"/>
      </a:majorFont>
      <a:minorFont>
        <a:latin typeface="Calibri"/>
        <a:ea typeface=""/>
        <a:cs typeface=""/>
        <a:font script="Arab" typeface="Arial"/>
        <a:font script="Armn" typeface="Arial"/>
        <a:font script="Beng" typeface="Vrinda"/>
        <a:font script="Bopo" typeface="Microsoft JhengHei"/>
        <a:font script="Cher" typeface="Plantagenet Cherokee"/>
        <a:font script="Deva" typeface="Mangal"/>
        <a:font script="Ethi" typeface="Nyala"/>
        <a:font script="Geor" typeface="Sylfaen"/>
        <a:font script="Gujr" typeface="Shruti"/>
        <a:font script="Guru" typeface="Raavi"/>
        <a:font script="Hang" typeface="맑은 고딕"/>
        <a:font script="Hebr" typeface="Arial"/>
        <a:font script="Knda" typeface="Tunga"/>
        <a:font script="Khmr" typeface="DaunPenh"/>
        <a:font script="Laoo" typeface="DokChampa"/>
        <a:font script="Mlym" typeface="Kartika"/>
        <a:font script="Mong" typeface="Mongolian Baiti"/>
        <a:font script="Mymr" typeface="Myanmar Text"/>
        <a:font script="Orya" typeface="Kalinga"/>
        <a:font script="Sinh" typeface="Iskoola Pota"/>
        <a:font script="Syrc" typeface="Estrangelo Edessa"/>
        <a:font script="Taml" typeface="Latha"/>
        <a:font script="Telu" typeface="Gautami"/>
        <a:font script="Thaa" typeface="MV Boli"/>
        <a:font script="Thai" typeface="Cordia New"/>
        <a:font script="Tibt" typeface="Microsoft Himalaya"/>
        <a:font script="Cans" typeface="Euphemia"/>
        <a:font script="Yiii" typeface="Microsoft Yi Baiti"/>
        <a:font script="Osma" typeface="Ebrima"/>
        <a:font script="Tale" typeface="Microsoft Tai Le"/>
        <a:font script="Bugi" typeface="Leelawadee UI"/>
        <a:font script="Talu" typeface="Microsoft New Tai Lue"/>
        <a:font script="Tfng" typeface="Ebrima"/>
        <a:font script="Hans" typeface="等线"/>
        <a:font script="Hant" typeface="新細明體"/>
        <a:font script="Java" typeface="Javanese Text"/>
        <a:font script="Nkoo" typeface="Ebrima"/>
        <a:font script="Phag" typeface="Phagspa"/>
        <a:font script="Syre" typeface="Estrangelo Edessa"/>
        <a:font script="Syrj" typeface="Estrangelo Edessa"/>
        <a:font script="Syrn" typeface="Estrangelo Edessa"/>
        <a:font script="Jpan" typeface="游ゴシック"/>
        <a:font script="Olck" typeface="Nirmala UI"/>
        <a:font script="Lisu" typeface="Segoe UI"/>
        <a:font script="Sora" typeface="Nirmala UI"/>
      </a:minorFont>
    </a:fontScheme>
    <a:fmtScheme name="Офис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Notes Theme">
  <a:themeElements>
    <a:clrScheme name="Office Notes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Notes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 Notes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1"/>
        </a:gradFill>
      </a:fillStyleLst>
      <a:lnStyleLst>
        <a:ln w="9525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>
          <a:solidFill>
            <a:schemeClr val="phClr"/>
          </a:solidFill>
          <a:prstDash val="solid"/>
        </a:ln>
        <a:ln w="38100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338</Words>
  <Application>Microsoft Office PowerPoint</Application>
  <PresentationFormat>Произвольный</PresentationFormat>
  <Paragraphs>73</Paragraphs>
  <Slides>15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Офисная тема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Дякую за увагу!</vt:lpstr>
    </vt:vector>
  </TitlesOfParts>
  <Company>Mobile Systems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19</cp:revision>
  <dcterms:created xsi:type="dcterms:W3CDTF">2020-05-07T09:46:48Z</dcterms:created>
  <dcterms:modified xsi:type="dcterms:W3CDTF">2022-10-28T10:14:51Z</dcterms:modified>
</cp:coreProperties>
</file>