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10" r:id="rId15"/>
    <p:sldId id="311" r:id="rId16"/>
    <p:sldId id="312" r:id="rId17"/>
    <p:sldId id="313" r:id="rId18"/>
    <p:sldId id="283" r:id="rId19"/>
    <p:sldId id="27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5129"/>
            <a:ext cx="10515600" cy="5701834"/>
          </a:xfrm>
        </p:spPr>
        <p:txBody>
          <a:bodyPr/>
          <a:lstStyle/>
          <a:p>
            <a:r>
              <a:rPr lang="ru-RU" dirty="0" err="1"/>
              <a:t>Оскільки</a:t>
            </a:r>
            <a:r>
              <a:rPr lang="ru-RU" dirty="0"/>
              <a:t> корпус </a:t>
            </a:r>
            <a:r>
              <a:rPr lang="ru-RU" dirty="0" err="1"/>
              <a:t>симетричний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ДП, на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, а на «</a:t>
            </a:r>
            <a:r>
              <a:rPr lang="ru-RU" dirty="0" err="1"/>
              <a:t>корпусі</a:t>
            </a:r>
            <a:r>
              <a:rPr lang="ru-RU" dirty="0"/>
              <a:t>» -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носових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 </a:t>
            </a:r>
            <a:r>
              <a:rPr lang="ru-RU" dirty="0" err="1"/>
              <a:t>зображують</a:t>
            </a:r>
            <a:r>
              <a:rPr lang="ru-RU" dirty="0"/>
              <a:t> справа, а </a:t>
            </a:r>
            <a:r>
              <a:rPr lang="ru-RU" dirty="0" err="1"/>
              <a:t>кормових</a:t>
            </a:r>
            <a:r>
              <a:rPr lang="ru-RU" dirty="0"/>
              <a:t> - </a:t>
            </a:r>
            <a:r>
              <a:rPr lang="ru-RU" dirty="0" err="1"/>
              <a:t>зліва</a:t>
            </a:r>
            <a:r>
              <a:rPr lang="ru-RU" dirty="0"/>
              <a:t>.</a:t>
            </a:r>
          </a:p>
        </p:txBody>
      </p:sp>
      <p:pic>
        <p:nvPicPr>
          <p:cNvPr id="6146" name="Picture 2" descr="C:\Users\User\Desktop\teoreticheskiychertezhsudna-e17488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961" y="2187388"/>
            <a:ext cx="8750034" cy="307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0058" y="5790310"/>
            <a:ext cx="3830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Теоретичне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корпусу судна</a:t>
            </a:r>
          </a:p>
        </p:txBody>
      </p:sp>
    </p:spTree>
    <p:extLst>
      <p:ext uri="{BB962C8B-B14F-4D97-AF65-F5344CB8AC3E}">
        <p14:creationId xmlns:p14="http://schemas.microsoft.com/office/powerpoint/2010/main" val="1941766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/>
          <a:lstStyle/>
          <a:p>
            <a:r>
              <a:rPr lang="ru-RU" dirty="0" err="1"/>
              <a:t>Ватерлінії</a:t>
            </a:r>
            <a:r>
              <a:rPr lang="ru-RU" dirty="0"/>
              <a:t> </a:t>
            </a:r>
            <a:r>
              <a:rPr lang="ru-RU" dirty="0" err="1"/>
              <a:t>нумерують</a:t>
            </a:r>
            <a:r>
              <a:rPr lang="ru-RU" dirty="0"/>
              <a:t> по порядку </a:t>
            </a:r>
            <a:r>
              <a:rPr lang="ru-RU" dirty="0" err="1"/>
              <a:t>знизу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, ОП </a:t>
            </a:r>
            <a:r>
              <a:rPr lang="ru-RU" dirty="0" err="1"/>
              <a:t>вважається</a:t>
            </a:r>
            <a:r>
              <a:rPr lang="ru-RU" dirty="0"/>
              <a:t> 0-й </a:t>
            </a:r>
            <a:r>
              <a:rPr lang="ru-RU" dirty="0" err="1"/>
              <a:t>ватерлінією</a:t>
            </a:r>
            <a:r>
              <a:rPr lang="ru-RU" dirty="0"/>
              <a:t>, число </a:t>
            </a:r>
            <a:r>
              <a:rPr lang="ru-RU" dirty="0" err="1"/>
              <a:t>рівновіддалених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НП і КП,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21,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розрахункову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судна </a:t>
            </a:r>
            <a:r>
              <a:rPr lang="ru-RU" dirty="0" err="1"/>
              <a:t>ділять</a:t>
            </a:r>
            <a:r>
              <a:rPr lang="ru-RU" dirty="0"/>
              <a:t> на 20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іменованих</a:t>
            </a:r>
            <a:r>
              <a:rPr lang="ru-RU" dirty="0"/>
              <a:t> </a:t>
            </a:r>
            <a:r>
              <a:rPr lang="ru-RU" dirty="0" err="1"/>
              <a:t>теоретичними</a:t>
            </a:r>
            <a:r>
              <a:rPr lang="ru-RU" dirty="0"/>
              <a:t> </a:t>
            </a:r>
            <a:r>
              <a:rPr lang="ru-RU" dirty="0" err="1"/>
              <a:t>шпаціями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названих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січних</a:t>
            </a:r>
            <a:r>
              <a:rPr lang="ru-RU" dirty="0"/>
              <a:t> </a:t>
            </a:r>
            <a:r>
              <a:rPr lang="ru-RU" dirty="0" err="1"/>
              <a:t>площин</a:t>
            </a:r>
            <a:r>
              <a:rPr lang="ru-RU" dirty="0"/>
              <a:t> при </a:t>
            </a:r>
            <a:r>
              <a:rPr lang="ru-RU" dirty="0" err="1"/>
              <a:t>кресленні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похилими</a:t>
            </a:r>
            <a:r>
              <a:rPr lang="ru-RU" dirty="0"/>
              <a:t> до ДП і </a:t>
            </a:r>
            <a:r>
              <a:rPr lang="ru-RU" dirty="0" err="1"/>
              <a:t>перпендикулярними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мидель-шпангоута - </a:t>
            </a:r>
            <a:r>
              <a:rPr lang="ru-RU" dirty="0" err="1"/>
              <a:t>рибини</a:t>
            </a:r>
            <a:r>
              <a:rPr lang="ru-RU" dirty="0"/>
              <a:t>. </a:t>
            </a:r>
            <a:r>
              <a:rPr lang="ru-RU" dirty="0" err="1"/>
              <a:t>Рибини</a:t>
            </a:r>
            <a:r>
              <a:rPr lang="ru-RU" dirty="0"/>
              <a:t> </a:t>
            </a:r>
            <a:r>
              <a:rPr lang="ru-RU" dirty="0" err="1"/>
              <a:t>викреслюють</a:t>
            </a:r>
            <a:r>
              <a:rPr lang="ru-RU" dirty="0"/>
              <a:t> на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«Бока» в </a:t>
            </a:r>
            <a:r>
              <a:rPr lang="ru-RU" dirty="0" err="1"/>
              <a:t>натуральну</a:t>
            </a:r>
            <a:r>
              <a:rPr lang="ru-RU" dirty="0"/>
              <a:t> величину.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975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635"/>
            <a:ext cx="10515600" cy="5576328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Теоретичне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креслення</a:t>
            </a:r>
            <a:r>
              <a:rPr lang="ru-RU" b="1" dirty="0">
                <a:solidFill>
                  <a:srgbClr val="FF0000"/>
                </a:solidFill>
              </a:rPr>
              <a:t> - </a:t>
            </a:r>
            <a:r>
              <a:rPr lang="ru-RU" b="1" dirty="0" err="1">
                <a:solidFill>
                  <a:srgbClr val="FF0000"/>
                </a:solidFill>
              </a:rPr>
              <a:t>студопедія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Зважаючи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обводи корпусу </a:t>
            </a:r>
            <a:r>
              <a:rPr lang="ru-RU" dirty="0" err="1"/>
              <a:t>задаються</a:t>
            </a:r>
            <a:r>
              <a:rPr lang="ru-RU" dirty="0"/>
              <a:t> </a:t>
            </a:r>
            <a:r>
              <a:rPr lang="ru-RU" dirty="0" err="1"/>
              <a:t>графічно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. На теоретичному </a:t>
            </a:r>
            <a:r>
              <a:rPr lang="ru-RU" dirty="0" err="1"/>
              <a:t>кресленні</a:t>
            </a:r>
            <a:r>
              <a:rPr lang="ru-RU" dirty="0"/>
              <a:t> </a:t>
            </a:r>
            <a:r>
              <a:rPr lang="ru-RU" dirty="0" err="1"/>
              <a:t>зображені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на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з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площинах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обшивки корпусу (без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обшивки і </a:t>
            </a:r>
            <a:r>
              <a:rPr lang="ru-RU" dirty="0" err="1"/>
              <a:t>виступаючих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). </a:t>
            </a:r>
            <a:r>
              <a:rPr lang="ru-RU" dirty="0" err="1"/>
              <a:t>Винятки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суду з </a:t>
            </a:r>
            <a:r>
              <a:rPr lang="ru-RU" dirty="0" err="1"/>
              <a:t>дерев'яними</a:t>
            </a:r>
            <a:r>
              <a:rPr lang="ru-RU" dirty="0"/>
              <a:t> і </a:t>
            </a:r>
            <a:r>
              <a:rPr lang="ru-RU" dirty="0" err="1"/>
              <a:t>пластмасовими</a:t>
            </a:r>
            <a:r>
              <a:rPr lang="ru-RU" dirty="0"/>
              <a:t> корпусами, для </a:t>
            </a:r>
            <a:r>
              <a:rPr lang="ru-RU" dirty="0" err="1"/>
              <a:t>яких</a:t>
            </a:r>
            <a:r>
              <a:rPr lang="ru-RU" dirty="0"/>
              <a:t> на теоретичному </a:t>
            </a:r>
            <a:r>
              <a:rPr lang="ru-RU" dirty="0" err="1"/>
              <a:t>кресленні</a:t>
            </a:r>
            <a:r>
              <a:rPr lang="ru-RU" dirty="0"/>
              <a:t> </a:t>
            </a:r>
            <a:r>
              <a:rPr lang="ru-RU" dirty="0" err="1"/>
              <a:t>зображують</a:t>
            </a:r>
            <a:r>
              <a:rPr lang="ru-RU" dirty="0"/>
              <a:t>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корпусу.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2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4424"/>
            <a:ext cx="10515600" cy="552253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площин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діаметральну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 (ДП) - </a:t>
            </a:r>
            <a:r>
              <a:rPr lang="ru-RU" dirty="0" err="1"/>
              <a:t>вертикальну</a:t>
            </a:r>
            <a:r>
              <a:rPr lang="ru-RU" dirty="0"/>
              <a:t> </a:t>
            </a:r>
            <a:r>
              <a:rPr lang="ru-RU" dirty="0" err="1"/>
              <a:t>подовжню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, яка </a:t>
            </a:r>
            <a:r>
              <a:rPr lang="ru-RU" dirty="0" err="1"/>
              <a:t>ділить</a:t>
            </a:r>
            <a:r>
              <a:rPr lang="ru-RU" dirty="0"/>
              <a:t> корпус судна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симетричні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- праву (</a:t>
            </a:r>
            <a:r>
              <a:rPr lang="ru-RU" dirty="0" err="1"/>
              <a:t>правий</a:t>
            </a:r>
            <a:r>
              <a:rPr lang="ru-RU" dirty="0"/>
              <a:t> борт) і </a:t>
            </a:r>
            <a:r>
              <a:rPr lang="ru-RU" dirty="0" err="1"/>
              <a:t>ліву</a:t>
            </a:r>
            <a:r>
              <a:rPr lang="ru-RU" dirty="0"/>
              <a:t> (</a:t>
            </a:r>
            <a:r>
              <a:rPr lang="ru-RU" dirty="0" err="1"/>
              <a:t>лівий</a:t>
            </a:r>
            <a:r>
              <a:rPr lang="ru-RU" dirty="0"/>
              <a:t> борт);</a:t>
            </a:r>
          </a:p>
          <a:p>
            <a:r>
              <a:rPr lang="ru-RU" dirty="0"/>
              <a:t>- </a:t>
            </a:r>
            <a:r>
              <a:rPr lang="ru-RU" dirty="0" err="1"/>
              <a:t>площину</a:t>
            </a:r>
            <a:r>
              <a:rPr lang="ru-RU" dirty="0"/>
              <a:t> мидель-шпангоута () - </a:t>
            </a:r>
            <a:r>
              <a:rPr lang="ru-RU" dirty="0" err="1"/>
              <a:t>вертикальну</a:t>
            </a:r>
            <a:r>
              <a:rPr lang="ru-RU" dirty="0"/>
              <a:t> </a:t>
            </a:r>
            <a:r>
              <a:rPr lang="ru-RU" dirty="0" err="1"/>
              <a:t>поперечну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проходить по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судна і </a:t>
            </a:r>
            <a:r>
              <a:rPr lang="ru-RU" dirty="0" err="1"/>
              <a:t>ділить</a:t>
            </a:r>
            <a:r>
              <a:rPr lang="ru-RU" dirty="0"/>
              <a:t> корпус на </a:t>
            </a:r>
            <a:r>
              <a:rPr lang="ru-RU" dirty="0" err="1"/>
              <a:t>носову</a:t>
            </a:r>
            <a:r>
              <a:rPr lang="ru-RU" dirty="0"/>
              <a:t> і </a:t>
            </a:r>
            <a:r>
              <a:rPr lang="ru-RU" dirty="0" err="1"/>
              <a:t>кормову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 (ОП) - </a:t>
            </a:r>
            <a:r>
              <a:rPr lang="ru-RU" dirty="0" err="1"/>
              <a:t>горизонтальну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проходить через </a:t>
            </a:r>
            <a:r>
              <a:rPr lang="ru-RU" dirty="0" err="1"/>
              <a:t>нижню</a:t>
            </a:r>
            <a:r>
              <a:rPr lang="ru-RU" dirty="0"/>
              <a:t> точку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судна в </a:t>
            </a:r>
            <a:r>
              <a:rPr lang="ru-RU" dirty="0" err="1"/>
              <a:t>площині</a:t>
            </a:r>
            <a:r>
              <a:rPr lang="ru-RU" dirty="0"/>
              <a:t> мидель-шпангоута.</a:t>
            </a:r>
          </a:p>
          <a:p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з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ДП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, з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ОП - </a:t>
            </a:r>
            <a:r>
              <a:rPr lang="ru-RU" dirty="0" err="1"/>
              <a:t>теоретичними</a:t>
            </a:r>
            <a:r>
              <a:rPr lang="ru-RU" dirty="0"/>
              <a:t> </a:t>
            </a:r>
            <a:r>
              <a:rPr lang="ru-RU" dirty="0" err="1"/>
              <a:t>ватерлінії</a:t>
            </a:r>
            <a:r>
              <a:rPr lang="ru-RU" dirty="0"/>
              <a:t> (ВЛ), з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мидель-шпангоута - </a:t>
            </a:r>
            <a:r>
              <a:rPr lang="ru-RU" dirty="0" err="1"/>
              <a:t>теоретичними</a:t>
            </a:r>
            <a:r>
              <a:rPr lang="ru-RU" dirty="0"/>
              <a:t> шпангоутами.</a:t>
            </a:r>
          </a:p>
          <a:p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ОП з ДП і ОП з </a:t>
            </a:r>
            <a:r>
              <a:rPr lang="ru-RU" dirty="0" err="1"/>
              <a:t>площиною</a:t>
            </a:r>
            <a:r>
              <a:rPr lang="ru-RU" dirty="0"/>
              <a:t> мидель-шпангоута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подовжню</a:t>
            </a:r>
            <a:r>
              <a:rPr lang="ru-RU" dirty="0"/>
              <a:t> і </a:t>
            </a:r>
            <a:r>
              <a:rPr lang="ru-RU" dirty="0" err="1"/>
              <a:t>поперечну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09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Перетин ДП з корпусом утворюють лінію кіля, форштевня, ахтерштевня і верхньої палуби</a:t>
            </a:r>
            <a:endParaRPr lang="ru-RU" dirty="0"/>
          </a:p>
        </p:txBody>
      </p:sp>
      <p:pic>
        <p:nvPicPr>
          <p:cNvPr id="4" name="Picture 2" descr="C:\Users\User\Desktop\teoreticheskiychertezhstudopediya-d77009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81" y="655620"/>
            <a:ext cx="11036525" cy="385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279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2706"/>
            <a:ext cx="10515600" cy="559425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,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 і </a:t>
            </a:r>
            <a:r>
              <a:rPr lang="ru-RU" dirty="0" err="1"/>
              <a:t>шпангоутів</a:t>
            </a:r>
            <a:r>
              <a:rPr lang="ru-RU" dirty="0"/>
              <a:t> на ДП </a:t>
            </a:r>
            <a:r>
              <a:rPr lang="ru-RU" dirty="0" err="1"/>
              <a:t>називається</a:t>
            </a:r>
            <a:r>
              <a:rPr lang="ru-RU" dirty="0"/>
              <a:t> боком. на ВП - </a:t>
            </a:r>
            <a:r>
              <a:rPr lang="ru-RU" dirty="0" err="1"/>
              <a:t>полушірота</a:t>
            </a:r>
            <a:r>
              <a:rPr lang="ru-RU" dirty="0"/>
              <a:t>. на </a:t>
            </a:r>
            <a:r>
              <a:rPr lang="ru-RU" dirty="0" err="1"/>
              <a:t>площину</a:t>
            </a:r>
            <a:r>
              <a:rPr lang="ru-RU" dirty="0"/>
              <a:t> мидель-шпангоута - корпусом. </a:t>
            </a:r>
            <a:r>
              <a:rPr lang="ru-RU" dirty="0" err="1"/>
              <a:t>Ці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і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теоретичний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судна (рис. 1.1).</a:t>
            </a:r>
          </a:p>
          <a:p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перетин</a:t>
            </a:r>
            <a:r>
              <a:rPr lang="ru-RU" dirty="0"/>
              <a:t> </a:t>
            </a:r>
            <a:r>
              <a:rPr lang="ru-RU" dirty="0" err="1"/>
              <a:t>проектується</a:t>
            </a:r>
            <a:r>
              <a:rPr lang="ru-RU" dirty="0"/>
              <a:t> на одну з </a:t>
            </a:r>
            <a:r>
              <a:rPr lang="ru-RU" dirty="0" err="1"/>
              <a:t>площин</a:t>
            </a:r>
            <a:r>
              <a:rPr lang="ru-RU" dirty="0"/>
              <a:t> в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справжньому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, а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-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на </a:t>
            </a:r>
            <a:r>
              <a:rPr lang="ru-RU" dirty="0" err="1"/>
              <a:t>вигляді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в </a:t>
            </a:r>
            <a:r>
              <a:rPr lang="ru-RU" dirty="0" err="1"/>
              <a:t>істинному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, а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шпангоути</a:t>
            </a:r>
            <a:r>
              <a:rPr lang="ru-RU" dirty="0"/>
              <a:t> і </a:t>
            </a:r>
            <a:r>
              <a:rPr lang="ru-RU" dirty="0" err="1"/>
              <a:t>ватерлінії</a:t>
            </a:r>
            <a:r>
              <a:rPr lang="ru-RU" dirty="0"/>
              <a:t> -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. З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конструктивну</a:t>
            </a:r>
            <a:r>
              <a:rPr lang="ru-RU" dirty="0"/>
              <a:t> </a:t>
            </a:r>
            <a:r>
              <a:rPr lang="ru-RU" dirty="0" err="1"/>
              <a:t>ватерлінію</a:t>
            </a:r>
            <a:r>
              <a:rPr lang="ru-RU" dirty="0"/>
              <a:t> (КВЛ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CWL), </a:t>
            </a:r>
            <a:r>
              <a:rPr lang="ru-RU" dirty="0"/>
              <a:t>по яку судно </a:t>
            </a:r>
            <a:r>
              <a:rPr lang="ru-RU" dirty="0" err="1"/>
              <a:t>плаває</a:t>
            </a:r>
            <a:r>
              <a:rPr lang="ru-RU" dirty="0"/>
              <a:t> з </a:t>
            </a:r>
            <a:r>
              <a:rPr lang="ru-RU" dirty="0" err="1"/>
              <a:t>повним</a:t>
            </a:r>
            <a:r>
              <a:rPr lang="ru-RU" dirty="0"/>
              <a:t> </a:t>
            </a:r>
            <a:r>
              <a:rPr lang="ru-RU" dirty="0" err="1"/>
              <a:t>навантаженням</a:t>
            </a:r>
            <a:r>
              <a:rPr lang="ru-RU" dirty="0"/>
              <a:t> по </a:t>
            </a:r>
            <a:r>
              <a:rPr lang="ru-RU" dirty="0" err="1"/>
              <a:t>проектну</a:t>
            </a:r>
            <a:r>
              <a:rPr lang="ru-RU" dirty="0"/>
              <a:t> осадку. Будь-яка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ватерлінія</a:t>
            </a:r>
            <a:r>
              <a:rPr lang="ru-RU" dirty="0"/>
              <a:t>, </a:t>
            </a:r>
            <a:r>
              <a:rPr lang="ru-RU" dirty="0" err="1"/>
              <a:t>відповідна</a:t>
            </a:r>
            <a:r>
              <a:rPr lang="ru-RU" dirty="0"/>
              <a:t> конкретному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діючою</a:t>
            </a:r>
            <a:r>
              <a:rPr lang="ru-RU" dirty="0"/>
              <a:t> (</a:t>
            </a:r>
            <a:r>
              <a:rPr lang="ru-RU" dirty="0" err="1"/>
              <a:t>розрахункової</a:t>
            </a:r>
            <a:r>
              <a:rPr lang="ru-RU" dirty="0"/>
              <a:t>) і </a:t>
            </a:r>
            <a:r>
              <a:rPr lang="ru-RU" dirty="0" err="1"/>
              <a:t>позначається</a:t>
            </a:r>
            <a:r>
              <a:rPr lang="ru-RU" dirty="0"/>
              <a:t> (</a:t>
            </a:r>
            <a:r>
              <a:rPr lang="en-US" dirty="0"/>
              <a:t>WL).</a:t>
            </a:r>
          </a:p>
          <a:p>
            <a:r>
              <a:rPr lang="ru-RU" dirty="0"/>
              <a:t>Число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, як правило,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рівними</a:t>
            </a:r>
            <a:r>
              <a:rPr lang="ru-RU" dirty="0"/>
              <a:t> 11 (з 0 по 10) </a:t>
            </a:r>
            <a:r>
              <a:rPr lang="ru-RU" dirty="0" err="1"/>
              <a:t>або</a:t>
            </a:r>
            <a:r>
              <a:rPr lang="ru-RU" dirty="0"/>
              <a:t> 21 (з 0 по 20),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10 </a:t>
            </a:r>
            <a:r>
              <a:rPr lang="ru-RU" dirty="0" err="1"/>
              <a:t>або</a:t>
            </a:r>
            <a:r>
              <a:rPr lang="ru-RU" dirty="0"/>
              <a:t> 20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шпаціями</a:t>
            </a:r>
            <a:r>
              <a:rPr lang="ru-RU" dirty="0"/>
              <a:t>.</a:t>
            </a:r>
          </a:p>
          <a:p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діаметральної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з </a:t>
            </a:r>
            <a:r>
              <a:rPr lang="ru-RU" dirty="0" err="1"/>
              <a:t>вертикальними</a:t>
            </a:r>
            <a:r>
              <a:rPr lang="ru-RU" dirty="0"/>
              <a:t> </a:t>
            </a:r>
            <a:r>
              <a:rPr lang="ru-RU" dirty="0" err="1"/>
              <a:t>поперечними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через </a:t>
            </a:r>
            <a:r>
              <a:rPr lang="ru-RU" dirty="0" err="1"/>
              <a:t>крайню</a:t>
            </a:r>
            <a:r>
              <a:rPr lang="ru-RU" dirty="0"/>
              <a:t> </a:t>
            </a:r>
            <a:r>
              <a:rPr lang="ru-RU" dirty="0" err="1"/>
              <a:t>носову</a:t>
            </a:r>
            <a:r>
              <a:rPr lang="ru-RU" dirty="0"/>
              <a:t> точку КВЛ і точку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з </a:t>
            </a:r>
            <a:r>
              <a:rPr lang="ru-RU" dirty="0" err="1"/>
              <a:t>віссю</a:t>
            </a:r>
            <a:r>
              <a:rPr lang="ru-RU" dirty="0"/>
              <a:t> </a:t>
            </a:r>
            <a:r>
              <a:rPr lang="ru-RU" dirty="0" err="1"/>
              <a:t>баллера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носовою (НП) і </a:t>
            </a:r>
            <a:r>
              <a:rPr lang="ru-RU" dirty="0" err="1"/>
              <a:t>кормовим</a:t>
            </a:r>
            <a:r>
              <a:rPr lang="ru-RU" dirty="0"/>
              <a:t> (КП) перпендикулярами.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баллера</a:t>
            </a:r>
            <a:r>
              <a:rPr lang="ru-RU" dirty="0"/>
              <a:t> </a:t>
            </a:r>
            <a:r>
              <a:rPr lang="ru-RU" dirty="0" err="1"/>
              <a:t>кормової</a:t>
            </a:r>
            <a:r>
              <a:rPr lang="ru-RU" dirty="0"/>
              <a:t> перпендикуляр </a:t>
            </a:r>
            <a:r>
              <a:rPr lang="ru-RU" dirty="0" err="1"/>
              <a:t>отримують</a:t>
            </a:r>
            <a:r>
              <a:rPr lang="ru-RU" dirty="0"/>
              <a:t>, </a:t>
            </a:r>
            <a:r>
              <a:rPr lang="ru-RU" dirty="0" err="1"/>
              <a:t>проводячи</a:t>
            </a:r>
            <a:r>
              <a:rPr lang="ru-RU" dirty="0"/>
              <a:t> </a:t>
            </a:r>
            <a:r>
              <a:rPr lang="ru-RU" dirty="0" err="1"/>
              <a:t>вертикальну</a:t>
            </a:r>
            <a:r>
              <a:rPr lang="ru-RU" dirty="0"/>
              <a:t> </a:t>
            </a:r>
            <a:r>
              <a:rPr lang="ru-RU" dirty="0" err="1"/>
              <a:t>поперечну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 на </a:t>
            </a:r>
            <a:r>
              <a:rPr lang="ru-RU" dirty="0" err="1"/>
              <a:t>відстані</a:t>
            </a:r>
            <a:r>
              <a:rPr lang="ru-RU" dirty="0"/>
              <a:t> 96% </a:t>
            </a:r>
            <a:r>
              <a:rPr lang="ru-RU" dirty="0" err="1"/>
              <a:t>довжини</a:t>
            </a:r>
            <a:r>
              <a:rPr lang="ru-RU" dirty="0"/>
              <a:t> судна по КВЛ </a:t>
            </a:r>
            <a:r>
              <a:rPr lang="ru-RU" dirty="0" err="1"/>
              <a:t>від</a:t>
            </a:r>
            <a:r>
              <a:rPr lang="ru-RU" dirty="0"/>
              <a:t> носового перпендикуляра.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856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teoreticheskiychertezhstudopediya-81f5f7d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09" y="573742"/>
            <a:ext cx="7212800" cy="409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44070" y="4874603"/>
            <a:ext cx="109100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розрахунку</a:t>
            </a:r>
            <a:r>
              <a:rPr lang="ru-RU" dirty="0"/>
              <a:t> статики судна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пов'язану</a:t>
            </a:r>
            <a:r>
              <a:rPr lang="ru-RU" dirty="0"/>
              <a:t> з корпусом, </a:t>
            </a:r>
            <a:r>
              <a:rPr lang="ru-RU" dirty="0" err="1"/>
              <a:t>прямокутну</a:t>
            </a:r>
            <a:r>
              <a:rPr lang="ru-RU" dirty="0"/>
              <a:t> систему координат </a:t>
            </a:r>
            <a:r>
              <a:rPr lang="en-US" dirty="0" err="1"/>
              <a:t>oxyz</a:t>
            </a:r>
            <a:r>
              <a:rPr lang="en-US" dirty="0"/>
              <a:t> (</a:t>
            </a:r>
            <a:r>
              <a:rPr lang="ru-RU" dirty="0"/>
              <a:t>рис. 1.2). </a:t>
            </a:r>
            <a:r>
              <a:rPr lang="ru-RU" dirty="0" err="1"/>
              <a:t>Координатні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en-US" dirty="0" err="1"/>
              <a:t>oxyz</a:t>
            </a:r>
            <a:r>
              <a:rPr lang="en-US" dirty="0"/>
              <a:t> </a:t>
            </a:r>
            <a:r>
              <a:rPr lang="ru-RU" dirty="0" err="1"/>
              <a:t>збігаються</a:t>
            </a:r>
            <a:r>
              <a:rPr lang="ru-RU" dirty="0"/>
              <a:t> з </a:t>
            </a:r>
            <a:r>
              <a:rPr lang="ru-RU" dirty="0" err="1"/>
              <a:t>діаметральної</a:t>
            </a:r>
            <a:r>
              <a:rPr lang="ru-RU" dirty="0"/>
              <a:t> </a:t>
            </a:r>
            <a:r>
              <a:rPr lang="ru-RU" dirty="0" err="1"/>
              <a:t>площиною</a:t>
            </a:r>
            <a:r>
              <a:rPr lang="ru-RU" dirty="0"/>
              <a:t> (ДП) </a:t>
            </a:r>
            <a:r>
              <a:rPr lang="en-US" dirty="0" err="1"/>
              <a:t>xoz</a:t>
            </a:r>
            <a:r>
              <a:rPr lang="en-US" dirty="0"/>
              <a:t>. </a:t>
            </a:r>
            <a:r>
              <a:rPr lang="ru-RU" dirty="0" err="1"/>
              <a:t>площиною</a:t>
            </a:r>
            <a:r>
              <a:rPr lang="ru-RU" dirty="0"/>
              <a:t> мидель-шпангоута </a:t>
            </a:r>
            <a:r>
              <a:rPr lang="en-US" dirty="0" err="1"/>
              <a:t>yoz</a:t>
            </a:r>
            <a:r>
              <a:rPr lang="en-US" dirty="0"/>
              <a:t> </a:t>
            </a:r>
            <a:r>
              <a:rPr lang="ru-RU" dirty="0"/>
              <a:t>і основною </a:t>
            </a:r>
            <a:r>
              <a:rPr lang="ru-RU" dirty="0" err="1"/>
              <a:t>площиною</a:t>
            </a:r>
            <a:r>
              <a:rPr lang="ru-RU" dirty="0"/>
              <a:t> </a:t>
            </a:r>
            <a:r>
              <a:rPr lang="en-US" dirty="0" err="1"/>
              <a:t>xoy</a:t>
            </a:r>
            <a:r>
              <a:rPr lang="en-US" dirty="0"/>
              <a:t>. </a:t>
            </a:r>
            <a:r>
              <a:rPr lang="ru-RU" dirty="0"/>
              <a:t>Початок координат </a:t>
            </a:r>
            <a:r>
              <a:rPr lang="ru-RU" dirty="0" err="1"/>
              <a:t>розташовують</a:t>
            </a:r>
            <a:r>
              <a:rPr lang="ru-RU" dirty="0"/>
              <a:t> в </a:t>
            </a:r>
            <a:r>
              <a:rPr lang="ru-RU" dirty="0" err="1"/>
              <a:t>точці</a:t>
            </a:r>
            <a:r>
              <a:rPr lang="ru-RU" dirty="0"/>
              <a:t> 0, а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направляють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в </a:t>
            </a:r>
            <a:r>
              <a:rPr lang="ru-RU" dirty="0" err="1"/>
              <a:t>ніс</a:t>
            </a:r>
            <a:r>
              <a:rPr lang="ru-RU" dirty="0"/>
              <a:t>, на </a:t>
            </a:r>
            <a:r>
              <a:rPr lang="ru-RU" dirty="0" err="1"/>
              <a:t>правий</a:t>
            </a:r>
            <a:r>
              <a:rPr lang="ru-RU" dirty="0"/>
              <a:t> борт і вертикально </a:t>
            </a:r>
            <a:r>
              <a:rPr lang="ru-RU" dirty="0" err="1"/>
              <a:t>вгору</a:t>
            </a:r>
            <a:r>
              <a:rPr lang="ru-RU" dirty="0"/>
              <a:t>.</a:t>
            </a:r>
          </a:p>
          <a:p>
            <a:r>
              <a:rPr lang="ru-RU" dirty="0" err="1"/>
              <a:t>Малюнок</a:t>
            </a:r>
            <a:r>
              <a:rPr lang="ru-RU" dirty="0"/>
              <a:t> 1.2 -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34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 </a:t>
            </a:r>
            <a:r>
              <a:rPr lang="ru-RU" dirty="0" err="1"/>
              <a:t>кресленні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 і </a:t>
            </a:r>
            <a:r>
              <a:rPr lang="ru-RU" dirty="0" err="1"/>
              <a:t>креслень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судна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форштевня вправо.</a:t>
            </a:r>
          </a:p>
          <a:p>
            <a:r>
              <a:rPr lang="ru-RU" dirty="0" err="1"/>
              <a:t>Нумерація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 на </a:t>
            </a:r>
            <a:r>
              <a:rPr lang="ru-RU" dirty="0" err="1"/>
              <a:t>кресленнях</a:t>
            </a:r>
            <a:r>
              <a:rPr lang="ru-RU" dirty="0"/>
              <a:t> судна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зліва</a:t>
            </a:r>
            <a:r>
              <a:rPr lang="ru-RU" dirty="0"/>
              <a:t>-направо, </a:t>
            </a:r>
            <a:r>
              <a:rPr lang="ru-RU" dirty="0" err="1"/>
              <a:t>починаючи</a:t>
            </a:r>
            <a:r>
              <a:rPr lang="ru-RU" dirty="0"/>
              <a:t> з кормового перпендикуляра, на судах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- </a:t>
            </a:r>
            <a:r>
              <a:rPr lang="ru-RU" dirty="0" err="1"/>
              <a:t>навпаки</a:t>
            </a:r>
            <a:r>
              <a:rPr lang="ru-RU" dirty="0"/>
              <a:t> (рис.3.1).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суду, у </a:t>
            </a:r>
            <a:r>
              <a:rPr lang="ru-RU" dirty="0" err="1"/>
              <a:t>яких</a:t>
            </a:r>
            <a:r>
              <a:rPr lang="ru-RU" dirty="0"/>
              <a:t> початок координат </a:t>
            </a:r>
            <a:r>
              <a:rPr lang="ru-RU" dirty="0" err="1"/>
              <a:t>розташовується</a:t>
            </a:r>
            <a:r>
              <a:rPr lang="ru-RU" dirty="0"/>
              <a:t> в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кормового перпендикуляра і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.</a:t>
            </a:r>
          </a:p>
          <a:p>
            <a:r>
              <a:rPr lang="ru-RU" dirty="0" err="1"/>
              <a:t>Теоретичне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наочного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корпусу, </a:t>
            </a:r>
            <a:r>
              <a:rPr lang="ru-RU" dirty="0" err="1"/>
              <a:t>розрахункового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характеристик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судна,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проектних</a:t>
            </a:r>
            <a:r>
              <a:rPr lang="ru-RU" dirty="0"/>
              <a:t> </a:t>
            </a:r>
            <a:r>
              <a:rPr lang="ru-RU" dirty="0" err="1"/>
              <a:t>креслень</a:t>
            </a:r>
            <a:r>
              <a:rPr lang="ru-RU" dirty="0"/>
              <a:t>.</a:t>
            </a:r>
          </a:p>
          <a:p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морехідних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судна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по </a:t>
            </a:r>
            <a:r>
              <a:rPr lang="ru-RU" dirty="0" err="1"/>
              <a:t>документації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з теоретичного </a:t>
            </a:r>
            <a:r>
              <a:rPr lang="ru-RU" dirty="0" err="1"/>
              <a:t>креслення</a:t>
            </a:r>
            <a:r>
              <a:rPr lang="ru-RU" dirty="0"/>
              <a:t>. </a:t>
            </a:r>
            <a:r>
              <a:rPr lang="ru-RU" dirty="0" err="1"/>
              <a:t>Теоретичне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ремонтних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по корпусу, при </a:t>
            </a:r>
            <a:r>
              <a:rPr lang="ru-RU" dirty="0" err="1"/>
              <a:t>докування</a:t>
            </a:r>
            <a:r>
              <a:rPr lang="ru-RU" dirty="0"/>
              <a:t> судна.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794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Джерела </a:t>
            </a:r>
            <a:r>
              <a:rPr lang="uk-UA" b="1" dirty="0">
                <a:solidFill>
                  <a:srgbClr val="FF0000"/>
                </a:solidFill>
              </a:rPr>
              <a:t>інформації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uk.wikipedia.org/wiki</a:t>
            </a:r>
            <a:r>
              <a:rPr lang="uk-UA" dirty="0"/>
              <a:t> </a:t>
            </a:r>
            <a:r>
              <a:rPr lang="uk-UA" dirty="0" smtClean="0"/>
              <a:t>Теоретичний кресленик</a:t>
            </a:r>
          </a:p>
          <a:p>
            <a:r>
              <a:rPr lang="ru-RU" i="1" dirty="0" smtClean="0"/>
              <a:t>Донцов </a:t>
            </a:r>
            <a:r>
              <a:rPr lang="ru-RU" i="1" dirty="0"/>
              <a:t>C. B.</a:t>
            </a:r>
            <a:r>
              <a:rPr lang="ru-RU" dirty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/>
              <a:t>судна: </a:t>
            </a:r>
            <a:r>
              <a:rPr lang="ru-RU" dirty="0" err="1" smtClean="0"/>
              <a:t>посібник</a:t>
            </a:r>
            <a:r>
              <a:rPr lang="ru-RU" dirty="0" smtClean="0"/>
              <a:t>/ </a:t>
            </a:r>
            <a:r>
              <a:rPr lang="ru-RU" dirty="0"/>
              <a:t>С. В. Донцов. — </a:t>
            </a:r>
            <a:r>
              <a:rPr lang="ru-RU" dirty="0" smtClean="0"/>
              <a:t>Одеса</a:t>
            </a:r>
            <a:r>
              <a:rPr lang="ru-RU" dirty="0"/>
              <a:t>: Феникс, 2007. — 142 с.</a:t>
            </a:r>
          </a:p>
        </p:txBody>
      </p:sp>
    </p:spTree>
    <p:extLst>
      <p:ext uri="{BB962C8B-B14F-4D97-AF65-F5344CB8AC3E}">
        <p14:creationId xmlns:p14="http://schemas.microsoft.com/office/powerpoint/2010/main" val="4186846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e85febaa4f84b0b467e25fca1cfb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96" y="1873625"/>
            <a:ext cx="7060732" cy="35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Теоретичний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кресленик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корпусу </a:t>
            </a:r>
            <a:r>
              <a:rPr lang="ru-RU" b="1" dirty="0" smtClean="0">
                <a:solidFill>
                  <a:srgbClr val="FF0000"/>
                </a:solidFill>
              </a:rPr>
              <a:t>судна. Ч 2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5059"/>
            <a:ext cx="10515600" cy="4921904"/>
          </a:xfrm>
        </p:spPr>
        <p:txBody>
          <a:bodyPr>
            <a:normAutofit/>
          </a:bodyPr>
          <a:lstStyle/>
          <a:p>
            <a:r>
              <a:rPr lang="ru-RU" sz="2000" dirty="0"/>
              <a:t>1.1.1. </a:t>
            </a:r>
            <a:r>
              <a:rPr lang="ru-RU" sz="2000" dirty="0" err="1"/>
              <a:t>Поверхня</a:t>
            </a:r>
            <a:r>
              <a:rPr lang="ru-RU" sz="2000" dirty="0"/>
              <a:t> корпусу судна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складну</a:t>
            </a:r>
            <a:r>
              <a:rPr lang="ru-RU" sz="2000" dirty="0"/>
              <a:t> </a:t>
            </a:r>
            <a:r>
              <a:rPr lang="ru-RU" sz="2000" dirty="0" err="1"/>
              <a:t>геометричну</a:t>
            </a:r>
            <a:r>
              <a:rPr lang="ru-RU" sz="2000" dirty="0"/>
              <a:t> форму. </a:t>
            </a:r>
            <a:r>
              <a:rPr lang="ru-RU" sz="2000" dirty="0" err="1"/>
              <a:t>Зовнішня</a:t>
            </a:r>
            <a:r>
              <a:rPr lang="ru-RU" sz="2000" dirty="0"/>
              <a:t> обшивка (</a:t>
            </a:r>
            <a:r>
              <a:rPr lang="ru-RU" sz="2000" dirty="0" err="1"/>
              <a:t>оболонка</a:t>
            </a:r>
            <a:r>
              <a:rPr lang="ru-RU" sz="2000" dirty="0"/>
              <a:t> судна), </a:t>
            </a:r>
            <a:r>
              <a:rPr lang="ru-RU" sz="2000" dirty="0" err="1"/>
              <a:t>являє</a:t>
            </a:r>
            <a:r>
              <a:rPr lang="ru-RU" sz="2000" dirty="0"/>
              <a:t> собою </a:t>
            </a:r>
            <a:r>
              <a:rPr lang="ru-RU" sz="2000" dirty="0" err="1"/>
              <a:t>поверхню</a:t>
            </a:r>
            <a:r>
              <a:rPr lang="ru-RU" sz="2000" dirty="0"/>
              <a:t> </a:t>
            </a:r>
            <a:r>
              <a:rPr lang="ru-RU" sz="2000" dirty="0" err="1"/>
              <a:t>складної</a:t>
            </a:r>
            <a:r>
              <a:rPr lang="ru-RU" sz="2000" dirty="0"/>
              <a:t> </a:t>
            </a:r>
            <a:r>
              <a:rPr lang="ru-RU" sz="2000" dirty="0" err="1"/>
              <a:t>кривизни</a:t>
            </a:r>
            <a:r>
              <a:rPr lang="ru-RU" sz="2000" dirty="0"/>
              <a:t>. Для </a:t>
            </a:r>
            <a:r>
              <a:rPr lang="ru-RU" sz="2000" dirty="0" err="1"/>
              <a:t>зображення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 корпусу </a:t>
            </a:r>
            <a:r>
              <a:rPr lang="ru-RU" sz="2000" dirty="0" err="1"/>
              <a:t>розробляється</a:t>
            </a:r>
            <a:r>
              <a:rPr lang="ru-RU" sz="2000" dirty="0"/>
              <a:t> </a:t>
            </a:r>
            <a:r>
              <a:rPr lang="ru-RU" sz="2000" dirty="0" err="1"/>
              <a:t>теоретичний</a:t>
            </a:r>
            <a:r>
              <a:rPr lang="ru-RU" sz="2000" dirty="0"/>
              <a:t> </a:t>
            </a:r>
            <a:r>
              <a:rPr lang="ru-RU" sz="2000" dirty="0" err="1"/>
              <a:t>креслення</a:t>
            </a:r>
            <a:r>
              <a:rPr lang="ru-RU" sz="2000" dirty="0"/>
              <a:t>. На теоретичному </a:t>
            </a:r>
            <a:r>
              <a:rPr lang="ru-RU" sz="2000" dirty="0" err="1"/>
              <a:t>кресленні</a:t>
            </a:r>
            <a:r>
              <a:rPr lang="ru-RU" sz="2000" dirty="0"/>
              <a:t> в </a:t>
            </a:r>
            <a:r>
              <a:rPr lang="ru-RU" sz="2000" dirty="0" err="1"/>
              <a:t>трьох</a:t>
            </a:r>
            <a:r>
              <a:rPr lang="ru-RU" sz="2000" dirty="0"/>
              <a:t> </a:t>
            </a:r>
            <a:r>
              <a:rPr lang="ru-RU" sz="2000" dirty="0" err="1"/>
              <a:t>прямокутних</a:t>
            </a:r>
            <a:r>
              <a:rPr lang="ru-RU" sz="2000" dirty="0"/>
              <a:t> </a:t>
            </a:r>
            <a:r>
              <a:rPr lang="ru-RU" sz="2000" dirty="0" err="1"/>
              <a:t>проекціях</a:t>
            </a:r>
            <a:r>
              <a:rPr lang="ru-RU" sz="2000" dirty="0"/>
              <a:t> </a:t>
            </a:r>
            <a:r>
              <a:rPr lang="ru-RU" sz="2000" dirty="0" err="1"/>
              <a:t>зображують</a:t>
            </a:r>
            <a:r>
              <a:rPr lang="ru-RU" sz="2000" dirty="0"/>
              <a:t> </a:t>
            </a:r>
            <a:r>
              <a:rPr lang="ru-RU" sz="2000" dirty="0" err="1"/>
              <a:t>лінії</a:t>
            </a:r>
            <a:r>
              <a:rPr lang="ru-RU" sz="2000" dirty="0"/>
              <a:t>, </a:t>
            </a:r>
            <a:r>
              <a:rPr lang="ru-RU" sz="2000" dirty="0" err="1"/>
              <a:t>отримані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перетину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обшивки корпусу </a:t>
            </a:r>
            <a:r>
              <a:rPr lang="ru-RU" sz="2000" dirty="0" err="1"/>
              <a:t>трьома</a:t>
            </a:r>
            <a:r>
              <a:rPr lang="ru-RU" sz="2000" dirty="0"/>
              <a:t> </a:t>
            </a:r>
            <a:r>
              <a:rPr lang="ru-RU" sz="2000" dirty="0" err="1"/>
              <a:t>площинами</a:t>
            </a:r>
            <a:r>
              <a:rPr lang="ru-RU" sz="2000" dirty="0"/>
              <a:t>, </a:t>
            </a:r>
            <a:r>
              <a:rPr lang="ru-RU" sz="2000" dirty="0" err="1"/>
              <a:t>паралельними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площинах</a:t>
            </a:r>
            <a:r>
              <a:rPr lang="ru-RU" sz="2000" dirty="0"/>
              <a:t> </a:t>
            </a:r>
            <a:r>
              <a:rPr lang="ru-RU" sz="2000" dirty="0" err="1"/>
              <a:t>проекцій</a:t>
            </a:r>
            <a:r>
              <a:rPr lang="ru-RU" sz="2000" dirty="0"/>
              <a:t>.</a:t>
            </a:r>
          </a:p>
        </p:txBody>
      </p:sp>
      <p:pic>
        <p:nvPicPr>
          <p:cNvPr id="1026" name="Picture 2" descr="C:\Users\User\Desktop\Image0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3149007"/>
            <a:ext cx="4744010" cy="296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1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4424"/>
            <a:ext cx="10515600" cy="552253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1.1.2.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і </a:t>
            </a:r>
            <a:r>
              <a:rPr lang="ru-RU" dirty="0" err="1"/>
              <a:t>лінії</a:t>
            </a:r>
            <a:r>
              <a:rPr lang="ru-RU" dirty="0"/>
              <a:t>.</a:t>
            </a:r>
          </a:p>
          <a:p>
            <a:r>
              <a:rPr lang="ru-RU" dirty="0" err="1"/>
              <a:t>Діаметральна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 (</a:t>
            </a:r>
            <a:r>
              <a:rPr lang="ru-RU" dirty="0" err="1"/>
              <a:t>поздовжнє</a:t>
            </a:r>
            <a:r>
              <a:rPr lang="ru-RU" dirty="0"/>
              <a:t> вертикальна) </a:t>
            </a:r>
            <a:r>
              <a:rPr lang="ru-RU" dirty="0" err="1"/>
              <a:t>скорочено</a:t>
            </a:r>
            <a:r>
              <a:rPr lang="ru-RU" dirty="0"/>
              <a:t> </a:t>
            </a:r>
            <a:r>
              <a:rPr lang="ru-RU" dirty="0" err="1"/>
              <a:t>позначається</a:t>
            </a:r>
            <a:r>
              <a:rPr lang="ru-RU" dirty="0"/>
              <a:t> ДП. Вона проходить по центру судна і </a:t>
            </a:r>
            <a:r>
              <a:rPr lang="ru-RU" dirty="0" err="1"/>
              <a:t>ділить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симетричні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: </a:t>
            </a:r>
            <a:r>
              <a:rPr lang="ru-RU" dirty="0" err="1"/>
              <a:t>правий</a:t>
            </a:r>
            <a:r>
              <a:rPr lang="ru-RU" dirty="0"/>
              <a:t> і </a:t>
            </a:r>
            <a:r>
              <a:rPr lang="ru-RU" dirty="0" err="1"/>
              <a:t>лівий</a:t>
            </a:r>
            <a:r>
              <a:rPr lang="ru-RU" dirty="0"/>
              <a:t> борт. </a:t>
            </a:r>
            <a:r>
              <a:rPr lang="ru-RU" dirty="0" err="1"/>
              <a:t>Правий</a:t>
            </a:r>
            <a:r>
              <a:rPr lang="ru-RU" dirty="0"/>
              <a:t> і </a:t>
            </a:r>
            <a:r>
              <a:rPr lang="ru-RU" dirty="0" err="1"/>
              <a:t>лівий</a:t>
            </a:r>
            <a:r>
              <a:rPr lang="ru-RU" dirty="0"/>
              <a:t> борт </a:t>
            </a:r>
            <a:r>
              <a:rPr lang="ru-RU" dirty="0" err="1"/>
              <a:t>скорочено</a:t>
            </a:r>
            <a:r>
              <a:rPr lang="ru-RU" dirty="0"/>
              <a:t> </a:t>
            </a:r>
            <a:r>
              <a:rPr lang="ru-RU" dirty="0" err="1"/>
              <a:t>позначаються</a:t>
            </a:r>
            <a:r>
              <a:rPr lang="ru-RU" dirty="0"/>
              <a:t> ПБ і ЛБ.</a:t>
            </a:r>
          </a:p>
          <a:p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 (горизонтальна </a:t>
            </a:r>
            <a:r>
              <a:rPr lang="ru-RU" dirty="0" err="1"/>
              <a:t>площина</a:t>
            </a:r>
            <a:r>
              <a:rPr lang="ru-RU" dirty="0"/>
              <a:t>), проходить через </a:t>
            </a:r>
            <a:r>
              <a:rPr lang="ru-RU" dirty="0" err="1"/>
              <a:t>нижню</a:t>
            </a:r>
            <a:r>
              <a:rPr lang="ru-RU" dirty="0"/>
              <a:t> точку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без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виступаючих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і </a:t>
            </a:r>
            <a:r>
              <a:rPr lang="ru-RU" dirty="0" err="1"/>
              <a:t>позначається</a:t>
            </a:r>
            <a:r>
              <a:rPr lang="ru-RU" dirty="0"/>
              <a:t> ОП.</a:t>
            </a:r>
          </a:p>
          <a:p>
            <a:r>
              <a:rPr lang="ru-RU" dirty="0" err="1"/>
              <a:t>Площина</a:t>
            </a:r>
            <a:r>
              <a:rPr lang="ru-RU" dirty="0"/>
              <a:t> мидель-шпангоута (поперечна вертикальна </a:t>
            </a:r>
            <a:r>
              <a:rPr lang="ru-RU" dirty="0" err="1"/>
              <a:t>площину</a:t>
            </a:r>
            <a:r>
              <a:rPr lang="ru-RU" dirty="0"/>
              <a:t>), проходить </a:t>
            </a:r>
            <a:r>
              <a:rPr lang="ru-RU" dirty="0" err="1"/>
              <a:t>посередині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судна і </a:t>
            </a:r>
            <a:r>
              <a:rPr lang="ru-RU" dirty="0" err="1"/>
              <a:t>ділить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: </a:t>
            </a:r>
            <a:r>
              <a:rPr lang="ru-RU" dirty="0" err="1"/>
              <a:t>носову</a:t>
            </a:r>
            <a:r>
              <a:rPr lang="ru-RU" dirty="0"/>
              <a:t> і </a:t>
            </a:r>
            <a:r>
              <a:rPr lang="ru-RU" dirty="0" err="1"/>
              <a:t>кормову</a:t>
            </a:r>
            <a:r>
              <a:rPr lang="ru-RU" dirty="0"/>
              <a:t>. </a:t>
            </a:r>
            <a:r>
              <a:rPr lang="ru-RU" dirty="0" err="1"/>
              <a:t>Позначається</a:t>
            </a:r>
            <a:r>
              <a:rPr lang="ru-RU" dirty="0"/>
              <a:t> </a:t>
            </a:r>
            <a:r>
              <a:rPr lang="ru-RU" dirty="0" err="1"/>
              <a:t>абревіатурою</a:t>
            </a:r>
            <a:r>
              <a:rPr lang="ru-RU" dirty="0"/>
              <a:t> ПМШ </a:t>
            </a:r>
            <a:r>
              <a:rPr lang="ru-RU" dirty="0" err="1"/>
              <a:t>або</a:t>
            </a:r>
            <a:r>
              <a:rPr lang="ru-RU" dirty="0"/>
              <a:t> знаком.</a:t>
            </a:r>
          </a:p>
          <a:p>
            <a:r>
              <a:rPr lang="ru-RU" dirty="0" err="1"/>
              <a:t>Батокси</a:t>
            </a:r>
            <a:r>
              <a:rPr lang="ru-RU" dirty="0"/>
              <a:t> -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при </a:t>
            </a:r>
            <a:r>
              <a:rPr lang="ru-RU" dirty="0" err="1"/>
              <a:t>перетині</a:t>
            </a:r>
            <a:r>
              <a:rPr lang="ru-RU" dirty="0"/>
              <a:t> корпусу судна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ДП.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діаметральноїплощині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проекцію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, </a:t>
            </a:r>
            <a:r>
              <a:rPr lang="ru-RU" dirty="0" err="1"/>
              <a:t>звану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».</a:t>
            </a:r>
          </a:p>
          <a:p>
            <a:r>
              <a:rPr lang="ru-RU" dirty="0" err="1"/>
              <a:t>Ватерлінії</a:t>
            </a:r>
            <a:r>
              <a:rPr lang="ru-RU" dirty="0"/>
              <a:t> -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при </a:t>
            </a:r>
            <a:r>
              <a:rPr lang="ru-RU" dirty="0" err="1"/>
              <a:t>перетині</a:t>
            </a:r>
            <a:r>
              <a:rPr lang="ru-RU" dirty="0"/>
              <a:t> корпусу судна </a:t>
            </a:r>
            <a:r>
              <a:rPr lang="ru-RU" dirty="0" err="1"/>
              <a:t>горизонтальними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.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 на ОП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проекцію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, </a:t>
            </a:r>
            <a:r>
              <a:rPr lang="ru-RU" dirty="0" err="1"/>
              <a:t>звану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симетричності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 судна </a:t>
            </a:r>
            <a:r>
              <a:rPr lang="ru-RU" dirty="0" err="1"/>
              <a:t>щодо</a:t>
            </a:r>
            <a:r>
              <a:rPr lang="ru-RU" dirty="0"/>
              <a:t> ДП. </a:t>
            </a:r>
            <a:r>
              <a:rPr lang="ru-RU" dirty="0" err="1"/>
              <a:t>ватерлінії</a:t>
            </a:r>
            <a:r>
              <a:rPr lang="ru-RU" dirty="0"/>
              <a:t> </a:t>
            </a:r>
            <a:r>
              <a:rPr lang="ru-RU" dirty="0" err="1"/>
              <a:t>викреслюють</a:t>
            </a:r>
            <a:r>
              <a:rPr lang="ru-RU" dirty="0"/>
              <a:t> на один,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лівий</a:t>
            </a:r>
            <a:r>
              <a:rPr lang="ru-RU" dirty="0"/>
              <a:t>, борт.</a:t>
            </a:r>
          </a:p>
          <a:p>
            <a:r>
              <a:rPr lang="ru-RU" dirty="0" err="1"/>
              <a:t>Шпангоути</a:t>
            </a:r>
            <a:r>
              <a:rPr lang="ru-RU" dirty="0"/>
              <a:t> -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при </a:t>
            </a:r>
            <a:r>
              <a:rPr lang="ru-RU" dirty="0" err="1"/>
              <a:t>перетині</a:t>
            </a:r>
            <a:r>
              <a:rPr lang="ru-RU" dirty="0"/>
              <a:t> корпусу судна </a:t>
            </a:r>
            <a:r>
              <a:rPr lang="ru-RU" dirty="0" err="1"/>
              <a:t>поперечними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ПМШ.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судна на ПМШ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проекцію</a:t>
            </a:r>
            <a:r>
              <a:rPr lang="ru-RU" dirty="0"/>
              <a:t>, </a:t>
            </a:r>
            <a:r>
              <a:rPr lang="ru-RU" dirty="0" err="1"/>
              <a:t>звану</a:t>
            </a:r>
            <a:r>
              <a:rPr lang="ru-RU" dirty="0"/>
              <a:t> </a:t>
            </a:r>
            <a:r>
              <a:rPr lang="ru-RU" dirty="0" err="1"/>
              <a:t>проекцією</a:t>
            </a:r>
            <a:r>
              <a:rPr lang="ru-RU" dirty="0"/>
              <a:t> «корпус».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,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симетричності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викреслюють</a:t>
            </a:r>
            <a:r>
              <a:rPr lang="ru-RU" dirty="0"/>
              <a:t> на один борт: </a:t>
            </a:r>
            <a:r>
              <a:rPr lang="ru-RU" dirty="0" err="1"/>
              <a:t>праворуч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ДП - </a:t>
            </a:r>
            <a:r>
              <a:rPr lang="ru-RU" dirty="0" err="1"/>
              <a:t>шпангоути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по </a:t>
            </a:r>
            <a:r>
              <a:rPr lang="ru-RU" dirty="0" err="1"/>
              <a:t>ліву</a:t>
            </a:r>
            <a:r>
              <a:rPr lang="ru-RU" dirty="0"/>
              <a:t> - </a:t>
            </a:r>
            <a:r>
              <a:rPr lang="ru-RU" dirty="0" err="1"/>
              <a:t>шпангоути</a:t>
            </a:r>
            <a:r>
              <a:rPr lang="ru-RU" dirty="0"/>
              <a:t> </a:t>
            </a:r>
            <a:r>
              <a:rPr lang="ru-RU" dirty="0" err="1"/>
              <a:t>кормової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59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1.1.3. </a:t>
            </a:r>
            <a:r>
              <a:rPr lang="ru-RU" dirty="0" err="1"/>
              <a:t>Теоретичний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(ТЧ) корпусу судна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корпусу, </a:t>
            </a:r>
            <a:r>
              <a:rPr lang="ru-RU" dirty="0" err="1"/>
              <a:t>пересічених</a:t>
            </a:r>
            <a:r>
              <a:rPr lang="ru-RU" dirty="0"/>
              <a:t> </a:t>
            </a:r>
            <a:r>
              <a:rPr lang="ru-RU" dirty="0" err="1"/>
              <a:t>допоміжними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перпендикулярних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 (див. Рис. 1.1).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обводи </a:t>
            </a:r>
            <a:r>
              <a:rPr lang="ru-RU" dirty="0" err="1"/>
              <a:t>зовнішнього</a:t>
            </a:r>
            <a:r>
              <a:rPr lang="ru-RU" dirty="0"/>
              <a:t> корпусу з </a:t>
            </a:r>
            <a:r>
              <a:rPr lang="ru-RU" dirty="0" err="1"/>
              <a:t>заданими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висот</a:t>
            </a:r>
            <a:r>
              <a:rPr lang="ru-RU" dirty="0"/>
              <a:t> і </a:t>
            </a:r>
            <a:r>
              <a:rPr lang="ru-RU" dirty="0" err="1"/>
              <a:t>полушірота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перетинів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зводять</a:t>
            </a:r>
            <a:r>
              <a:rPr lang="ru-RU" dirty="0"/>
              <a:t> в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висот</a:t>
            </a:r>
            <a:r>
              <a:rPr lang="ru-RU" dirty="0"/>
              <a:t> і </a:t>
            </a:r>
            <a:r>
              <a:rPr lang="ru-RU" dirty="0" err="1"/>
              <a:t>полушірота</a:t>
            </a:r>
            <a:r>
              <a:rPr lang="ru-RU" dirty="0"/>
              <a:t> корпусу -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плазових</a:t>
            </a:r>
            <a:r>
              <a:rPr lang="ru-RU" dirty="0"/>
              <a:t> ординат ТЧ (див. Табл. 1.1). У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плазових</a:t>
            </a:r>
            <a:r>
              <a:rPr lang="ru-RU" dirty="0"/>
              <a:t> ординат </a:t>
            </a:r>
            <a:r>
              <a:rPr lang="ru-RU" dirty="0" err="1"/>
              <a:t>призводять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полушірота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 і палуб по кожному теоретичному шпангоуту, </a:t>
            </a:r>
            <a:r>
              <a:rPr lang="ru-RU" dirty="0" err="1"/>
              <a:t>висот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, </a:t>
            </a:r>
            <a:r>
              <a:rPr lang="ru-RU" dirty="0" err="1"/>
              <a:t>діаметральноїплощині</a:t>
            </a:r>
            <a:r>
              <a:rPr lang="ru-RU" dirty="0"/>
              <a:t>, палуби у ДП і </a:t>
            </a:r>
            <a:r>
              <a:rPr lang="ru-RU" dirty="0" err="1"/>
              <a:t>біля</a:t>
            </a:r>
            <a:r>
              <a:rPr lang="ru-RU" dirty="0"/>
              <a:t> борту. Правила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величин </a:t>
            </a:r>
            <a:r>
              <a:rPr lang="ru-RU" dirty="0" err="1"/>
              <a:t>пояснені</a:t>
            </a:r>
            <a:r>
              <a:rPr lang="ru-RU" dirty="0"/>
              <a:t> на рис. 1.2.</a:t>
            </a:r>
          </a:p>
          <a:p>
            <a:r>
              <a:rPr lang="ru-RU" dirty="0" err="1"/>
              <a:t>Таблиця</a:t>
            </a:r>
            <a:r>
              <a:rPr lang="ru-RU" dirty="0"/>
              <a:t> 1.1 - Форма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плазових</a:t>
            </a:r>
            <a:r>
              <a:rPr lang="ru-RU" dirty="0"/>
              <a:t> ординат теоретичного </a:t>
            </a:r>
            <a:r>
              <a:rPr lang="ru-RU" dirty="0" err="1"/>
              <a:t>креслення</a:t>
            </a:r>
            <a:endParaRPr lang="ru-RU" dirty="0"/>
          </a:p>
          <a:p>
            <a:r>
              <a:rPr lang="ru-RU" dirty="0"/>
              <a:t>1.1.4. </a:t>
            </a:r>
            <a:r>
              <a:rPr lang="ru-RU" dirty="0" err="1"/>
              <a:t>Теоретичне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викреслюють</a:t>
            </a:r>
            <a:r>
              <a:rPr lang="ru-RU" dirty="0"/>
              <a:t> в масштабах 1: 100; 1:50; 1:25 і 1:10. Масштаб </a:t>
            </a:r>
            <a:r>
              <a:rPr lang="ru-RU" dirty="0" err="1"/>
              <a:t>вибирають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, не будучи </a:t>
            </a:r>
            <a:r>
              <a:rPr lang="ru-RU" dirty="0" err="1"/>
              <a:t>громіздким</a:t>
            </a:r>
            <a:r>
              <a:rPr lang="ru-RU" dirty="0"/>
              <a:t>, в той же час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ясним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r>
              <a:rPr lang="ru-RU" dirty="0"/>
              <a:t>ТЧ </a:t>
            </a:r>
            <a:r>
              <a:rPr lang="ru-RU" dirty="0" err="1"/>
              <a:t>будують</a:t>
            </a:r>
            <a:r>
              <a:rPr lang="ru-RU" dirty="0"/>
              <a:t> з максимальною </a:t>
            </a:r>
            <a:r>
              <a:rPr lang="ru-RU" dirty="0" err="1"/>
              <a:t>точністю</a:t>
            </a:r>
            <a:r>
              <a:rPr lang="ru-RU" dirty="0"/>
              <a:t>, так як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доводиться </a:t>
            </a:r>
            <a:r>
              <a:rPr lang="ru-RU" dirty="0" err="1"/>
              <a:t>знімати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і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викреслюють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сітки</a:t>
            </a:r>
            <a:r>
              <a:rPr lang="ru-RU" dirty="0"/>
              <a:t> для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, </a:t>
            </a:r>
            <a:r>
              <a:rPr lang="ru-RU" dirty="0" err="1"/>
              <a:t>ватерліній</a:t>
            </a:r>
            <a:r>
              <a:rPr lang="ru-RU" dirty="0"/>
              <a:t> і </a:t>
            </a:r>
            <a:r>
              <a:rPr lang="ru-RU" dirty="0" err="1"/>
              <a:t>батокси</a:t>
            </a:r>
            <a:r>
              <a:rPr lang="ru-RU" dirty="0"/>
              <a:t>.</a:t>
            </a:r>
          </a:p>
          <a:p>
            <a:r>
              <a:rPr lang="ru-RU" dirty="0"/>
              <a:t>При </a:t>
            </a:r>
            <a:r>
              <a:rPr lang="ru-RU" dirty="0" err="1"/>
              <a:t>побудові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дотримуються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правила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. </a:t>
            </a:r>
            <a:r>
              <a:rPr lang="ru-RU" dirty="0" err="1"/>
              <a:t>Проекція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є основною і </a:t>
            </a:r>
            <a:r>
              <a:rPr lang="ru-RU" dirty="0" err="1"/>
              <a:t>розташовується</a:t>
            </a:r>
            <a:r>
              <a:rPr lang="ru-RU" dirty="0"/>
              <a:t> як </a:t>
            </a:r>
            <a:r>
              <a:rPr lang="ru-RU" dirty="0" err="1"/>
              <a:t>головний</a:t>
            </a:r>
            <a:r>
              <a:rPr lang="ru-RU" dirty="0"/>
              <a:t> вид.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носову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судна </a:t>
            </a:r>
            <a:r>
              <a:rPr lang="ru-RU" dirty="0" err="1"/>
              <a:t>мають</a:t>
            </a:r>
            <a:r>
              <a:rPr lang="ru-RU" dirty="0"/>
              <a:t> вправо, </a:t>
            </a:r>
            <a:r>
              <a:rPr lang="ru-RU" dirty="0" err="1"/>
              <a:t>кормову</a:t>
            </a:r>
            <a:r>
              <a:rPr lang="ru-RU" dirty="0"/>
              <a:t> - </a:t>
            </a:r>
            <a:r>
              <a:rPr lang="ru-RU" dirty="0" err="1"/>
              <a:t>вліво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41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5812"/>
            <a:ext cx="10977282" cy="5907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Мал</a:t>
            </a:r>
            <a:r>
              <a:rPr lang="ru-RU" sz="1600" dirty="0"/>
              <a:t>. 1.1. Приклад теоретичного </a:t>
            </a:r>
            <a:r>
              <a:rPr lang="ru-RU" sz="1600" dirty="0" err="1"/>
              <a:t>креслення</a:t>
            </a:r>
            <a:r>
              <a:rPr lang="ru-RU" sz="1600" dirty="0"/>
              <a:t> корпусу судна (а) </a:t>
            </a:r>
            <a:r>
              <a:rPr lang="ru-RU" sz="1600" dirty="0" smtClean="0"/>
              <a:t>і </a:t>
            </a:r>
            <a:r>
              <a:rPr lang="ru-RU" sz="1600" dirty="0" err="1"/>
              <a:t>варіантів</a:t>
            </a:r>
            <a:r>
              <a:rPr lang="ru-RU" sz="1600" dirty="0"/>
              <a:t> </a:t>
            </a:r>
            <a:r>
              <a:rPr lang="ru-RU" sz="1600" dirty="0" err="1"/>
              <a:t>плазовой</a:t>
            </a:r>
            <a:r>
              <a:rPr lang="ru-RU" sz="1600" dirty="0"/>
              <a:t> </a:t>
            </a:r>
            <a:r>
              <a:rPr lang="ru-RU" sz="1600" dirty="0" err="1"/>
              <a:t>розбивки</a:t>
            </a:r>
            <a:r>
              <a:rPr lang="ru-RU" sz="1600" dirty="0"/>
              <a:t> з </a:t>
            </a:r>
            <a:r>
              <a:rPr lang="ru-RU" sz="1600" dirty="0" err="1"/>
              <a:t>накладенням</a:t>
            </a:r>
            <a:r>
              <a:rPr lang="ru-RU" sz="1600" dirty="0"/>
              <a:t> </a:t>
            </a:r>
            <a:r>
              <a:rPr lang="ru-RU" sz="1600" dirty="0" err="1"/>
              <a:t>проекцій</a:t>
            </a:r>
            <a:r>
              <a:rPr lang="ru-RU" sz="1600" dirty="0"/>
              <a:t> (б</a:t>
            </a:r>
            <a:r>
              <a:rPr lang="ru-RU" sz="1600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600" dirty="0" smtClean="0"/>
              <a:t>Мал</a:t>
            </a:r>
            <a:r>
              <a:rPr lang="ru-RU" sz="1600" dirty="0"/>
              <a:t>. 1.2. </a:t>
            </a:r>
            <a:r>
              <a:rPr lang="ru-RU" sz="1600" dirty="0" err="1"/>
              <a:t>Визначення</a:t>
            </a:r>
            <a:r>
              <a:rPr lang="ru-RU" sz="1600" dirty="0"/>
              <a:t> величин </a:t>
            </a:r>
            <a:r>
              <a:rPr lang="ru-RU" sz="1600" dirty="0" err="1"/>
              <a:t>таблиці</a:t>
            </a:r>
            <a:r>
              <a:rPr lang="ru-RU" sz="1600" dirty="0"/>
              <a:t> </a:t>
            </a:r>
            <a:r>
              <a:rPr lang="ru-RU" sz="1600" dirty="0" err="1"/>
              <a:t>плазових</a:t>
            </a:r>
            <a:r>
              <a:rPr lang="ru-RU" sz="1600" dirty="0"/>
              <a:t> ординат (до табл. 1.1)</a:t>
            </a:r>
            <a:endParaRPr lang="ru-RU" sz="1600" dirty="0" smtClean="0"/>
          </a:p>
          <a:p>
            <a:endParaRPr lang="ru-RU" dirty="0"/>
          </a:p>
        </p:txBody>
      </p:sp>
      <p:pic>
        <p:nvPicPr>
          <p:cNvPr id="5122" name="Picture 2" descr="C:\Users\User\Desktop\teoreticheskiychertezhkorpusasudna-3ff450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1449" y="-1090623"/>
            <a:ext cx="4598894" cy="90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8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7882"/>
            <a:ext cx="10515600" cy="563908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Проекцію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проекцією</a:t>
            </a:r>
            <a:r>
              <a:rPr lang="ru-RU" dirty="0"/>
              <a:t> «</a:t>
            </a:r>
            <a:r>
              <a:rPr lang="ru-RU" dirty="0" err="1"/>
              <a:t>бік</a:t>
            </a:r>
            <a:r>
              <a:rPr lang="ru-RU" dirty="0"/>
              <a:t>» при </a:t>
            </a:r>
            <a:r>
              <a:rPr lang="ru-RU" dirty="0" err="1"/>
              <a:t>обов'язковому</a:t>
            </a:r>
            <a:r>
              <a:rPr lang="ru-RU" dirty="0"/>
              <a:t> </a:t>
            </a:r>
            <a:r>
              <a:rPr lang="ru-RU" dirty="0" err="1"/>
              <a:t>поєднанні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. На </a:t>
            </a:r>
            <a:r>
              <a:rPr lang="ru-RU" dirty="0" err="1"/>
              <a:t>кресленні</a:t>
            </a:r>
            <a:r>
              <a:rPr lang="ru-RU" dirty="0"/>
              <a:t> з </a:t>
            </a:r>
            <a:r>
              <a:rPr lang="ru-RU" dirty="0" err="1"/>
              <a:t>простими</a:t>
            </a:r>
            <a:r>
              <a:rPr lang="ru-RU" dirty="0"/>
              <a:t> обводами корпусу судна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суміщення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і «</a:t>
            </a:r>
            <a:r>
              <a:rPr lang="ru-RU" dirty="0" err="1"/>
              <a:t>полушірота</a:t>
            </a:r>
            <a:r>
              <a:rPr lang="ru-RU" dirty="0"/>
              <a:t>», </a:t>
            </a:r>
            <a:r>
              <a:rPr lang="ru-RU" dirty="0" err="1"/>
              <a:t>тобто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викреслюють</a:t>
            </a:r>
            <a:r>
              <a:rPr lang="ru-RU" dirty="0"/>
              <a:t> на </a:t>
            </a:r>
            <a:r>
              <a:rPr lang="ru-RU" dirty="0" err="1"/>
              <a:t>бічній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за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діаметральноїплощині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 (</a:t>
            </a:r>
            <a:r>
              <a:rPr lang="ru-RU" dirty="0" err="1"/>
              <a:t>слід</a:t>
            </a:r>
            <a:r>
              <a:rPr lang="ru-RU" dirty="0"/>
              <a:t> ОП).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відіб'ється</a:t>
            </a:r>
            <a:r>
              <a:rPr lang="ru-RU" dirty="0"/>
              <a:t> негативно на </a:t>
            </a:r>
            <a:r>
              <a:rPr lang="ru-RU" dirty="0" err="1"/>
              <a:t>ясності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. </a:t>
            </a:r>
            <a:r>
              <a:rPr lang="ru-RU" dirty="0" err="1"/>
              <a:t>Проекцію</a:t>
            </a:r>
            <a:r>
              <a:rPr lang="ru-RU" dirty="0"/>
              <a:t> «корпус» </a:t>
            </a:r>
            <a:r>
              <a:rPr lang="ru-RU" dirty="0" err="1"/>
              <a:t>розміщують</a:t>
            </a:r>
            <a:r>
              <a:rPr lang="ru-RU" dirty="0"/>
              <a:t> </a:t>
            </a:r>
            <a:r>
              <a:rPr lang="ru-RU" dirty="0" err="1"/>
              <a:t>праворуч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(ОЛ) і </a:t>
            </a:r>
            <a:r>
              <a:rPr lang="ru-RU" dirty="0" err="1"/>
              <a:t>ватерлінії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 </a:t>
            </a:r>
            <a:r>
              <a:rPr lang="ru-RU" dirty="0" err="1"/>
              <a:t>поєднуються</a:t>
            </a:r>
            <a:r>
              <a:rPr lang="ru-RU" dirty="0"/>
              <a:t>.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, </a:t>
            </a:r>
            <a:r>
              <a:rPr lang="ru-RU" dirty="0" err="1"/>
              <a:t>ватерліній</a:t>
            </a:r>
            <a:r>
              <a:rPr lang="ru-RU" dirty="0"/>
              <a:t> і </a:t>
            </a:r>
            <a:r>
              <a:rPr lang="ru-RU" dirty="0" err="1"/>
              <a:t>шпангоутів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з </a:t>
            </a:r>
            <a:r>
              <a:rPr lang="ru-RU" dirty="0" err="1"/>
              <a:t>проекцій</a:t>
            </a:r>
            <a:r>
              <a:rPr lang="ru-RU" dirty="0"/>
              <a:t> </a:t>
            </a:r>
            <a:r>
              <a:rPr lang="ru-RU" dirty="0" err="1"/>
              <a:t>представляється</a:t>
            </a:r>
            <a:r>
              <a:rPr lang="ru-RU" dirty="0"/>
              <a:t> в </a:t>
            </a:r>
            <a:r>
              <a:rPr lang="ru-RU" dirty="0" err="1"/>
              <a:t>істинному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(у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кривих</a:t>
            </a:r>
            <a:r>
              <a:rPr lang="ru-RU" dirty="0"/>
              <a:t>), а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- </a:t>
            </a:r>
            <a:r>
              <a:rPr lang="ru-RU" dirty="0" err="1"/>
              <a:t>прямими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.</a:t>
            </a:r>
          </a:p>
          <a:p>
            <a:r>
              <a:rPr lang="ru-RU" dirty="0"/>
              <a:t>На теоретичному </a:t>
            </a:r>
            <a:r>
              <a:rPr lang="ru-RU" dirty="0" err="1"/>
              <a:t>кресленні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палуб основного корпусу. Палуби, як правило,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поздовжній</a:t>
            </a:r>
            <a:r>
              <a:rPr lang="ru-RU" dirty="0"/>
              <a:t> </a:t>
            </a:r>
            <a:r>
              <a:rPr lang="ru-RU" dirty="0" err="1"/>
              <a:t>вигин</a:t>
            </a:r>
            <a:r>
              <a:rPr lang="ru-RU" dirty="0"/>
              <a:t> (</a:t>
            </a:r>
            <a:r>
              <a:rPr lang="ru-RU" dirty="0" err="1"/>
              <a:t>седловатость</a:t>
            </a:r>
            <a:r>
              <a:rPr lang="ru-RU" dirty="0"/>
              <a:t>) і </a:t>
            </a:r>
            <a:r>
              <a:rPr lang="ru-RU" dirty="0" err="1"/>
              <a:t>поперечну</a:t>
            </a:r>
            <a:r>
              <a:rPr lang="ru-RU" dirty="0"/>
              <a:t> погибь, тому </a:t>
            </a:r>
            <a:r>
              <a:rPr lang="ru-RU" dirty="0" err="1"/>
              <a:t>лінії</a:t>
            </a:r>
            <a:r>
              <a:rPr lang="ru-RU" dirty="0"/>
              <a:t> палуби на </a:t>
            </a:r>
            <a:r>
              <a:rPr lang="ru-RU" dirty="0" err="1"/>
              <a:t>проекціях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зображують</a:t>
            </a:r>
            <a:r>
              <a:rPr lang="ru-RU" dirty="0"/>
              <a:t> </a:t>
            </a:r>
            <a:r>
              <a:rPr lang="ru-RU" dirty="0" err="1"/>
              <a:t>кривими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.</a:t>
            </a:r>
          </a:p>
          <a:p>
            <a:r>
              <a:rPr lang="ru-RU" dirty="0"/>
              <a:t>1.1.5. За </a:t>
            </a:r>
            <a:r>
              <a:rPr lang="ru-RU" dirty="0" err="1"/>
              <a:t>теоретичну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судна для </a:t>
            </a:r>
            <a:r>
              <a:rPr lang="ru-RU" dirty="0" err="1"/>
              <a:t>металевих</a:t>
            </a:r>
            <a:r>
              <a:rPr lang="ru-RU" dirty="0"/>
              <a:t> суден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обшивки, а для </a:t>
            </a:r>
            <a:r>
              <a:rPr lang="ru-RU" dirty="0" err="1"/>
              <a:t>дерев'яних</a:t>
            </a:r>
            <a:r>
              <a:rPr lang="ru-RU" dirty="0"/>
              <a:t> і </a:t>
            </a:r>
            <a:r>
              <a:rPr lang="ru-RU" dirty="0" err="1"/>
              <a:t>залізобетонних</a:t>
            </a:r>
            <a:r>
              <a:rPr lang="ru-RU" dirty="0"/>
              <a:t> суден - </a:t>
            </a:r>
            <a:r>
              <a:rPr lang="ru-RU" dirty="0" err="1"/>
              <a:t>зовнішню</a:t>
            </a:r>
            <a:r>
              <a:rPr lang="ru-RU" dirty="0"/>
              <a:t>.</a:t>
            </a:r>
          </a:p>
          <a:p>
            <a:r>
              <a:rPr lang="ru-RU" dirty="0"/>
              <a:t>1.1.6. За </a:t>
            </a:r>
            <a:r>
              <a:rPr lang="ru-RU" dirty="0" err="1"/>
              <a:t>даними</a:t>
            </a:r>
            <a:r>
              <a:rPr lang="ru-RU" dirty="0"/>
              <a:t> ТЧ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креслень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, </a:t>
            </a:r>
            <a:r>
              <a:rPr lang="ru-RU" dirty="0" err="1"/>
              <a:t>конструктивних</a:t>
            </a:r>
            <a:r>
              <a:rPr lang="ru-RU" dirty="0"/>
              <a:t> і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креслень</a:t>
            </a:r>
            <a:r>
              <a:rPr lang="ru-RU" dirty="0"/>
              <a:t>, </a:t>
            </a:r>
            <a:r>
              <a:rPr lang="ru-RU" dirty="0" err="1"/>
              <a:t>виготовляють</a:t>
            </a:r>
            <a:r>
              <a:rPr lang="ru-RU" dirty="0"/>
              <a:t> блок-модель для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пазів</a:t>
            </a:r>
            <a:r>
              <a:rPr lang="ru-RU" dirty="0"/>
              <a:t> і </a:t>
            </a:r>
            <a:r>
              <a:rPr lang="ru-RU" dirty="0" err="1"/>
              <a:t>стиків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обшивки. За ТЧ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морехідні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судна (</a:t>
            </a:r>
            <a:r>
              <a:rPr lang="ru-RU" dirty="0" err="1"/>
              <a:t>плавучість</a:t>
            </a:r>
            <a:r>
              <a:rPr lang="ru-RU" dirty="0"/>
              <a:t>, </a:t>
            </a:r>
            <a:r>
              <a:rPr lang="ru-RU" dirty="0" err="1"/>
              <a:t>остійність</a:t>
            </a:r>
            <a:r>
              <a:rPr lang="ru-RU" dirty="0"/>
              <a:t>, ходкость, </a:t>
            </a:r>
            <a:r>
              <a:rPr lang="ru-RU" dirty="0" err="1"/>
              <a:t>непотоплюваність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Місткість</a:t>
            </a:r>
            <a:r>
              <a:rPr lang="ru-RU" dirty="0"/>
              <a:t> і </a:t>
            </a:r>
            <a:r>
              <a:rPr lang="ru-RU" dirty="0" err="1"/>
              <a:t>вантажопідйомність</a:t>
            </a:r>
            <a:r>
              <a:rPr lang="ru-RU" dirty="0"/>
              <a:t>, </a:t>
            </a:r>
            <a:r>
              <a:rPr lang="ru-RU" dirty="0" err="1"/>
              <a:t>водотоннажність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 Без </a:t>
            </a:r>
            <a:r>
              <a:rPr lang="ru-RU" dirty="0" err="1"/>
              <a:t>розробки</a:t>
            </a:r>
            <a:r>
              <a:rPr lang="ru-RU" dirty="0"/>
              <a:t> ТЧ </a:t>
            </a:r>
            <a:r>
              <a:rPr lang="ru-RU" dirty="0" err="1"/>
              <a:t>неможливий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судна. За </a:t>
            </a:r>
            <a:r>
              <a:rPr lang="ru-RU" dirty="0" err="1"/>
              <a:t>даними</a:t>
            </a:r>
            <a:r>
              <a:rPr lang="ru-RU" dirty="0"/>
              <a:t> ТЧ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 судна на </a:t>
            </a:r>
            <a:r>
              <a:rPr lang="ru-RU" dirty="0" err="1"/>
              <a:t>плазі</a:t>
            </a:r>
            <a:r>
              <a:rPr lang="ru-RU" dirty="0"/>
              <a:t> в </a:t>
            </a:r>
            <a:r>
              <a:rPr lang="ru-RU" dirty="0" err="1"/>
              <a:t>натуральну</a:t>
            </a:r>
            <a:r>
              <a:rPr lang="ru-RU" dirty="0"/>
              <a:t> величину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масштабі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88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635"/>
            <a:ext cx="10515600" cy="55763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1.1.7. </a:t>
            </a:r>
            <a:r>
              <a:rPr lang="ru-RU" dirty="0" err="1"/>
              <a:t>Креслення</a:t>
            </a:r>
            <a:r>
              <a:rPr lang="ru-RU" dirty="0"/>
              <a:t> і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ТЧ на </a:t>
            </a:r>
            <a:r>
              <a:rPr lang="ru-RU" dirty="0" err="1"/>
              <a:t>плазі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плазовой</a:t>
            </a:r>
            <a:r>
              <a:rPr lang="ru-RU" dirty="0"/>
              <a:t> </a:t>
            </a:r>
            <a:r>
              <a:rPr lang="ru-RU" dirty="0" err="1"/>
              <a:t>розбивкою</a:t>
            </a:r>
            <a:r>
              <a:rPr lang="ru-RU" dirty="0"/>
              <a:t> корпусу судна. За </a:t>
            </a:r>
            <a:r>
              <a:rPr lang="ru-RU" dirty="0" err="1"/>
              <a:t>розбивці</a:t>
            </a:r>
            <a:r>
              <a:rPr lang="ru-RU" dirty="0"/>
              <a:t> з плаза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контури</a:t>
            </a:r>
            <a:r>
              <a:rPr lang="ru-RU" dirty="0"/>
              <a:t> деталей </a:t>
            </a:r>
            <a:r>
              <a:rPr lang="ru-RU" dirty="0" err="1"/>
              <a:t>зовнішньої</a:t>
            </a:r>
            <a:r>
              <a:rPr lang="ru-RU" dirty="0"/>
              <a:t> обшивки і набору,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ескізи</a:t>
            </a:r>
            <a:r>
              <a:rPr lang="ru-RU" dirty="0"/>
              <a:t>, </a:t>
            </a:r>
            <a:r>
              <a:rPr lang="ru-RU" dirty="0" err="1"/>
              <a:t>креслення-шаблони</a:t>
            </a:r>
            <a:r>
              <a:rPr lang="ru-RU" dirty="0"/>
              <a:t> і </a:t>
            </a:r>
            <a:r>
              <a:rPr lang="ru-RU" dirty="0" err="1"/>
              <a:t>копір-креслення</a:t>
            </a:r>
            <a:r>
              <a:rPr lang="ru-RU" dirty="0"/>
              <a:t>,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шаблони</a:t>
            </a:r>
            <a:r>
              <a:rPr lang="ru-RU" dirty="0"/>
              <a:t>, </a:t>
            </a:r>
            <a:r>
              <a:rPr lang="ru-RU" dirty="0" err="1"/>
              <a:t>каркаси</a:t>
            </a:r>
            <a:r>
              <a:rPr lang="ru-RU" dirty="0"/>
              <a:t> і </a:t>
            </a:r>
            <a:r>
              <a:rPr lang="ru-RU" dirty="0" err="1"/>
              <a:t>макети</a:t>
            </a:r>
            <a:r>
              <a:rPr lang="ru-RU" dirty="0"/>
              <a:t> для </a:t>
            </a:r>
            <a:r>
              <a:rPr lang="ru-RU" dirty="0" err="1"/>
              <a:t>розмітки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і </a:t>
            </a:r>
            <a:r>
              <a:rPr lang="ru-RU" dirty="0" err="1"/>
              <a:t>перевірки</a:t>
            </a:r>
            <a:r>
              <a:rPr lang="ru-RU" dirty="0"/>
              <a:t> деталей корпусу. За </a:t>
            </a:r>
            <a:r>
              <a:rPr lang="ru-RU" dirty="0" err="1"/>
              <a:t>даними</a:t>
            </a:r>
            <a:r>
              <a:rPr lang="ru-RU" dirty="0"/>
              <a:t> з плаза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збірку</a:t>
            </a:r>
            <a:r>
              <a:rPr lang="ru-RU" dirty="0"/>
              <a:t> </a:t>
            </a:r>
            <a:r>
              <a:rPr lang="ru-RU" dirty="0" err="1"/>
              <a:t>секцій</a:t>
            </a:r>
            <a:r>
              <a:rPr lang="ru-RU" dirty="0"/>
              <a:t> і </a:t>
            </a:r>
            <a:r>
              <a:rPr lang="ru-RU" dirty="0" err="1"/>
              <a:t>формування</a:t>
            </a:r>
            <a:r>
              <a:rPr lang="ru-RU" dirty="0"/>
              <a:t> корпусу на </a:t>
            </a:r>
            <a:r>
              <a:rPr lang="ru-RU" dirty="0" err="1"/>
              <a:t>стапелі</a:t>
            </a:r>
            <a:r>
              <a:rPr lang="ru-RU" dirty="0"/>
              <a:t>. </a:t>
            </a:r>
            <a:r>
              <a:rPr lang="ru-RU" dirty="0" err="1"/>
              <a:t>Розробка</a:t>
            </a:r>
            <a:r>
              <a:rPr lang="ru-RU" dirty="0"/>
              <a:t> ТЧ є першим </a:t>
            </a:r>
            <a:r>
              <a:rPr lang="ru-RU" dirty="0" err="1"/>
              <a:t>етапом</a:t>
            </a:r>
            <a:r>
              <a:rPr lang="ru-RU" dirty="0"/>
              <a:t> в </a:t>
            </a:r>
            <a:r>
              <a:rPr lang="ru-RU" dirty="0" err="1"/>
              <a:t>будівництві</a:t>
            </a:r>
            <a:r>
              <a:rPr lang="ru-RU" dirty="0"/>
              <a:t> судна і </a:t>
            </a:r>
            <a:r>
              <a:rPr lang="ru-RU" dirty="0" err="1"/>
              <a:t>вихідним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r>
              <a:rPr lang="ru-RU" dirty="0"/>
              <a:t>1.1.8. </a:t>
            </a:r>
            <a:r>
              <a:rPr lang="ru-RU" dirty="0" err="1"/>
              <a:t>Сітка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ТЧ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шпангоутів</a:t>
            </a:r>
            <a:r>
              <a:rPr lang="ru-RU" dirty="0"/>
              <a:t> і </a:t>
            </a:r>
            <a:r>
              <a:rPr lang="ru-RU" dirty="0" err="1"/>
              <a:t>ватерліній</a:t>
            </a:r>
            <a:r>
              <a:rPr lang="ru-RU" dirty="0"/>
              <a:t>.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.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(шпации) </a:t>
            </a:r>
            <a:r>
              <a:rPr lang="ru-RU" dirty="0" err="1"/>
              <a:t>рівні</a:t>
            </a:r>
            <a:r>
              <a:rPr lang="ru-RU" dirty="0"/>
              <a:t> 1/20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судна </a:t>
            </a:r>
            <a:r>
              <a:rPr lang="ru-RU" dirty="0" err="1"/>
              <a:t>між</a:t>
            </a:r>
            <a:r>
              <a:rPr lang="ru-RU" dirty="0"/>
              <a:t> носовою і </a:t>
            </a:r>
            <a:r>
              <a:rPr lang="ru-RU" dirty="0" err="1"/>
              <a:t>кормовим</a:t>
            </a:r>
            <a:r>
              <a:rPr lang="ru-RU" dirty="0"/>
              <a:t> перпендикулярами. </a:t>
            </a:r>
            <a:r>
              <a:rPr lang="ru-RU" dirty="0" err="1"/>
              <a:t>Носової</a:t>
            </a:r>
            <a:r>
              <a:rPr lang="ru-RU" dirty="0"/>
              <a:t> та </a:t>
            </a:r>
            <a:r>
              <a:rPr lang="ru-RU" dirty="0" err="1"/>
              <a:t>кормової</a:t>
            </a:r>
            <a:r>
              <a:rPr lang="ru-RU" dirty="0"/>
              <a:t> </a:t>
            </a:r>
            <a:r>
              <a:rPr lang="ru-RU" dirty="0" err="1"/>
              <a:t>перпендикуляри</a:t>
            </a:r>
            <a:r>
              <a:rPr lang="ru-RU" dirty="0"/>
              <a:t> </a:t>
            </a:r>
            <a:r>
              <a:rPr lang="ru-RU" dirty="0" err="1"/>
              <a:t>будують</a:t>
            </a:r>
            <a:r>
              <a:rPr lang="ru-RU" dirty="0"/>
              <a:t> з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конструктивної</a:t>
            </a:r>
            <a:r>
              <a:rPr lang="ru-RU" dirty="0"/>
              <a:t> </a:t>
            </a:r>
            <a:r>
              <a:rPr lang="ru-RU" dirty="0" err="1"/>
              <a:t>ватерлінії</a:t>
            </a:r>
            <a:r>
              <a:rPr lang="ru-RU" dirty="0"/>
              <a:t> (КВЛ) </a:t>
            </a:r>
            <a:r>
              <a:rPr lang="ru-RU" dirty="0" err="1"/>
              <a:t>відповідно</a:t>
            </a:r>
            <a:r>
              <a:rPr lang="ru-RU" dirty="0"/>
              <a:t> з </a:t>
            </a:r>
            <a:r>
              <a:rPr lang="ru-RU" dirty="0" err="1"/>
              <a:t>лініями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(форштевнем) і </a:t>
            </a:r>
            <a:r>
              <a:rPr lang="ru-RU" dirty="0" err="1"/>
              <a:t>кормовий</a:t>
            </a:r>
            <a:r>
              <a:rPr lang="ru-RU" dirty="0"/>
              <a:t> (ахтерштевнем) </a:t>
            </a:r>
            <a:r>
              <a:rPr lang="ru-RU" dirty="0" err="1"/>
              <a:t>країв</a:t>
            </a:r>
            <a:r>
              <a:rPr lang="ru-RU" dirty="0"/>
              <a:t> в ДП. </a:t>
            </a:r>
            <a:r>
              <a:rPr lang="ru-RU" dirty="0" err="1"/>
              <a:t>Носовий</a:t>
            </a:r>
            <a:r>
              <a:rPr lang="ru-RU" dirty="0"/>
              <a:t> перпендикуляр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нульовому</a:t>
            </a:r>
            <a:r>
              <a:rPr lang="ru-RU" dirty="0"/>
              <a:t> шпангоуту, </a:t>
            </a:r>
            <a:r>
              <a:rPr lang="ru-RU" dirty="0" err="1"/>
              <a:t>кормової</a:t>
            </a:r>
            <a:r>
              <a:rPr lang="ru-RU" dirty="0"/>
              <a:t> - </a:t>
            </a:r>
            <a:r>
              <a:rPr lang="ru-RU" dirty="0" err="1"/>
              <a:t>двадцятим</a:t>
            </a:r>
            <a:r>
              <a:rPr lang="ru-RU" dirty="0"/>
              <a:t>, а </a:t>
            </a:r>
            <a:r>
              <a:rPr lang="ru-RU" dirty="0" err="1"/>
              <a:t>десятий</a:t>
            </a:r>
            <a:r>
              <a:rPr lang="ru-RU" dirty="0"/>
              <a:t> шпангоут - мидель-шпангоуту.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 в краях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(</a:t>
            </a:r>
            <a:r>
              <a:rPr lang="ru-RU" dirty="0" err="1"/>
              <a:t>проміжні</a:t>
            </a:r>
            <a:r>
              <a:rPr lang="ru-RU" dirty="0"/>
              <a:t>)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шпангоути</a:t>
            </a:r>
            <a:r>
              <a:rPr lang="ru-RU" dirty="0"/>
              <a:t>. </a:t>
            </a:r>
            <a:r>
              <a:rPr lang="ru-RU" dirty="0" err="1"/>
              <a:t>Шпангоути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в </a:t>
            </a:r>
            <a:r>
              <a:rPr lang="ru-RU" dirty="0" err="1"/>
              <a:t>ніс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нульового</a:t>
            </a:r>
            <a:r>
              <a:rPr lang="ru-RU" dirty="0"/>
              <a:t>, </a:t>
            </a:r>
            <a:r>
              <a:rPr lang="ru-RU" dirty="0" err="1"/>
              <a:t>нумеруються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знаком «</a:t>
            </a:r>
            <a:r>
              <a:rPr lang="ru-RU" dirty="0" err="1"/>
              <a:t>мінус</a:t>
            </a:r>
            <a:r>
              <a:rPr lang="ru-RU" dirty="0"/>
              <a:t>», </a:t>
            </a:r>
            <a:r>
              <a:rPr lang="ru-RU" dirty="0" err="1"/>
              <a:t>наприклад</a:t>
            </a:r>
            <a:r>
              <a:rPr lang="ru-RU" dirty="0"/>
              <a:t>: «-1», «-2», «3» і т. Д.</a:t>
            </a:r>
          </a:p>
          <a:p>
            <a:r>
              <a:rPr lang="ru-RU" dirty="0" err="1"/>
              <a:t>Ватерлінії</a:t>
            </a:r>
            <a:r>
              <a:rPr lang="ru-RU" dirty="0"/>
              <a:t> на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</a:t>
            </a:r>
            <a:r>
              <a:rPr lang="ru-RU" dirty="0" err="1"/>
              <a:t>паралельні</a:t>
            </a:r>
            <a:r>
              <a:rPr lang="ru-RU" dirty="0"/>
              <a:t> ОЛ.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ватерлінії</a:t>
            </a:r>
            <a:r>
              <a:rPr lang="ru-RU" dirty="0"/>
              <a:t> </a:t>
            </a:r>
            <a:r>
              <a:rPr lang="ru-RU" dirty="0" err="1"/>
              <a:t>задаються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судна і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. </a:t>
            </a:r>
            <a:r>
              <a:rPr lang="ru-RU" dirty="0" err="1"/>
              <a:t>Положення</a:t>
            </a:r>
            <a:r>
              <a:rPr lang="ru-RU" dirty="0"/>
              <a:t> КВЛ </a:t>
            </a:r>
            <a:r>
              <a:rPr lang="ru-RU" dirty="0" err="1"/>
              <a:t>може</a:t>
            </a:r>
            <a:r>
              <a:rPr lang="ru-RU" dirty="0"/>
              <a:t> не </a:t>
            </a:r>
            <a:r>
              <a:rPr lang="ru-RU" dirty="0" err="1"/>
              <a:t>збігатися</a:t>
            </a:r>
            <a:r>
              <a:rPr lang="ru-RU" dirty="0"/>
              <a:t> з </a:t>
            </a:r>
            <a:r>
              <a:rPr lang="ru-RU" dirty="0" err="1"/>
              <a:t>жодною</a:t>
            </a:r>
            <a:r>
              <a:rPr lang="ru-RU" dirty="0"/>
              <a:t> з </a:t>
            </a:r>
            <a:r>
              <a:rPr lang="ru-RU" dirty="0" err="1"/>
              <a:t>ватерліній</a:t>
            </a:r>
            <a:r>
              <a:rPr lang="ru-RU" dirty="0"/>
              <a:t>.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низу до верху, </a:t>
            </a:r>
            <a:r>
              <a:rPr lang="ru-RU" dirty="0" err="1"/>
              <a:t>причому</a:t>
            </a:r>
            <a:r>
              <a:rPr lang="ru-RU" dirty="0"/>
              <a:t> ОЛ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нульовою</a:t>
            </a:r>
            <a:r>
              <a:rPr lang="ru-RU" dirty="0"/>
              <a:t> </a:t>
            </a:r>
            <a:r>
              <a:rPr lang="ru-RU" dirty="0" err="1"/>
              <a:t>ватерлінією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 по ДП і </a:t>
            </a:r>
            <a:r>
              <a:rPr lang="ru-RU" dirty="0" err="1"/>
              <a:t>батокси</a:t>
            </a:r>
            <a:r>
              <a:rPr lang="ru-RU" dirty="0"/>
              <a:t>. При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і </a:t>
            </a:r>
            <a:r>
              <a:rPr lang="ru-RU" dirty="0" err="1"/>
              <a:t>кормової</a:t>
            </a:r>
            <a:r>
              <a:rPr lang="ru-RU" dirty="0"/>
              <a:t> </a:t>
            </a:r>
            <a:r>
              <a:rPr lang="ru-RU" dirty="0" err="1"/>
              <a:t>країв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в </a:t>
            </a:r>
            <a:r>
              <a:rPr lang="ru-RU" dirty="0" err="1"/>
              <a:t>збільшеному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83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9953"/>
            <a:ext cx="10515600" cy="565701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1.1.9. </a:t>
            </a:r>
            <a:r>
              <a:rPr lang="ru-RU" dirty="0" err="1"/>
              <a:t>Сітка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сліду</a:t>
            </a:r>
            <a:r>
              <a:rPr lang="ru-RU" dirty="0"/>
              <a:t> ДП.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 і </a:t>
            </a:r>
            <a:r>
              <a:rPr lang="ru-RU" dirty="0" err="1"/>
              <a:t>батокси</a:t>
            </a:r>
            <a:r>
              <a:rPr lang="ru-RU" dirty="0"/>
              <a:t>. </a:t>
            </a:r>
            <a:r>
              <a:rPr lang="ru-RU" dirty="0" err="1"/>
              <a:t>Шпангоути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поєднують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шпангоутами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», так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є </a:t>
            </a:r>
            <a:r>
              <a:rPr lang="ru-RU" dirty="0" err="1"/>
              <a:t>загальними</a:t>
            </a:r>
            <a:r>
              <a:rPr lang="ru-RU" dirty="0"/>
              <a:t> для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.</a:t>
            </a:r>
          </a:p>
          <a:p>
            <a:r>
              <a:rPr lang="ru-RU" dirty="0" err="1"/>
              <a:t>Батокси</a:t>
            </a:r>
            <a:r>
              <a:rPr lang="ru-RU" dirty="0"/>
              <a:t> на </a:t>
            </a:r>
            <a:r>
              <a:rPr lang="ru-RU" dirty="0" err="1"/>
              <a:t>полушірота</a:t>
            </a:r>
            <a:r>
              <a:rPr lang="ru-RU" dirty="0"/>
              <a:t>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ДП в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, до </a:t>
            </a:r>
            <a:r>
              <a:rPr lang="ru-RU" dirty="0" err="1"/>
              <a:t>чотирьох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ширини</a:t>
            </a:r>
            <a:r>
              <a:rPr lang="ru-RU" dirty="0"/>
              <a:t> корпусу і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. </a:t>
            </a:r>
            <a:r>
              <a:rPr lang="ru-RU" dirty="0" err="1"/>
              <a:t>Нумерацію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ДП до борту.</a:t>
            </a:r>
          </a:p>
          <a:p>
            <a:r>
              <a:rPr lang="ru-RU" dirty="0"/>
              <a:t>На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 </a:t>
            </a:r>
            <a:r>
              <a:rPr lang="ru-RU" dirty="0" err="1"/>
              <a:t>показують</a:t>
            </a:r>
            <a:r>
              <a:rPr lang="ru-RU" dirty="0"/>
              <a:t> обводи корпусу по </a:t>
            </a:r>
            <a:r>
              <a:rPr lang="ru-RU" dirty="0" err="1"/>
              <a:t>ватерлінії</a:t>
            </a:r>
            <a:r>
              <a:rPr lang="ru-RU" dirty="0"/>
              <a:t> і палубах. </a:t>
            </a:r>
            <a:r>
              <a:rPr lang="ru-RU" dirty="0" err="1"/>
              <a:t>Нульова</a:t>
            </a:r>
            <a:r>
              <a:rPr lang="ru-RU" dirty="0"/>
              <a:t> </a:t>
            </a:r>
            <a:r>
              <a:rPr lang="ru-RU" dirty="0" err="1"/>
              <a:t>ватерлінія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плоскої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днища судна. При </a:t>
            </a:r>
            <a:r>
              <a:rPr lang="ru-RU" dirty="0" err="1"/>
              <a:t>необхідності</a:t>
            </a:r>
            <a:r>
              <a:rPr lang="ru-RU" dirty="0"/>
              <a:t> обводи корпусу в краях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в </a:t>
            </a:r>
            <a:r>
              <a:rPr lang="ru-RU" dirty="0" err="1"/>
              <a:t>більшому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</a:t>
            </a:r>
          </a:p>
          <a:p>
            <a:r>
              <a:rPr lang="ru-RU" dirty="0"/>
              <a:t>1.1.10. </a:t>
            </a:r>
            <a:r>
              <a:rPr lang="ru-RU" dirty="0" err="1"/>
              <a:t>Сітка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«корпус» </a:t>
            </a:r>
            <a:r>
              <a:rPr lang="ru-RU" dirty="0" err="1"/>
              <a:t>складається</a:t>
            </a:r>
            <a:r>
              <a:rPr lang="ru-RU" dirty="0"/>
              <a:t> з ОЛ. </a:t>
            </a:r>
            <a:r>
              <a:rPr lang="ru-RU" dirty="0" err="1"/>
              <a:t>сліду</a:t>
            </a:r>
            <a:r>
              <a:rPr lang="ru-RU" dirty="0"/>
              <a:t> ДП. </a:t>
            </a:r>
            <a:r>
              <a:rPr lang="ru-RU" dirty="0" err="1"/>
              <a:t>ватерліній</a:t>
            </a:r>
            <a:r>
              <a:rPr lang="ru-RU" dirty="0"/>
              <a:t> і </a:t>
            </a:r>
            <a:r>
              <a:rPr lang="ru-RU" dirty="0" err="1"/>
              <a:t>батокси</a:t>
            </a:r>
            <a:r>
              <a:rPr lang="ru-RU" dirty="0"/>
              <a:t>. </a:t>
            </a:r>
            <a:r>
              <a:rPr lang="ru-RU" dirty="0" err="1"/>
              <a:t>Ватерлінії</a:t>
            </a:r>
            <a:r>
              <a:rPr lang="ru-RU" dirty="0"/>
              <a:t> </a:t>
            </a:r>
            <a:r>
              <a:rPr lang="ru-RU" dirty="0" err="1"/>
              <a:t>паралельні</a:t>
            </a:r>
            <a:r>
              <a:rPr lang="ru-RU" dirty="0"/>
              <a:t> ОЛ і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на </a:t>
            </a:r>
            <a:r>
              <a:rPr lang="ru-RU" dirty="0" err="1"/>
              <a:t>такій</a:t>
            </a:r>
            <a:r>
              <a:rPr lang="ru-RU" dirty="0"/>
              <a:t> же </a:t>
            </a:r>
            <a:r>
              <a:rPr lang="ru-RU" dirty="0" err="1"/>
              <a:t>відстані</a:t>
            </a:r>
            <a:r>
              <a:rPr lang="ru-RU" dirty="0"/>
              <a:t> як на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пліч</a:t>
            </a:r>
            <a:r>
              <a:rPr lang="ru-RU" dirty="0"/>
              <a:t>» (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 - </a:t>
            </a:r>
            <a:r>
              <a:rPr lang="ru-RU" dirty="0" err="1"/>
              <a:t>загальні</a:t>
            </a:r>
            <a:r>
              <a:rPr lang="ru-RU" dirty="0"/>
              <a:t> для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). Перпендикулярно ОЛ </a:t>
            </a:r>
            <a:r>
              <a:rPr lang="ru-RU" dirty="0" err="1"/>
              <a:t>прокреслюють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ДП і </a:t>
            </a:r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- вправо і </a:t>
            </a:r>
            <a:r>
              <a:rPr lang="ru-RU" dirty="0" err="1"/>
              <a:t>вліво</a:t>
            </a:r>
            <a:r>
              <a:rPr lang="ru-RU" dirty="0"/>
              <a:t> - </a:t>
            </a:r>
            <a:r>
              <a:rPr lang="ru-RU" dirty="0" err="1"/>
              <a:t>батокси</a:t>
            </a:r>
            <a:r>
              <a:rPr lang="ru-RU" dirty="0"/>
              <a:t>. </a:t>
            </a:r>
            <a:r>
              <a:rPr lang="ru-RU" dirty="0" err="1"/>
              <a:t>Батокси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ДП на </a:t>
            </a:r>
            <a:r>
              <a:rPr lang="ru-RU" dirty="0" err="1"/>
              <a:t>такій</a:t>
            </a:r>
            <a:r>
              <a:rPr lang="ru-RU" dirty="0"/>
              <a:t> же </a:t>
            </a:r>
            <a:r>
              <a:rPr lang="ru-RU" dirty="0" err="1"/>
              <a:t>відстані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на </a:t>
            </a:r>
            <a:r>
              <a:rPr lang="ru-RU" dirty="0" err="1"/>
              <a:t>проекції</a:t>
            </a:r>
            <a:r>
              <a:rPr lang="ru-RU" dirty="0"/>
              <a:t> «</a:t>
            </a:r>
            <a:r>
              <a:rPr lang="ru-RU" dirty="0" err="1"/>
              <a:t>полушірота</a:t>
            </a:r>
            <a:r>
              <a:rPr lang="ru-RU" dirty="0"/>
              <a:t>», так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є </a:t>
            </a:r>
            <a:r>
              <a:rPr lang="ru-RU" dirty="0" err="1"/>
              <a:t>загальними</a:t>
            </a:r>
            <a:r>
              <a:rPr lang="ru-RU" dirty="0"/>
              <a:t> для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. </a:t>
            </a:r>
            <a:r>
              <a:rPr lang="ru-RU" dirty="0" err="1"/>
              <a:t>Нумерацію</a:t>
            </a:r>
            <a:r>
              <a:rPr lang="ru-RU" dirty="0"/>
              <a:t> </a:t>
            </a:r>
            <a:r>
              <a:rPr lang="ru-RU" dirty="0" err="1"/>
              <a:t>ватерліній</a:t>
            </a:r>
            <a:r>
              <a:rPr lang="ru-RU" dirty="0"/>
              <a:t> і </a:t>
            </a:r>
            <a:r>
              <a:rPr lang="ru-RU" dirty="0" err="1"/>
              <a:t>батокси</a:t>
            </a:r>
            <a:r>
              <a:rPr lang="ru-RU" dirty="0"/>
              <a:t>, так само як і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, </a:t>
            </a:r>
            <a:r>
              <a:rPr lang="ru-RU" dirty="0" err="1"/>
              <a:t>ведуть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низу до верху і </a:t>
            </a:r>
            <a:r>
              <a:rPr lang="ru-RU" dirty="0" err="1"/>
              <a:t>від</a:t>
            </a:r>
            <a:r>
              <a:rPr lang="ru-RU" dirty="0"/>
              <a:t> ДП до борту. На </a:t>
            </a:r>
            <a:r>
              <a:rPr lang="ru-RU" dirty="0" err="1"/>
              <a:t>проекції</a:t>
            </a:r>
            <a:r>
              <a:rPr lang="ru-RU" dirty="0"/>
              <a:t> «корпус» </a:t>
            </a:r>
            <a:r>
              <a:rPr lang="ru-RU" dirty="0" err="1"/>
              <a:t>викреслюють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 корпусу судна.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шпангоутів</a:t>
            </a:r>
            <a:r>
              <a:rPr lang="ru-RU" dirty="0"/>
              <a:t>, </a:t>
            </a:r>
            <a:r>
              <a:rPr lang="ru-RU" dirty="0" err="1"/>
              <a:t>ватерліній</a:t>
            </a:r>
            <a:r>
              <a:rPr lang="ru-RU" dirty="0"/>
              <a:t> і </a:t>
            </a:r>
            <a:r>
              <a:rPr lang="ru-RU" dirty="0" err="1"/>
              <a:t>батокси</a:t>
            </a:r>
            <a:r>
              <a:rPr lang="ru-RU" dirty="0"/>
              <a:t> на </a:t>
            </a:r>
            <a:r>
              <a:rPr lang="ru-RU" dirty="0" err="1"/>
              <a:t>сітці</a:t>
            </a:r>
            <a:r>
              <a:rPr lang="ru-RU" dirty="0"/>
              <a:t> «боки», «</a:t>
            </a:r>
            <a:r>
              <a:rPr lang="ru-RU" dirty="0" err="1"/>
              <a:t>полушірота</a:t>
            </a:r>
            <a:r>
              <a:rPr lang="ru-RU" dirty="0"/>
              <a:t>» і «корпусу» </a:t>
            </a:r>
            <a:r>
              <a:rPr lang="ru-RU" dirty="0" err="1"/>
              <a:t>визначають</a:t>
            </a:r>
            <a:r>
              <a:rPr lang="ru-RU" dirty="0"/>
              <a:t> по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размерениям</a:t>
            </a:r>
            <a:r>
              <a:rPr lang="ru-RU" dirty="0"/>
              <a:t> судна: </a:t>
            </a:r>
            <a:r>
              <a:rPr lang="ru-RU" dirty="0" err="1"/>
              <a:t>довжині</a:t>
            </a:r>
            <a:r>
              <a:rPr lang="ru-RU" dirty="0"/>
              <a:t>, </a:t>
            </a:r>
            <a:r>
              <a:rPr lang="ru-RU" dirty="0" err="1"/>
              <a:t>ширині</a:t>
            </a:r>
            <a:r>
              <a:rPr lang="ru-RU" dirty="0"/>
              <a:t> і </a:t>
            </a:r>
            <a:r>
              <a:rPr lang="ru-RU" dirty="0" err="1"/>
              <a:t>висоті</a:t>
            </a:r>
            <a:r>
              <a:rPr lang="ru-RU" dirty="0"/>
              <a:t> борту.</a:t>
            </a:r>
          </a:p>
          <a:p>
            <a:r>
              <a:rPr lang="ru-RU" dirty="0"/>
              <a:t>1.1.11. В задачу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ТЧ входить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плавних</a:t>
            </a:r>
            <a:r>
              <a:rPr lang="ru-RU" dirty="0"/>
              <a:t> </a:t>
            </a:r>
            <a:r>
              <a:rPr lang="ru-RU" dirty="0" err="1"/>
              <a:t>обводів</a:t>
            </a:r>
            <a:r>
              <a:rPr lang="ru-RU" dirty="0"/>
              <a:t> корпусу судна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теоретичного </a:t>
            </a:r>
            <a:r>
              <a:rPr lang="ru-RU" dirty="0" err="1"/>
              <a:t>креслення</a:t>
            </a:r>
            <a:r>
              <a:rPr lang="ru-RU" dirty="0"/>
              <a:t> (</a:t>
            </a:r>
            <a:r>
              <a:rPr lang="ru-RU" dirty="0" err="1"/>
              <a:t>батокси</a:t>
            </a:r>
            <a:r>
              <a:rPr lang="ru-RU" dirty="0"/>
              <a:t>, </a:t>
            </a:r>
            <a:r>
              <a:rPr lang="ru-RU" dirty="0" err="1"/>
              <a:t>ватерлінії</a:t>
            </a:r>
            <a:r>
              <a:rPr lang="ru-RU" dirty="0"/>
              <a:t> і </a:t>
            </a:r>
            <a:r>
              <a:rPr lang="ru-RU" dirty="0" err="1"/>
              <a:t>шпангоути</a:t>
            </a:r>
            <a:r>
              <a:rPr lang="ru-RU" dirty="0"/>
              <a:t>) при </a:t>
            </a:r>
            <a:r>
              <a:rPr lang="ru-RU" dirty="0" err="1"/>
              <a:t>кресленні</a:t>
            </a:r>
            <a:r>
              <a:rPr lang="ru-RU" dirty="0"/>
              <a:t> </a:t>
            </a:r>
            <a:r>
              <a:rPr lang="ru-RU" dirty="0" err="1"/>
              <a:t>погоджують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 (рис. 1.3) і </a:t>
            </a:r>
            <a:r>
              <a:rPr lang="ru-RU" dirty="0" err="1"/>
              <a:t>перевіряють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«</a:t>
            </a:r>
            <a:r>
              <a:rPr lang="ru-RU" dirty="0" err="1"/>
              <a:t>рибин</a:t>
            </a:r>
            <a:r>
              <a:rPr lang="ru-RU" dirty="0"/>
              <a:t>» - </a:t>
            </a:r>
            <a:r>
              <a:rPr lang="ru-RU" dirty="0" err="1"/>
              <a:t>площин</a:t>
            </a:r>
            <a:r>
              <a:rPr lang="ru-RU" dirty="0"/>
              <a:t>, </a:t>
            </a:r>
            <a:r>
              <a:rPr lang="ru-RU" dirty="0" err="1"/>
              <a:t>нахилених</a:t>
            </a:r>
            <a:r>
              <a:rPr lang="ru-RU" dirty="0"/>
              <a:t> до ДП і </a:t>
            </a:r>
            <a:r>
              <a:rPr lang="ru-RU" dirty="0" err="1"/>
              <a:t>перпендикулярних</a:t>
            </a:r>
            <a:r>
              <a:rPr lang="ru-RU" dirty="0"/>
              <a:t> до ПМШ. При неплавное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з </a:t>
            </a:r>
            <a:r>
              <a:rPr lang="ru-RU" dirty="0" err="1"/>
              <a:t>проекцій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виправлення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, </a:t>
            </a:r>
            <a:r>
              <a:rPr lang="ru-RU" dirty="0" err="1"/>
              <a:t>домагаючись</a:t>
            </a:r>
            <a:r>
              <a:rPr lang="ru-RU" dirty="0"/>
              <a:t> </a:t>
            </a:r>
            <a:r>
              <a:rPr lang="ru-RU" dirty="0" err="1"/>
              <a:t>плавності</a:t>
            </a:r>
            <a:r>
              <a:rPr lang="ru-RU" dirty="0"/>
              <a:t> </a:t>
            </a:r>
            <a:r>
              <a:rPr lang="ru-RU" dirty="0" err="1"/>
              <a:t>узгоджуваних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59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Теоретичне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креслення</a:t>
            </a:r>
            <a:r>
              <a:rPr lang="ru-RU" b="1" dirty="0">
                <a:solidFill>
                  <a:srgbClr val="FF0000"/>
                </a:solidFill>
              </a:rPr>
              <a:t> судна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094"/>
            <a:ext cx="10515600" cy="50829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одних і тих же </a:t>
            </a:r>
            <a:r>
              <a:rPr lang="ru-RU" dirty="0" err="1"/>
              <a:t>значеннях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розміреним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співвідношень</a:t>
            </a:r>
            <a:r>
              <a:rPr lang="ru-RU" dirty="0"/>
              <a:t> і </a:t>
            </a:r>
            <a:r>
              <a:rPr lang="ru-RU" dirty="0" err="1"/>
              <a:t>коефіцієнтах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відмінних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 форм корпусу. </a:t>
            </a:r>
            <a:r>
              <a:rPr lang="ru-RU" dirty="0" err="1"/>
              <a:t>Точне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форму корпусу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теоретичний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плавучості</a:t>
            </a:r>
            <a:r>
              <a:rPr lang="ru-RU" dirty="0"/>
              <a:t>, </a:t>
            </a:r>
            <a:r>
              <a:rPr lang="ru-RU" dirty="0" err="1"/>
              <a:t>остійності</a:t>
            </a:r>
            <a:r>
              <a:rPr lang="ru-RU" dirty="0"/>
              <a:t>, </a:t>
            </a:r>
            <a:r>
              <a:rPr lang="ru-RU" dirty="0" err="1"/>
              <a:t>непотоплюваності</a:t>
            </a:r>
            <a:r>
              <a:rPr lang="ru-RU" dirty="0"/>
              <a:t>,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креслень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судна і </a:t>
            </a:r>
            <a:r>
              <a:rPr lang="ru-RU" dirty="0" err="1"/>
              <a:t>конструктивних</a:t>
            </a:r>
            <a:r>
              <a:rPr lang="ru-RU" dirty="0"/>
              <a:t> </a:t>
            </a:r>
            <a:r>
              <a:rPr lang="ru-RU" dirty="0" err="1"/>
              <a:t>креслень</a:t>
            </a:r>
            <a:r>
              <a:rPr lang="ru-RU" dirty="0"/>
              <a:t> корпусу,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і </a:t>
            </a:r>
            <a:r>
              <a:rPr lang="ru-RU" dirty="0" err="1"/>
              <a:t>експериментів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морехідних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для </a:t>
            </a:r>
            <a:r>
              <a:rPr lang="ru-RU" dirty="0" err="1"/>
              <a:t>розбивки</a:t>
            </a:r>
            <a:r>
              <a:rPr lang="ru-RU" dirty="0"/>
              <a:t> корпусу на </a:t>
            </a:r>
            <a:r>
              <a:rPr lang="ru-RU" dirty="0" err="1"/>
              <a:t>плазі</a:t>
            </a:r>
            <a:r>
              <a:rPr lang="ru-RU" dirty="0"/>
              <a:t> при </a:t>
            </a:r>
            <a:r>
              <a:rPr lang="ru-RU" dirty="0" err="1"/>
              <a:t>будівництві</a:t>
            </a:r>
            <a:r>
              <a:rPr lang="ru-RU" dirty="0"/>
              <a:t> судна. </a:t>
            </a:r>
            <a:r>
              <a:rPr lang="ru-RU" dirty="0" err="1"/>
              <a:t>Теоретичний</a:t>
            </a:r>
            <a:r>
              <a:rPr lang="ru-RU" dirty="0"/>
              <a:t> - т. До не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АЛЕ для </a:t>
            </a:r>
            <a:r>
              <a:rPr lang="ru-RU" dirty="0" err="1"/>
              <a:t>металевих</a:t>
            </a:r>
            <a:r>
              <a:rPr lang="ru-RU" dirty="0"/>
              <a:t> суден. На теоретичному </a:t>
            </a:r>
            <a:r>
              <a:rPr lang="ru-RU" dirty="0" err="1"/>
              <a:t>кресленні</a:t>
            </a:r>
            <a:r>
              <a:rPr lang="ru-RU" dirty="0"/>
              <a:t> корпус судна </a:t>
            </a:r>
            <a:r>
              <a:rPr lang="ru-RU" dirty="0" err="1"/>
              <a:t>зображують</a:t>
            </a:r>
            <a:r>
              <a:rPr lang="ru-RU" dirty="0"/>
              <a:t> в </a:t>
            </a:r>
            <a:r>
              <a:rPr lang="ru-RU" dirty="0" err="1"/>
              <a:t>проекції</a:t>
            </a:r>
            <a:r>
              <a:rPr lang="ru-RU" dirty="0"/>
              <a:t> на три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 - ДП, КВЛ і мидель-шпангоута.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«Бок», «</a:t>
            </a:r>
            <a:r>
              <a:rPr lang="ru-RU" dirty="0" err="1"/>
              <a:t>полушірота</a:t>
            </a:r>
            <a:r>
              <a:rPr lang="ru-RU" dirty="0"/>
              <a:t>», «Корпус». На них </a:t>
            </a:r>
            <a:r>
              <a:rPr lang="ru-RU" dirty="0" err="1"/>
              <a:t>зображують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площинах</a:t>
            </a:r>
            <a:r>
              <a:rPr lang="ru-RU" dirty="0"/>
              <a:t>.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вертикальними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ДП,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батокси</a:t>
            </a:r>
            <a:r>
              <a:rPr lang="ru-RU" dirty="0"/>
              <a:t>;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вертикальними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мидель-шпангоута,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теоретичними</a:t>
            </a:r>
            <a:r>
              <a:rPr lang="ru-RU" dirty="0"/>
              <a:t> шпангоутами;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горизонтальними</a:t>
            </a:r>
            <a:r>
              <a:rPr lang="ru-RU" dirty="0"/>
              <a:t> </a:t>
            </a:r>
            <a:r>
              <a:rPr lang="ru-RU" dirty="0" err="1"/>
              <a:t>площинами</a:t>
            </a:r>
            <a:r>
              <a:rPr lang="ru-RU" dirty="0"/>
              <a:t>, </a:t>
            </a:r>
            <a:r>
              <a:rPr lang="ru-RU" dirty="0" err="1"/>
              <a:t>паралельними</a:t>
            </a:r>
            <a:r>
              <a:rPr lang="ru-RU" dirty="0"/>
              <a:t> ОП і КВЛ,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ватерлінії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59796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2390</Words>
  <Application>Microsoft Office PowerPoint</Application>
  <PresentationFormat>Произвольный</PresentationFormat>
  <Paragraphs>84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Офисная тема</vt:lpstr>
      <vt:lpstr>Презентация PowerPoint</vt:lpstr>
      <vt:lpstr>Теоретичний кресленик корпусу судна. Ч 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Теоретичне креслення судна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2020-05-07T09:46:48Z</dcterms:created>
  <dcterms:modified xsi:type="dcterms:W3CDTF">2022-11-01T10:41:38Z</dcterms:modified>
</cp:coreProperties>
</file>