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98" r:id="rId4"/>
    <p:sldId id="299" r:id="rId5"/>
    <p:sldId id="280" r:id="rId6"/>
    <p:sldId id="281" r:id="rId7"/>
    <p:sldId id="282" r:id="rId8"/>
    <p:sldId id="285" r:id="rId9"/>
    <p:sldId id="293" r:id="rId10"/>
    <p:sldId id="286" r:id="rId11"/>
    <p:sldId id="294" r:id="rId12"/>
    <p:sldId id="283" r:id="rId13"/>
    <p:sldId id="295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&#1096;&#1074;&#1072;&#1088;&#1090;&#1091;&#1074;&#1072;&#1085;&#1085;&#1103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endParaRPr lang="uk-UA" altLang="en-US" dirty="0"/>
          </a:p>
          <a:p>
            <a:r>
              <a:rPr lang="uk-UA" altLang="en-US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 </a:t>
            </a: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24200" y="571471"/>
            <a:ext cx="5020043" cy="261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швартовні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механізми</a:t>
            </a:r>
            <a:r>
              <a:rPr lang="ru-RU" dirty="0" smtClean="0"/>
              <a:t> – </a:t>
            </a:r>
            <a:r>
              <a:rPr lang="ru-RU" dirty="0" err="1" smtClean="0"/>
              <a:t>пристрої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підтягують</a:t>
            </a:r>
            <a:r>
              <a:rPr lang="ru-RU" dirty="0" smtClean="0"/>
              <a:t> судно (брашпиль в </a:t>
            </a:r>
            <a:r>
              <a:rPr lang="ru-RU" dirty="0" err="1" smtClean="0"/>
              <a:t>носовій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судна, шпиль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швартовна</a:t>
            </a:r>
            <a:r>
              <a:rPr lang="ru-RU" dirty="0" smtClean="0"/>
              <a:t> </a:t>
            </a:r>
            <a:r>
              <a:rPr lang="ru-RU" dirty="0" err="1" smtClean="0"/>
              <a:t>лебідка</a:t>
            </a:r>
            <a:r>
              <a:rPr lang="ru-RU" dirty="0" smtClean="0"/>
              <a:t> в </a:t>
            </a:r>
            <a:r>
              <a:rPr lang="ru-RU" dirty="0" err="1" smtClean="0"/>
              <a:t>кормовій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19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299" y="1838789"/>
            <a:ext cx="3043559" cy="1872959"/>
          </a:xfrm>
          <a:prstGeom prst="rect">
            <a:avLst/>
          </a:prstGeom>
        </p:spPr>
      </p:pic>
      <p:pic>
        <p:nvPicPr>
          <p:cNvPr id="5" name="Содержимое 21" descr="250px-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082" y="1838791"/>
            <a:ext cx="2801672" cy="1983584"/>
          </a:xfrm>
          <a:prstGeom prst="rect">
            <a:avLst/>
          </a:prstGeom>
        </p:spPr>
      </p:pic>
      <p:pic>
        <p:nvPicPr>
          <p:cNvPr id="6" name="Содержимое 23" descr="image038.jpg"/>
          <p:cNvPicPr>
            <a:picLocks noChangeAspect="1"/>
          </p:cNvPicPr>
          <p:nvPr/>
        </p:nvPicPr>
        <p:blipFill>
          <a:blip r:embed="rId4" cstate="print"/>
          <a:srcRect r="911" b="11406"/>
          <a:stretch>
            <a:fillRect/>
          </a:stretch>
        </p:blipFill>
        <p:spPr>
          <a:xfrm>
            <a:off x="3159079" y="4198154"/>
            <a:ext cx="6047673" cy="218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err="1" smtClean="0">
                <a:solidFill>
                  <a:srgbClr val="FF0000"/>
                </a:solidFill>
              </a:rPr>
              <a:t>в’юшки</a:t>
            </a:r>
            <a:r>
              <a:rPr lang="ru-RU" dirty="0"/>
              <a:t> –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барабани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намотані</a:t>
            </a:r>
            <a:r>
              <a:rPr lang="ru-RU" dirty="0"/>
              <a:t> </a:t>
            </a:r>
            <a:r>
              <a:rPr lang="ru-RU" dirty="0" err="1"/>
              <a:t>швартовні</a:t>
            </a:r>
            <a:r>
              <a:rPr lang="ru-RU" dirty="0"/>
              <a:t> </a:t>
            </a:r>
            <a:r>
              <a:rPr lang="ru-RU" dirty="0" err="1"/>
              <a:t>троси</a:t>
            </a:r>
            <a:r>
              <a:rPr lang="ru-RU" dirty="0"/>
              <a:t>, коли вони не </a:t>
            </a:r>
            <a:r>
              <a:rPr lang="ru-RU" dirty="0" err="1"/>
              <a:t>використовуються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85" y="1866060"/>
            <a:ext cx="4137189" cy="27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31" y="1866060"/>
            <a:ext cx="4326137" cy="27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 наш час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швартові</a:t>
            </a:r>
            <a:r>
              <a:rPr lang="ru-RU" dirty="0" smtClean="0"/>
              <a:t>. Вони </a:t>
            </a:r>
            <a:r>
              <a:rPr lang="ru-RU" dirty="0" err="1" smtClean="0"/>
              <a:t>легкі</a:t>
            </a:r>
            <a:r>
              <a:rPr lang="ru-RU" dirty="0" smtClean="0"/>
              <a:t>, </a:t>
            </a:r>
            <a:r>
              <a:rPr lang="ru-RU" dirty="0" err="1" smtClean="0"/>
              <a:t>гнучкі</a:t>
            </a:r>
            <a:r>
              <a:rPr lang="ru-RU" dirty="0" smtClean="0"/>
              <a:t>, </a:t>
            </a:r>
            <a:r>
              <a:rPr lang="ru-RU" dirty="0" err="1" smtClean="0"/>
              <a:t>міцні</a:t>
            </a:r>
            <a:r>
              <a:rPr lang="ru-RU" dirty="0" smtClean="0"/>
              <a:t>, </a:t>
            </a:r>
            <a:r>
              <a:rPr lang="ru-RU" dirty="0" err="1" smtClean="0"/>
              <a:t>пружні</a:t>
            </a:r>
            <a:r>
              <a:rPr lang="ru-RU" dirty="0" smtClean="0"/>
              <a:t> (</a:t>
            </a:r>
            <a:r>
              <a:rPr lang="ru-RU" dirty="0" err="1" smtClean="0"/>
              <a:t>гасяться</a:t>
            </a:r>
            <a:r>
              <a:rPr lang="ru-RU" dirty="0" smtClean="0"/>
              <a:t> </a:t>
            </a:r>
            <a:r>
              <a:rPr lang="ru-RU" dirty="0" err="1" smtClean="0"/>
              <a:t>ривки</a:t>
            </a:r>
            <a:r>
              <a:rPr lang="ru-RU" dirty="0" smtClean="0"/>
              <a:t>).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швартових</a:t>
            </a:r>
            <a:r>
              <a:rPr lang="ru-RU" dirty="0" smtClean="0"/>
              <a:t> – </a:t>
            </a:r>
            <a:r>
              <a:rPr lang="ru-RU" dirty="0" err="1" smtClean="0"/>
              <a:t>оплавляються</a:t>
            </a:r>
            <a:r>
              <a:rPr lang="ru-RU" dirty="0" smtClean="0"/>
              <a:t> при </a:t>
            </a:r>
            <a:r>
              <a:rPr lang="ru-RU" dirty="0" err="1" smtClean="0"/>
              <a:t>терті</a:t>
            </a:r>
            <a:r>
              <a:rPr lang="ru-RU" dirty="0" smtClean="0"/>
              <a:t>, </a:t>
            </a:r>
            <a:r>
              <a:rPr lang="ru-RU" dirty="0" err="1" smtClean="0"/>
              <a:t>руйнуються</a:t>
            </a:r>
            <a:r>
              <a:rPr lang="ru-RU" dirty="0" smtClean="0"/>
              <a:t> на </a:t>
            </a:r>
            <a:r>
              <a:rPr lang="ru-RU" dirty="0" err="1" smtClean="0"/>
              <a:t>сонці</a:t>
            </a:r>
            <a:r>
              <a:rPr lang="ru-RU" dirty="0" smtClean="0"/>
              <a:t>, при </a:t>
            </a:r>
            <a:r>
              <a:rPr lang="ru-RU" dirty="0" err="1" smtClean="0"/>
              <a:t>розриві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колосальну</a:t>
            </a:r>
            <a:r>
              <a:rPr lang="ru-RU" dirty="0" smtClean="0"/>
              <a:t> </a:t>
            </a:r>
            <a:r>
              <a:rPr lang="ru-RU" dirty="0" err="1" smtClean="0"/>
              <a:t>кінетичну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небезпечно</a:t>
            </a:r>
            <a:r>
              <a:rPr lang="ru-RU" dirty="0" smtClean="0"/>
              <a:t> для </a:t>
            </a:r>
            <a:r>
              <a:rPr lang="ru-RU" dirty="0" err="1" smtClean="0"/>
              <a:t>швартувальників</a:t>
            </a:r>
            <a:r>
              <a:rPr lang="ru-RU" dirty="0" smtClean="0"/>
              <a:t>. Для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іскроутворення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пропитують</a:t>
            </a:r>
            <a:r>
              <a:rPr lang="ru-RU" dirty="0" smtClean="0"/>
              <a:t> </a:t>
            </a:r>
            <a:r>
              <a:rPr lang="ru-RU" dirty="0" err="1" smtClean="0"/>
              <a:t>морською</a:t>
            </a:r>
            <a:r>
              <a:rPr lang="ru-RU" dirty="0" smtClean="0"/>
              <a:t> водою.</a:t>
            </a:r>
          </a:p>
          <a:p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швартові</a:t>
            </a:r>
            <a:r>
              <a:rPr lang="ru-RU" dirty="0" smtClean="0"/>
              <a:t> зараз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Стальні</a:t>
            </a:r>
            <a:r>
              <a:rPr lang="ru-RU" dirty="0" smtClean="0"/>
              <a:t> </a:t>
            </a:r>
            <a:r>
              <a:rPr lang="ru-RU" dirty="0" err="1" smtClean="0"/>
              <a:t>швартові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і </a:t>
            </a:r>
            <a:r>
              <a:rPr lang="ru-RU" dirty="0" err="1" smtClean="0"/>
              <a:t>жорсткі</a:t>
            </a:r>
            <a:r>
              <a:rPr lang="ru-RU" dirty="0" smtClean="0"/>
              <a:t>. Вони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Швартові</a:t>
            </a:r>
            <a:r>
              <a:rPr lang="ru-RU" dirty="0" smtClean="0"/>
              <a:t> на забортному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петлю – </a:t>
            </a:r>
            <a:r>
              <a:rPr lang="ru-RU" b="1" dirty="0" err="1" smtClean="0"/>
              <a:t>огон</a:t>
            </a:r>
            <a:r>
              <a:rPr lang="ru-RU" b="1" dirty="0" smtClean="0"/>
              <a:t>, 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накидають</a:t>
            </a:r>
            <a:r>
              <a:rPr lang="ru-RU" dirty="0" smtClean="0"/>
              <a:t> на </a:t>
            </a:r>
            <a:r>
              <a:rPr lang="ru-RU" dirty="0" err="1" smtClean="0"/>
              <a:t>береговий</a:t>
            </a:r>
            <a:r>
              <a:rPr lang="ru-RU" dirty="0" smtClean="0"/>
              <a:t> </a:t>
            </a:r>
            <a:r>
              <a:rPr lang="ru-RU" b="1" dirty="0" smtClean="0"/>
              <a:t>пал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похідному</a:t>
            </a:r>
            <a:r>
              <a:rPr lang="ru-RU" dirty="0" smtClean="0"/>
              <a:t> </a:t>
            </a:r>
            <a:r>
              <a:rPr lang="ru-RU" dirty="0" err="1" smtClean="0"/>
              <a:t>швартові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на </a:t>
            </a:r>
            <a:r>
              <a:rPr lang="ru-RU" dirty="0" err="1" smtClean="0"/>
              <a:t>вюшках</a:t>
            </a:r>
            <a:r>
              <a:rPr lang="ru-RU" dirty="0" smtClean="0"/>
              <a:t>, барабанах,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швартовних</a:t>
            </a:r>
            <a:r>
              <a:rPr lang="ru-RU" dirty="0" smtClean="0"/>
              <a:t> </a:t>
            </a:r>
            <a:r>
              <a:rPr lang="ru-RU" dirty="0" err="1" smtClean="0"/>
              <a:t>лебідок</a:t>
            </a:r>
            <a:r>
              <a:rPr lang="ru-RU" dirty="0" smtClean="0"/>
              <a:t> та на </a:t>
            </a:r>
            <a:r>
              <a:rPr lang="ru-RU" dirty="0" err="1" smtClean="0"/>
              <a:t>банкетках</a:t>
            </a:r>
            <a:r>
              <a:rPr lang="ru-RU" dirty="0" smtClean="0"/>
              <a:t>. </a:t>
            </a:r>
            <a:r>
              <a:rPr lang="ru-RU" b="1" dirty="0" err="1" smtClean="0"/>
              <a:t>Банкетки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решітчасті</a:t>
            </a:r>
            <a:r>
              <a:rPr lang="ru-RU" dirty="0" smtClean="0"/>
              <a:t> </a:t>
            </a:r>
            <a:r>
              <a:rPr lang="ru-RU" dirty="0" err="1" smtClean="0"/>
              <a:t>дерев’яні</a:t>
            </a:r>
            <a:r>
              <a:rPr lang="ru-RU" dirty="0" smtClean="0"/>
              <a:t> площадки,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швартові</a:t>
            </a:r>
            <a:r>
              <a:rPr lang="ru-RU" dirty="0" smtClean="0"/>
              <a:t>, </a:t>
            </a:r>
            <a:r>
              <a:rPr lang="ru-RU" dirty="0" err="1" smtClean="0"/>
              <a:t>звернуті</a:t>
            </a:r>
            <a:r>
              <a:rPr lang="ru-RU" dirty="0" smtClean="0"/>
              <a:t> в бухти.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Джерела інформації: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uk.wikipedia.org/wiki/</a:t>
            </a:r>
            <a:r>
              <a:rPr lang="uk-UA" dirty="0" smtClean="0">
                <a:hlinkClick r:id="rId2"/>
              </a:rPr>
              <a:t>швартування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54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До зустрічі!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2048" y="1366992"/>
            <a:ext cx="3899646" cy="4967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Швартува́ння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шварто́вка</a:t>
            </a:r>
            <a:r>
              <a:rPr lang="ru-RU" dirty="0"/>
              <a:t> 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підходу</a:t>
            </a:r>
            <a:r>
              <a:rPr lang="ru-RU" dirty="0"/>
              <a:t> і </a:t>
            </a:r>
            <a:r>
              <a:rPr lang="ru-RU" dirty="0" err="1"/>
              <a:t>кріплення</a:t>
            </a:r>
            <a:r>
              <a:rPr lang="ru-RU" dirty="0"/>
              <a:t> судна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швартових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до </a:t>
            </a:r>
            <a:r>
              <a:rPr lang="ru-RU" dirty="0" err="1"/>
              <a:t>причальної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судна.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6" y="1866151"/>
            <a:ext cx="3450572" cy="46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5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Швартовні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маневри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Швартування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таких </a:t>
            </a:r>
            <a:r>
              <a:rPr lang="ru-RU" dirty="0" err="1"/>
              <a:t>маневрів</a:t>
            </a:r>
            <a:r>
              <a:rPr lang="ru-RU" dirty="0"/>
              <a:t>: </a:t>
            </a:r>
            <a:r>
              <a:rPr lang="ru-RU" dirty="0" err="1"/>
              <a:t>підходу</a:t>
            </a:r>
            <a:r>
              <a:rPr lang="ru-RU" dirty="0"/>
              <a:t> до причалу з </a:t>
            </a:r>
            <a:r>
              <a:rPr lang="ru-RU" dirty="0" err="1"/>
              <a:t>розворотом</a:t>
            </a:r>
            <a:r>
              <a:rPr lang="ru-RU" dirty="0"/>
              <a:t> в </a:t>
            </a:r>
            <a:r>
              <a:rPr lang="ru-RU" dirty="0" err="1"/>
              <a:t>потрібному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; </a:t>
            </a:r>
            <a:r>
              <a:rPr lang="ru-RU" dirty="0" err="1"/>
              <a:t>підведення</a:t>
            </a:r>
            <a:r>
              <a:rPr lang="ru-RU" dirty="0"/>
              <a:t> судна в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до причалу, </a:t>
            </a:r>
            <a:r>
              <a:rPr lang="ru-RU" dirty="0" err="1"/>
              <a:t>інколи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буксирів</a:t>
            </a:r>
            <a:r>
              <a:rPr lang="ru-RU" dirty="0"/>
              <a:t>; </a:t>
            </a:r>
            <a:r>
              <a:rPr lang="ru-RU" dirty="0" err="1"/>
              <a:t>утримання</a:t>
            </a:r>
            <a:r>
              <a:rPr lang="ru-RU" dirty="0"/>
              <a:t> судна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на час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швартових</a:t>
            </a:r>
            <a:r>
              <a:rPr lang="ru-RU" dirty="0"/>
              <a:t>; </a:t>
            </a:r>
            <a:r>
              <a:rPr lang="ru-RU" dirty="0" err="1"/>
              <a:t>підтягування</a:t>
            </a:r>
            <a:r>
              <a:rPr lang="ru-RU" dirty="0"/>
              <a:t> судна до причалу і </a:t>
            </a:r>
            <a:r>
              <a:rPr lang="ru-RU" dirty="0" err="1"/>
              <a:t>кріплення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                                 Швартування до бочки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2" y="3105503"/>
            <a:ext cx="4589929" cy="314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9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1" y="502024"/>
            <a:ext cx="10052828" cy="58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0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Швартовий пристрій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Швартовний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dirty="0" smtClean="0"/>
              <a:t> 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закріплення</a:t>
            </a:r>
            <a:r>
              <a:rPr lang="ru-RU" dirty="0" smtClean="0"/>
              <a:t> судна до</a:t>
            </a:r>
          </a:p>
          <a:p>
            <a:pPr>
              <a:buNone/>
            </a:pPr>
            <a:r>
              <a:rPr lang="ru-RU" dirty="0" smtClean="0"/>
              <a:t> причалу, до борту </a:t>
            </a:r>
            <a:r>
              <a:rPr lang="ru-RU" dirty="0" err="1" smtClean="0"/>
              <a:t>іншого</a:t>
            </a:r>
            <a:r>
              <a:rPr lang="ru-RU" dirty="0" smtClean="0"/>
              <a:t> судна, до </a:t>
            </a:r>
            <a:r>
              <a:rPr lang="ru-RU" dirty="0" err="1" smtClean="0"/>
              <a:t>рейдової</a:t>
            </a:r>
            <a:r>
              <a:rPr lang="ru-RU" dirty="0" smtClean="0"/>
              <a:t> бочки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швартовки </a:t>
            </a:r>
            <a:r>
              <a:rPr lang="ru-RU" dirty="0" err="1" smtClean="0"/>
              <a:t>транспортних</a:t>
            </a:r>
            <a:r>
              <a:rPr lang="ru-RU" dirty="0" smtClean="0"/>
              <a:t> суден до </a:t>
            </a:r>
          </a:p>
          <a:p>
            <a:pPr>
              <a:buNone/>
            </a:pPr>
            <a:r>
              <a:rPr lang="ru-RU" dirty="0" smtClean="0"/>
              <a:t>причалу – бортом.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вантажі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мало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причалу, то судно </a:t>
            </a:r>
          </a:p>
          <a:p>
            <a:pPr>
              <a:buNone/>
            </a:pPr>
            <a:r>
              <a:rPr lang="ru-RU" dirty="0" err="1" smtClean="0"/>
              <a:t>швартують</a:t>
            </a:r>
            <a:r>
              <a:rPr lang="ru-RU" dirty="0" smtClean="0"/>
              <a:t> до причалу кормою.</a:t>
            </a:r>
          </a:p>
          <a:p>
            <a:endParaRPr lang="ru-RU" dirty="0"/>
          </a:p>
        </p:txBody>
      </p:sp>
      <p:pic>
        <p:nvPicPr>
          <p:cNvPr id="5" name="Содержимое 3" descr="img_2881-271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109" y="2456596"/>
            <a:ext cx="4694828" cy="373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  <a:latin typeface="+mn-lt"/>
              </a:rPr>
              <a:t>Швартовка</a:t>
            </a:r>
            <a:r>
              <a:rPr lang="uk-UA" sz="3200" b="1" dirty="0" smtClean="0">
                <a:solidFill>
                  <a:srgbClr val="FF0000"/>
                </a:solidFill>
              </a:rPr>
              <a:t> судна біля пірсу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515885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 – </a:t>
            </a:r>
            <a:r>
              <a:rPr lang="ru-RU" sz="2000" dirty="0" err="1" smtClean="0"/>
              <a:t>брашпіль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швартовними</a:t>
            </a:r>
            <a:r>
              <a:rPr lang="ru-RU" sz="2000" dirty="0" smtClean="0"/>
              <a:t> барабанами. 2 – кнехт, 3 – </a:t>
            </a:r>
            <a:r>
              <a:rPr lang="ru-RU" sz="2000" dirty="0" err="1" smtClean="0"/>
              <a:t>швартовна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лебідка</a:t>
            </a:r>
            <a:r>
              <a:rPr lang="ru-RU" sz="2000" dirty="0" smtClean="0"/>
              <a:t>, </a:t>
            </a:r>
          </a:p>
          <a:p>
            <a:pPr>
              <a:buNone/>
            </a:pPr>
            <a:r>
              <a:rPr lang="ru-RU" sz="2000" dirty="0" smtClean="0"/>
              <a:t>4 – </a:t>
            </a:r>
            <a:r>
              <a:rPr lang="ru-RU" sz="2000" dirty="0" err="1" smtClean="0"/>
              <a:t>швартовний</a:t>
            </a:r>
            <a:r>
              <a:rPr lang="ru-RU" sz="2000" dirty="0" smtClean="0"/>
              <a:t> клюз, 5 – </a:t>
            </a:r>
            <a:r>
              <a:rPr lang="ru-RU" sz="2000" dirty="0" err="1" smtClean="0"/>
              <a:t>кіпова</a:t>
            </a:r>
            <a:r>
              <a:rPr lang="ru-RU" sz="2000" dirty="0" smtClean="0"/>
              <a:t> планка, 6 – </a:t>
            </a:r>
            <a:r>
              <a:rPr lang="ru-RU" sz="2000" dirty="0" err="1" smtClean="0"/>
              <a:t>швартовний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шпіль</a:t>
            </a:r>
            <a:r>
              <a:rPr lang="ru-RU" sz="2000" dirty="0" smtClean="0"/>
              <a:t>, </a:t>
            </a:r>
          </a:p>
          <a:p>
            <a:pPr>
              <a:buNone/>
            </a:pPr>
            <a:r>
              <a:rPr lang="ru-RU" sz="2000" dirty="0" smtClean="0"/>
              <a:t>7 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повздовжній</a:t>
            </a:r>
            <a:r>
              <a:rPr lang="ru-RU" sz="2000" dirty="0" smtClean="0"/>
              <a:t> швартов, 8 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притискуючий</a:t>
            </a:r>
            <a:r>
              <a:rPr lang="ru-RU" sz="2000" dirty="0" smtClean="0"/>
              <a:t> швартов, </a:t>
            </a:r>
          </a:p>
          <a:p>
            <a:pPr>
              <a:buNone/>
            </a:pPr>
            <a:r>
              <a:rPr lang="ru-RU" sz="2000" dirty="0" smtClean="0"/>
              <a:t>9 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шпринг</a:t>
            </a:r>
            <a:r>
              <a:rPr lang="ru-RU" sz="2000" dirty="0" smtClean="0"/>
              <a:t>, 10 – </a:t>
            </a:r>
            <a:r>
              <a:rPr lang="ru-RU" sz="2000" dirty="0" err="1" smtClean="0"/>
              <a:t>носовий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шпринг</a:t>
            </a:r>
            <a:r>
              <a:rPr lang="ru-RU" sz="2000" dirty="0" smtClean="0"/>
              <a:t>, 11 – </a:t>
            </a:r>
            <a:r>
              <a:rPr lang="ru-RU" sz="2000" dirty="0" err="1" smtClean="0"/>
              <a:t>носовий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притискуючий</a:t>
            </a:r>
            <a:r>
              <a:rPr lang="ru-RU" sz="2000" dirty="0" smtClean="0"/>
              <a:t> швартов, </a:t>
            </a:r>
          </a:p>
          <a:p>
            <a:pPr>
              <a:buNone/>
            </a:pPr>
            <a:r>
              <a:rPr lang="ru-RU" sz="2000" dirty="0" smtClean="0"/>
              <a:t>12 – </a:t>
            </a:r>
            <a:r>
              <a:rPr lang="ru-RU" sz="2000" dirty="0" err="1" smtClean="0"/>
              <a:t>носові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повздовжні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швартови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Содержимое 3" descr="img-o3TJ5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953" y="1174074"/>
            <a:ext cx="8494630" cy="28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 складу швартовного пристрою </a:t>
            </a:r>
            <a:r>
              <a:rPr lang="ru-RU" dirty="0" err="1" smtClean="0"/>
              <a:t>входять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 </a:t>
            </a:r>
            <a:r>
              <a:rPr lang="ru-RU" b="1" dirty="0" err="1" smtClean="0">
                <a:solidFill>
                  <a:srgbClr val="FF0000"/>
                </a:solidFill>
              </a:rPr>
              <a:t>швартови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 </a:t>
            </a:r>
            <a:r>
              <a:rPr lang="ru-RU" dirty="0" err="1" smtClean="0"/>
              <a:t>стальні</a:t>
            </a:r>
            <a:r>
              <a:rPr lang="ru-RU" dirty="0" smtClean="0"/>
              <a:t>,</a:t>
            </a:r>
            <a:r>
              <a:rPr lang="ru-RU" b="1" dirty="0" smtClean="0"/>
              <a:t> </a:t>
            </a:r>
            <a:r>
              <a:rPr lang="ru-RU" dirty="0" err="1" smtClean="0"/>
              <a:t>синтетичні</a:t>
            </a:r>
            <a:r>
              <a:rPr lang="ru-RU" b="1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судно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при </a:t>
            </a:r>
            <a:r>
              <a:rPr lang="ru-RU" dirty="0" err="1" smtClean="0"/>
              <a:t>швартовці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FF0000"/>
                </a:solidFill>
              </a:rPr>
              <a:t>легкості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тонкі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тросів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судна на берег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підтягти</a:t>
            </a:r>
            <a:r>
              <a:rPr lang="ru-RU" dirty="0" smtClean="0"/>
              <a:t> судно до причалу;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 </a:t>
            </a:r>
            <a:r>
              <a:rPr lang="ru-RU" b="1" dirty="0" err="1" smtClean="0">
                <a:solidFill>
                  <a:srgbClr val="FF0000"/>
                </a:solidFill>
              </a:rPr>
              <a:t>кнехти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відлиті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зварені</a:t>
            </a:r>
            <a:r>
              <a:rPr lang="ru-RU" dirty="0" smtClean="0"/>
              <a:t> </a:t>
            </a:r>
            <a:r>
              <a:rPr lang="ru-RU" dirty="0" err="1" smtClean="0"/>
              <a:t>тумби</a:t>
            </a:r>
            <a:r>
              <a:rPr lang="ru-RU" dirty="0" smtClean="0"/>
              <a:t> для </a:t>
            </a:r>
            <a:r>
              <a:rPr lang="ru-RU" dirty="0" err="1" smtClean="0"/>
              <a:t>закріплення</a:t>
            </a:r>
            <a:r>
              <a:rPr lang="ru-RU" dirty="0" smtClean="0"/>
              <a:t> на них </a:t>
            </a:r>
            <a:r>
              <a:rPr lang="ru-RU" dirty="0" err="1" smtClean="0"/>
              <a:t>швартовних</a:t>
            </a:r>
            <a:r>
              <a:rPr lang="ru-RU" dirty="0" smtClean="0"/>
              <a:t> </a:t>
            </a:r>
            <a:r>
              <a:rPr lang="ru-RU" dirty="0" err="1" smtClean="0"/>
              <a:t>тросів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432" y="1740882"/>
            <a:ext cx="3548505" cy="1987163"/>
          </a:xfrm>
          <a:prstGeom prst="rect">
            <a:avLst/>
          </a:prstGeom>
        </p:spPr>
      </p:pic>
      <p:pic>
        <p:nvPicPr>
          <p:cNvPr id="7" name="Содержимое 5" descr="4084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6070" y="4229523"/>
            <a:ext cx="3693989" cy="189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кіпові</a:t>
            </a:r>
            <a:r>
              <a:rPr lang="ru-RU" b="1" dirty="0" smtClean="0">
                <a:solidFill>
                  <a:srgbClr val="FF0000"/>
                </a:solidFill>
              </a:rPr>
              <a:t> планки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спеціальні</a:t>
            </a:r>
            <a:r>
              <a:rPr lang="ru-RU" dirty="0" smtClean="0"/>
              <a:t> скоби з роликами (</a:t>
            </a:r>
            <a:r>
              <a:rPr lang="ru-RU" b="1" dirty="0" smtClean="0"/>
              <a:t>роульсами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без них,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проходження</a:t>
            </a:r>
            <a:r>
              <a:rPr lang="ru-RU" dirty="0" smtClean="0"/>
              <a:t> тросу і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перетиранню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, де </a:t>
            </a:r>
            <a:r>
              <a:rPr lang="ru-RU" dirty="0" err="1" smtClean="0"/>
              <a:t>немає</a:t>
            </a:r>
            <a:r>
              <a:rPr lang="ru-RU" dirty="0" smtClean="0"/>
              <a:t> фальшборту;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 </a:t>
            </a:r>
            <a:endParaRPr lang="ru-RU" dirty="0"/>
          </a:p>
        </p:txBody>
      </p:sp>
      <p:pic>
        <p:nvPicPr>
          <p:cNvPr id="4" name="Содержимое 7" descr="unnamed.jpg"/>
          <p:cNvPicPr>
            <a:picLocks noChangeAspect="1"/>
          </p:cNvPicPr>
          <p:nvPr/>
        </p:nvPicPr>
        <p:blipFill>
          <a:blip r:embed="rId2" cstate="print"/>
          <a:srcRect r="-835" b="11609"/>
          <a:stretch>
            <a:fillRect/>
          </a:stretch>
        </p:blipFill>
        <p:spPr>
          <a:xfrm>
            <a:off x="1710403" y="4426428"/>
            <a:ext cx="5345477" cy="1983337"/>
          </a:xfrm>
          <a:prstGeom prst="rect">
            <a:avLst/>
          </a:prstGeom>
        </p:spPr>
      </p:pic>
      <p:pic>
        <p:nvPicPr>
          <p:cNvPr id="5" name="Содержимое 9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436" y="2247086"/>
            <a:ext cx="2965081" cy="1973126"/>
          </a:xfrm>
          <a:prstGeom prst="rect">
            <a:avLst/>
          </a:prstGeom>
        </p:spPr>
      </p:pic>
      <p:pic>
        <p:nvPicPr>
          <p:cNvPr id="6" name="Содержимое 11" descr="скачанные файлы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777" y="2247086"/>
            <a:ext cx="4361904" cy="235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швартовні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клюзи</a:t>
            </a:r>
            <a:r>
              <a:rPr lang="ru-RU" dirty="0"/>
              <a:t> – </a:t>
            </a:r>
            <a:r>
              <a:rPr lang="ru-RU" dirty="0" err="1"/>
              <a:t>відлиті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зварені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, </a:t>
            </a:r>
            <a:r>
              <a:rPr lang="ru-RU" dirty="0" err="1"/>
              <a:t>вварені</a:t>
            </a:r>
            <a:r>
              <a:rPr lang="ru-RU" dirty="0"/>
              <a:t> в фальшборт,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пропускається</a:t>
            </a:r>
            <a:r>
              <a:rPr lang="ru-RU" dirty="0"/>
              <a:t> </a:t>
            </a:r>
            <a:r>
              <a:rPr lang="ru-RU" dirty="0" err="1"/>
              <a:t>швартовний</a:t>
            </a:r>
            <a:r>
              <a:rPr lang="ru-RU" dirty="0"/>
              <a:t> трос,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і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перетиранню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8" y="2001043"/>
            <a:ext cx="3389663" cy="22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18" y="2001043"/>
            <a:ext cx="2985247" cy="397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04" y="2001043"/>
            <a:ext cx="3676527" cy="20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4633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246</Words>
  <Application>Microsoft Office PowerPoint</Application>
  <PresentationFormat>Произвольный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  судномодельний гурток НВК  презентує заняття вищого рівня  </vt:lpstr>
      <vt:lpstr>Презентация PowerPoint</vt:lpstr>
      <vt:lpstr>Презентация PowerPoint</vt:lpstr>
      <vt:lpstr>Презентация PowerPoint</vt:lpstr>
      <vt:lpstr>Швартовий пристрій</vt:lpstr>
      <vt:lpstr>Швартовка судна біля пірсу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інформації:</vt:lpstr>
      <vt:lpstr>До зустрічі!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2020-04-22T13:01:29Z</dcterms:created>
  <dcterms:modified xsi:type="dcterms:W3CDTF">2023-02-22T12:10:18Z</dcterms:modified>
</cp:coreProperties>
</file>