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325" r:id="rId3"/>
    <p:sldId id="326" r:id="rId4"/>
    <p:sldId id="327" r:id="rId5"/>
    <p:sldId id="328" r:id="rId6"/>
    <p:sldId id="329" r:id="rId7"/>
    <p:sldId id="341" r:id="rId8"/>
    <p:sldId id="343" r:id="rId9"/>
    <p:sldId id="330" r:id="rId10"/>
    <p:sldId id="331" r:id="rId11"/>
    <p:sldId id="332" r:id="rId12"/>
    <p:sldId id="338" r:id="rId13"/>
    <p:sldId id="339" r:id="rId14"/>
    <p:sldId id="333" r:id="rId15"/>
    <p:sldId id="323" r:id="rId16"/>
    <p:sldId id="32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5" d="100"/>
          <a:sy n="85" d="100"/>
        </p:scale>
        <p:origin x="-379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A506E-1FE7-4AAE-BB65-6E2B558BBDB0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D4FDC-8622-4334-B648-774875960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2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3747DEA-7FA9-475C-B807-E86FE22AF2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AB0ADC-1C9C-4E59-85D7-6ED1919796FC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3318114-54DF-49C5-BF53-87C7BC0AF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1614C18-1A31-4D64-A5F0-F37588A5D425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58E936B-431F-42A0-B6C5-EC2CFFA09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8035FE8-4175-41DC-8A54-9583C4995D85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CFDB99A-76D3-4C3C-BA32-7C324AB42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6007547-11BA-49E2-83F6-D7B40320EB77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CD90B5F-7BD4-488B-8D13-D2A53320B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90E50E4-A575-4D8C-9134-8600EB77CC73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812F6A0-A181-4C73-88E9-21740C316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B7F64DD-80C4-46D5-8BF1-EA5AC6BAF693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3B7A7A-A8A5-448C-8621-A62FA6B7A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E8959F-8CA0-45D0-9BB6-A45A569247D0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9186CF6-DD91-4EF5-914E-DA7F0B8A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08D97E9-2A11-4BAB-B43C-D32CD218868A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00CE7-8E4A-4EDC-A55C-DC11FDE2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4E8FC27-08C2-4BAA-9721-6000688F0C40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79FD3FC-F315-4125-937F-F22CB7E4A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81673B-027B-4B13-AA73-38B471D5AA4D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7AF132-2A50-42E4-86CD-194FD525D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B56276-8C3E-4890-A6F1-79A4E8F2C085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4CA1E1D-0631-4BE2-9433-E57A4E802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F768-49E3-4295-8427-2CC3E2156E25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61EE-A8B1-4099-BA99-ACF7C97C1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96%D1%83%D1%80%D0%BD%D0%B0%D0%BB_%22%D0%A1%D1%83%D0%B4%D0%BD%D0%BE%D0%B1%D1%83%D0%B4%D1%83%D0%B2%D0%B0%D0%BD%D0%BD%D1%8F_%D1%82%D0%B0_%D1%81%D1%83%D0%B4%D0%BD%D0%BE%D1%80%D0%B5%D0%BC%D0%BE%D0%BD%D1%82%2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uk.wikipedia.org/wiki/%D0%90%D1%80%D1%82%D0%B8%D0%BB%D0%B5%D1%80%D1%96%D0%B9%D1%81%D1%8C%D0%BA%D0%B8%D0%B9_%D0%BA%D0%B0%D1%82%D0%B5%D1%8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9F%D0%B0%D1%82%D1%80%D1%83%D0%BB%D1%8C%D0%BD%D0%B8%D0%B9_%D0%BA%D0%B0%D1%82%D0%B5%D1%8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627797" y="2019423"/>
            <a:ext cx="11095280" cy="4375882"/>
          </a:xfrm>
        </p:spPr>
        <p:txBody>
          <a:bodyPr/>
          <a:lstStyle/>
          <a:p>
            <a:endParaRPr lang="uk-UA" altLang="en-US" dirty="0"/>
          </a:p>
          <a:p>
            <a:r>
              <a:rPr lang="uk-UA" altLang="en-US" sz="6000" b="1" dirty="0" err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гурток</a:t>
            </a:r>
          </a:p>
          <a:p>
            <a:r>
              <a:rPr lang="uk-UA" altLang="en-US" sz="6000" b="1" dirty="0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основного рівня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endParaRPr lang="ru-RU" altLang="en-US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57136" y="0"/>
            <a:ext cx="4279900" cy="222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38200" y="613954"/>
            <a:ext cx="10515600" cy="5563009"/>
          </a:xfrm>
        </p:spPr>
        <p:txBody>
          <a:bodyPr/>
          <a:lstStyle/>
          <a:p>
            <a:pPr>
              <a:buNone/>
            </a:pPr>
            <a:r>
              <a:rPr lang="uk-UA" sz="3600" dirty="0" smtClean="0">
                <a:solidFill>
                  <a:srgbClr val="FF0000"/>
                </a:solidFill>
              </a:rPr>
              <a:t>  Силова установка: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en-US" dirty="0" smtClean="0"/>
              <a:t>Mk VI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дизельних</a:t>
            </a:r>
            <a:r>
              <a:rPr lang="ru-RU" dirty="0" smtClean="0"/>
              <a:t> </a:t>
            </a:r>
            <a:r>
              <a:rPr lang="ru-RU" dirty="0" err="1" smtClean="0"/>
              <a:t>двигунів</a:t>
            </a:r>
            <a:r>
              <a:rPr lang="ru-RU" dirty="0" smtClean="0"/>
              <a:t> </a:t>
            </a:r>
            <a:r>
              <a:rPr lang="en-US" dirty="0" smtClean="0"/>
              <a:t>MTU 16V2000M94 </a:t>
            </a:r>
            <a:r>
              <a:rPr lang="ru-RU" dirty="0" err="1" smtClean="0"/>
              <a:t>з</a:t>
            </a:r>
            <a:r>
              <a:rPr lang="ru-RU" dirty="0" smtClean="0"/>
              <a:t> водометами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максимальну</a:t>
            </a:r>
            <a:r>
              <a:rPr lang="ru-RU" dirty="0" smtClean="0"/>
              <a:t> </a:t>
            </a:r>
            <a:r>
              <a:rPr lang="ru-RU" dirty="0" err="1" smtClean="0"/>
              <a:t>швидкість</a:t>
            </a:r>
            <a:r>
              <a:rPr lang="ru-RU" dirty="0" smtClean="0"/>
              <a:t> 35 </a:t>
            </a:r>
            <a:r>
              <a:rPr lang="ru-RU" dirty="0" err="1" smtClean="0"/>
              <a:t>вузлів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короткочасну</a:t>
            </a:r>
            <a:r>
              <a:rPr lang="ru-RU" dirty="0" smtClean="0"/>
              <a:t> </a:t>
            </a:r>
            <a:r>
              <a:rPr lang="ru-RU" dirty="0" err="1" smtClean="0"/>
              <a:t>максимальну</a:t>
            </a:r>
            <a:r>
              <a:rPr lang="ru-RU" dirty="0" smtClean="0"/>
              <a:t> </a:t>
            </a:r>
            <a:r>
              <a:rPr lang="ru-RU" dirty="0" err="1" smtClean="0"/>
              <a:t>швидкість</a:t>
            </a:r>
            <a:r>
              <a:rPr lang="ru-RU" dirty="0" smtClean="0"/>
              <a:t> у 41 </a:t>
            </a:r>
            <a:r>
              <a:rPr lang="ru-RU" dirty="0" err="1" smtClean="0"/>
              <a:t>вузол</a:t>
            </a:r>
            <a:r>
              <a:rPr lang="ru-RU" dirty="0" smtClean="0"/>
              <a:t>. </a:t>
            </a:r>
            <a:r>
              <a:rPr lang="ru-RU" dirty="0" err="1" smtClean="0"/>
              <a:t>Дальність</a:t>
            </a:r>
            <a:r>
              <a:rPr lang="ru-RU" dirty="0" smtClean="0"/>
              <a:t> ходу </a:t>
            </a:r>
            <a:r>
              <a:rPr lang="ru-RU" dirty="0" err="1" smtClean="0"/>
              <a:t>цього</a:t>
            </a:r>
            <a:r>
              <a:rPr lang="ru-RU" dirty="0" smtClean="0"/>
              <a:t> катера при </a:t>
            </a:r>
            <a:r>
              <a:rPr lang="ru-RU" dirty="0" err="1" smtClean="0"/>
              <a:t>крейсерській</a:t>
            </a:r>
            <a:r>
              <a:rPr lang="ru-RU" dirty="0" smtClean="0"/>
              <a:t> </a:t>
            </a:r>
            <a:r>
              <a:rPr lang="ru-RU" dirty="0" err="1" smtClean="0"/>
              <a:t>швидкості</a:t>
            </a:r>
            <a:r>
              <a:rPr lang="ru-RU" dirty="0" smtClean="0"/>
              <a:t> в 30 </a:t>
            </a:r>
            <a:r>
              <a:rPr lang="ru-RU" dirty="0" err="1" smtClean="0"/>
              <a:t>вузлів</a:t>
            </a:r>
            <a:r>
              <a:rPr lang="ru-RU" dirty="0" smtClean="0"/>
              <a:t> – до 750 миль.</a:t>
            </a:r>
            <a:endParaRPr lang="ru-RU" baseline="30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Picture 2" descr="C:\Users\Виталий\Desktop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1028" y="3077505"/>
            <a:ext cx="5119687" cy="34069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38200" y="600891"/>
            <a:ext cx="10515600" cy="55760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3600" dirty="0" smtClean="0">
                <a:solidFill>
                  <a:srgbClr val="FF0000"/>
                </a:solidFill>
              </a:rPr>
              <a:t>Озброєння: </a:t>
            </a:r>
            <a:r>
              <a:rPr lang="ru-RU" dirty="0" err="1" smtClean="0"/>
              <a:t>складає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25-мм </a:t>
            </a:r>
            <a:r>
              <a:rPr lang="ru-RU" dirty="0" err="1" smtClean="0"/>
              <a:t>ланцюгові</a:t>
            </a:r>
            <a:r>
              <a:rPr lang="ru-RU" dirty="0" smtClean="0"/>
              <a:t> </a:t>
            </a:r>
            <a:r>
              <a:rPr lang="ru-RU" dirty="0" err="1" smtClean="0"/>
              <a:t>гармати</a:t>
            </a:r>
            <a:r>
              <a:rPr lang="ru-RU" dirty="0" smtClean="0"/>
              <a:t> </a:t>
            </a:r>
            <a:r>
              <a:rPr lang="en-US" dirty="0" smtClean="0"/>
              <a:t>M242 Bushmaster</a:t>
            </a:r>
            <a:r>
              <a:rPr lang="uk-UA" dirty="0" smtClean="0"/>
              <a:t> </a:t>
            </a:r>
            <a:r>
              <a:rPr lang="ru-RU" dirty="0" err="1" smtClean="0"/>
              <a:t>встановлені</a:t>
            </a:r>
            <a:r>
              <a:rPr lang="ru-RU" dirty="0" smtClean="0"/>
              <a:t> в </a:t>
            </a:r>
            <a:r>
              <a:rPr lang="ru-RU" dirty="0" err="1" smtClean="0"/>
              <a:t>дистанційно</a:t>
            </a:r>
            <a:r>
              <a:rPr lang="ru-RU" dirty="0" smtClean="0"/>
              <a:t> </a:t>
            </a:r>
            <a:r>
              <a:rPr lang="ru-RU" dirty="0" err="1" smtClean="0"/>
              <a:t>керовані</a:t>
            </a:r>
            <a:r>
              <a:rPr lang="ru-RU" dirty="0" smtClean="0"/>
              <a:t> </a:t>
            </a:r>
            <a:r>
              <a:rPr lang="ru-RU" dirty="0" err="1" smtClean="0"/>
              <a:t>бойові</a:t>
            </a:r>
            <a:r>
              <a:rPr lang="ru-RU" dirty="0" smtClean="0"/>
              <a:t> </a:t>
            </a:r>
            <a:r>
              <a:rPr lang="ru-RU" dirty="0" err="1" smtClean="0"/>
              <a:t>модулі</a:t>
            </a:r>
            <a:r>
              <a:rPr lang="ru-RU" dirty="0" smtClean="0"/>
              <a:t> </a:t>
            </a:r>
            <a:r>
              <a:rPr lang="en-US" dirty="0" smtClean="0"/>
              <a:t>Mk 38 Mod 0 </a:t>
            </a:r>
            <a:r>
              <a:rPr lang="ru-RU" dirty="0" smtClean="0"/>
              <a:t>на носу та </a:t>
            </a:r>
            <a:r>
              <a:rPr lang="ru-RU" dirty="0" err="1" smtClean="0"/>
              <a:t>кормі</a:t>
            </a:r>
            <a:r>
              <a:rPr lang="ru-RU" dirty="0" smtClean="0"/>
              <a:t> катера, два </a:t>
            </a:r>
            <a:r>
              <a:rPr lang="ru-RU" dirty="0" err="1" smtClean="0"/>
              <a:t>кулемета</a:t>
            </a:r>
            <a:r>
              <a:rPr lang="ru-RU" dirty="0" smtClean="0"/>
              <a:t> </a:t>
            </a:r>
            <a:r>
              <a:rPr lang="en-US" dirty="0" smtClean="0"/>
              <a:t>Browning M2 </a:t>
            </a:r>
            <a:r>
              <a:rPr lang="ru-RU" dirty="0" err="1" smtClean="0"/>
              <a:t>встановлені</a:t>
            </a:r>
            <a:r>
              <a:rPr lang="ru-RU" dirty="0" smtClean="0"/>
              <a:t> </a:t>
            </a:r>
            <a:r>
              <a:rPr lang="ru-RU" dirty="0" err="1" smtClean="0"/>
              <a:t>менші</a:t>
            </a:r>
            <a:r>
              <a:rPr lang="ru-RU" dirty="0" smtClean="0"/>
              <a:t> </a:t>
            </a:r>
            <a:r>
              <a:rPr lang="ru-RU" dirty="0" err="1" smtClean="0"/>
              <a:t>дистанційно</a:t>
            </a:r>
            <a:r>
              <a:rPr lang="ru-RU" dirty="0" smtClean="0"/>
              <a:t> </a:t>
            </a:r>
            <a:r>
              <a:rPr lang="ru-RU" dirty="0" err="1" smtClean="0"/>
              <a:t>керовані</a:t>
            </a:r>
            <a:r>
              <a:rPr lang="ru-RU" dirty="0" smtClean="0"/>
              <a:t> </a:t>
            </a:r>
            <a:r>
              <a:rPr lang="ru-RU" dirty="0" err="1" smtClean="0"/>
              <a:t>бойові</a:t>
            </a:r>
            <a:r>
              <a:rPr lang="ru-RU" dirty="0" smtClean="0"/>
              <a:t> </a:t>
            </a:r>
            <a:r>
              <a:rPr lang="ru-RU" dirty="0" err="1" smtClean="0"/>
              <a:t>модулі</a:t>
            </a:r>
            <a:r>
              <a:rPr lang="ru-RU" dirty="0" smtClean="0"/>
              <a:t> на </a:t>
            </a:r>
            <a:r>
              <a:rPr lang="ru-RU" dirty="0" err="1" smtClean="0"/>
              <a:t>даху</a:t>
            </a:r>
            <a:r>
              <a:rPr lang="ru-RU" dirty="0" smtClean="0"/>
              <a:t> </a:t>
            </a:r>
            <a:r>
              <a:rPr lang="ru-RU" dirty="0" err="1" smtClean="0"/>
              <a:t>надбудови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7" name="Picture 3" descr="C:\Users\Виталий\Desktop\Machine_gun_M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2194" y="2605087"/>
            <a:ext cx="7543019" cy="315563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06686" y="5869968"/>
            <a:ext cx="40477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Кулемет</a:t>
            </a:r>
            <a:r>
              <a:rPr lang="ru-RU" sz="2800" dirty="0" smtClean="0"/>
              <a:t> </a:t>
            </a:r>
            <a:r>
              <a:rPr lang="en-US" sz="2800" dirty="0" smtClean="0"/>
              <a:t>Browning M2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италий\Desktop\Mark6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3147" y="509984"/>
            <a:ext cx="8913894" cy="50809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28625" y="5799909"/>
            <a:ext cx="41879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Кулемет</a:t>
            </a:r>
            <a:r>
              <a:rPr lang="ru-RU" dirty="0" smtClean="0"/>
              <a:t> </a:t>
            </a:r>
            <a:r>
              <a:rPr lang="en-US" dirty="0" smtClean="0"/>
              <a:t>Browning M2HB </a:t>
            </a:r>
            <a:r>
              <a:rPr lang="ru-RU" dirty="0" err="1" smtClean="0"/>
              <a:t>калібру</a:t>
            </a:r>
            <a:r>
              <a:rPr lang="ru-RU" dirty="0" smtClean="0"/>
              <a:t> 12,7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Виталий\Desktop\Mark66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2516" y="636905"/>
            <a:ext cx="8222080" cy="50976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71938" y="5843843"/>
            <a:ext cx="2840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Кулемет</a:t>
            </a:r>
            <a:r>
              <a:rPr lang="ru-RU" dirty="0" smtClean="0"/>
              <a:t> </a:t>
            </a:r>
            <a:r>
              <a:rPr lang="en-US" dirty="0" smtClean="0"/>
              <a:t>M249 </a:t>
            </a:r>
            <a:r>
              <a:rPr lang="ru-RU" dirty="0" err="1" smtClean="0"/>
              <a:t>калібру</a:t>
            </a:r>
            <a:r>
              <a:rPr lang="ru-RU" dirty="0" smtClean="0"/>
              <a:t> 7,62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705394"/>
            <a:ext cx="10515600" cy="547156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Додатково</a:t>
            </a:r>
            <a:r>
              <a:rPr lang="ru-RU" dirty="0" smtClean="0"/>
              <a:t> на </a:t>
            </a:r>
            <a:r>
              <a:rPr lang="ru-RU" dirty="0" err="1" smtClean="0"/>
              <a:t>катері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чотири</a:t>
            </a:r>
            <a:r>
              <a:rPr lang="ru-RU" dirty="0" smtClean="0"/>
              <a:t> лафета для </a:t>
            </a:r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кулеметів</a:t>
            </a:r>
            <a:r>
              <a:rPr lang="ru-RU" dirty="0" smtClean="0"/>
              <a:t> </a:t>
            </a:r>
            <a:r>
              <a:rPr lang="ru-RU" dirty="0" err="1" smtClean="0"/>
              <a:t>калібру</a:t>
            </a:r>
            <a:r>
              <a:rPr lang="ru-RU" dirty="0" smtClean="0"/>
              <a:t> до 12,7 мм та </a:t>
            </a:r>
            <a:r>
              <a:rPr lang="ru-RU" dirty="0" err="1" smtClean="0"/>
              <a:t>автоматичних</a:t>
            </a:r>
            <a:r>
              <a:rPr lang="ru-RU" dirty="0" smtClean="0"/>
              <a:t> </a:t>
            </a:r>
            <a:r>
              <a:rPr lang="ru-RU" dirty="0" err="1" smtClean="0"/>
              <a:t>гранатометів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Виталий\Desktop\Bushma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1578" y="1713441"/>
            <a:ext cx="6204856" cy="41262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07187" y="6013660"/>
            <a:ext cx="5411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Автоматична </a:t>
            </a:r>
            <a:r>
              <a:rPr lang="ru-RU" dirty="0" err="1" smtClean="0"/>
              <a:t>гармата</a:t>
            </a:r>
            <a:r>
              <a:rPr lang="ru-RU" dirty="0" smtClean="0"/>
              <a:t> </a:t>
            </a:r>
            <a:r>
              <a:rPr lang="ru-RU" dirty="0" err="1" smtClean="0"/>
              <a:t>Mk</a:t>
            </a:r>
            <a:r>
              <a:rPr lang="ru-RU" dirty="0" smtClean="0"/>
              <a:t> 38 MOD 2 M242 </a:t>
            </a:r>
            <a:r>
              <a:rPr lang="ru-RU" dirty="0" err="1" smtClean="0"/>
              <a:t>Bushmaster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 інформації: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27909"/>
            <a:ext cx="10515600" cy="49490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hlinkClick r:id="rId2" tooltip="Журнал &quot;Суднобудування та судноремонт&quot;"/>
              </a:rPr>
              <a:t>uk.wikipedia.org/wiki/</a:t>
            </a:r>
            <a:r>
              <a:rPr lang="en-US" dirty="0" err="1" smtClean="0">
                <a:hlinkClick r:id="rId2" tooltip="Журнал &quot;Суднобудування та судноремонт&quot;"/>
              </a:rPr>
              <a:t>Mk_VI</a:t>
            </a:r>
            <a:r>
              <a:rPr lang="en-US" dirty="0" smtClean="0">
                <a:hlinkClick r:id="rId2" tooltip="Журнал &quot;Суднобудування та судноремонт&quot;"/>
              </a:rPr>
              <a:t>_(</a:t>
            </a:r>
            <a:r>
              <a:rPr lang="uk-UA" dirty="0" smtClean="0">
                <a:hlinkClick r:id="rId2" tooltip="Журнал &quot;Суднобудування та судноремонт&quot;"/>
              </a:rPr>
              <a:t>малий_бойовий_катер)</a:t>
            </a:r>
            <a:r>
              <a:rPr lang="en-US" dirty="0" smtClean="0">
                <a:hlinkClick r:id="rId2" tooltip="Журнал &quot;Суднобудування та судноремонт&quot;"/>
              </a:rPr>
              <a:t>https://savelife.</a:t>
            </a:r>
            <a:endParaRPr lang="uk-UA" dirty="0" smtClean="0">
              <a:hlinkClick r:id="rId2" tooltip="Журнал &quot;Суднобудування та судноремонт&quot;"/>
            </a:endParaRPr>
          </a:p>
          <a:p>
            <a:pPr>
              <a:buNone/>
            </a:pPr>
            <a:r>
              <a:rPr lang="en-US" dirty="0" smtClean="0">
                <a:hlinkClick r:id="rId2" tooltip="Журнал &quot;Суднобудування та судноремонт&quot;"/>
              </a:rPr>
              <a:t>in.ua/</a:t>
            </a:r>
            <a:r>
              <a:rPr lang="en-US" dirty="0" err="1" smtClean="0">
                <a:hlinkClick r:id="rId2" tooltip="Журнал &quot;Суднобудування та судноремонт&quot;"/>
              </a:rPr>
              <a:t>vse</a:t>
            </a:r>
            <a:r>
              <a:rPr lang="en-US" dirty="0" smtClean="0">
                <a:hlinkClick r:id="rId2" tooltip="Журнал &quot;Суднобудування та судноремонт&quot;"/>
              </a:rPr>
              <a:t>-</a:t>
            </a:r>
            <a:r>
              <a:rPr lang="en-US" dirty="0" err="1" smtClean="0">
                <a:hlinkClick r:id="rId2" tooltip="Журнал &quot;Суднобудування та судноремонт&quot;"/>
              </a:rPr>
              <a:t>scho</a:t>
            </a:r>
            <a:r>
              <a:rPr lang="en-US" dirty="0" smtClean="0">
                <a:hlinkClick r:id="rId2" tooltip="Журнал &quot;Суднобудування та судноремонт&quot;"/>
              </a:rPr>
              <a:t>-</a:t>
            </a:r>
            <a:r>
              <a:rPr lang="en-US" dirty="0" err="1" smtClean="0">
                <a:hlinkClick r:id="rId2" tooltip="Журнал &quot;Суднобудування та судноремонт&quot;"/>
              </a:rPr>
              <a:t>potribno</a:t>
            </a:r>
            <a:r>
              <a:rPr lang="en-US" dirty="0" smtClean="0">
                <a:hlinkClick r:id="rId2" tooltip="Журнал &quot;Суднобудування та судноремонт&quot;"/>
              </a:rPr>
              <a:t>-</a:t>
            </a:r>
            <a:r>
              <a:rPr lang="en-US" dirty="0" err="1" smtClean="0">
                <a:hlinkClick r:id="rId2" tooltip="Журнал &quot;Суднобудування та судноремонт&quot;"/>
              </a:rPr>
              <a:t>znaty</a:t>
            </a:r>
            <a:r>
              <a:rPr lang="en-US" dirty="0" smtClean="0">
                <a:hlinkClick r:id="rId2" tooltip="Журнал &quot;Суднобудування та судноремонт&quot;"/>
              </a:rPr>
              <a:t>-pro-</a:t>
            </a:r>
            <a:r>
              <a:rPr lang="en-US" dirty="0" err="1" smtClean="0">
                <a:hlinkClick r:id="rId2" tooltip="Журнал &quot;Суднобудування та судноремонт&quot;"/>
              </a:rPr>
              <a:t>markvi</a:t>
            </a:r>
            <a:r>
              <a:rPr lang="en-US" dirty="0" smtClean="0">
                <a:hlinkClick r:id="rId2" tooltip="Журнал &quot;Суднобудування та судноремонт&quot;"/>
              </a:rPr>
              <a:t>/</a:t>
            </a:r>
            <a:endParaRPr lang="uk-UA" dirty="0" smtClean="0">
              <a:hlinkClick r:id="rId2" tooltip="Журнал &quot;Суднобудування та судноремонт&quot;"/>
            </a:endParaRPr>
          </a:p>
          <a:p>
            <a:pPr>
              <a:buNone/>
            </a:pPr>
            <a:r>
              <a:rPr lang="en-US" dirty="0" smtClean="0">
                <a:hlinkClick r:id="rId2" tooltip="Журнал &quot;Суднобудування та судноремонт&quot;"/>
              </a:rPr>
              <a:t>ua.interfax.com.ua/news/general/714759.html</a:t>
            </a:r>
            <a:endParaRPr lang="uk-UA" dirty="0" smtClean="0">
              <a:hlinkClick r:id="rId2" tooltip="Журнал &quot;Суднобудування та судноремонт&quot;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199914" cy="875846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До нових зустрічей!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3314" name="Picture 2" descr="C:\Users\Виталий\Desktop\vse-scho-potribno-znaty-pro-markv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3997" y="1290048"/>
            <a:ext cx="8208962" cy="4993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9012" y="689156"/>
            <a:ext cx="10515600" cy="5737770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  </a:t>
            </a:r>
            <a:r>
              <a:rPr lang="vi-VN" b="1" dirty="0" smtClean="0">
                <a:solidFill>
                  <a:srgbClr val="FF0000"/>
                </a:solidFill>
              </a:rPr>
              <a:t>Патру́льний ка́тер</a:t>
            </a:r>
            <a:r>
              <a:rPr lang="vi-VN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— </a:t>
            </a:r>
            <a:r>
              <a:rPr lang="vi-VN" dirty="0" smtClean="0"/>
              <a:t>клас швидкохідних маломірних </a:t>
            </a:r>
            <a:r>
              <a:rPr lang="uk-UA" dirty="0" smtClean="0"/>
              <a:t>бойових кораблів</a:t>
            </a:r>
            <a:r>
              <a:rPr lang="vi-VN" dirty="0" smtClean="0"/>
              <a:t>, призначений для патрулювання, ескортування і виконання інших завдань в прибережних водах. </a:t>
            </a:r>
            <a:r>
              <a:rPr lang="en-US" dirty="0" smtClean="0"/>
              <a:t> </a:t>
            </a:r>
            <a:r>
              <a:rPr lang="vi-VN" dirty="0" smtClean="0"/>
              <a:t>У </a:t>
            </a:r>
            <a:r>
              <a:rPr lang="uk-UA" dirty="0" smtClean="0"/>
              <a:t>Військово-морських силах України </a:t>
            </a:r>
            <a:r>
              <a:rPr lang="vi-VN" dirty="0" smtClean="0"/>
              <a:t>патрульним катерам відповідає клас </a:t>
            </a:r>
            <a:r>
              <a:rPr lang="vi-VN" dirty="0" smtClean="0">
                <a:hlinkClick r:id="rId2" tooltip="Артилерійський катер"/>
              </a:rPr>
              <a:t>артилерійські катери</a:t>
            </a:r>
            <a:r>
              <a:rPr lang="vi-VN" dirty="0" smtClean="0"/>
              <a:t>. </a:t>
            </a:r>
            <a:endParaRPr lang="uk-UA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 descr="C:\Users\Виталий\Desktop\8131910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5260" y="2887967"/>
            <a:ext cx="5237117" cy="3231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444137"/>
            <a:ext cx="10515600" cy="5732826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      </a:t>
            </a:r>
            <a:r>
              <a:rPr lang="uk-UA" dirty="0" smtClean="0"/>
              <a:t>В Україні на озброєнні є бойові </a:t>
            </a:r>
            <a:r>
              <a:rPr lang="uk-UA" b="1" dirty="0" smtClean="0">
                <a:solidFill>
                  <a:srgbClr val="FF0000"/>
                </a:solidFill>
              </a:rPr>
              <a:t>катери </a:t>
            </a:r>
            <a:r>
              <a:rPr lang="en-US" b="1" dirty="0" smtClean="0">
                <a:solidFill>
                  <a:srgbClr val="FF0000"/>
                </a:solidFill>
              </a:rPr>
              <a:t>Mk VI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en-US" dirty="0" smtClean="0"/>
              <a:t>SAFE Boats International, </a:t>
            </a:r>
            <a:r>
              <a:rPr lang="ru-RU" dirty="0" smtClean="0"/>
              <a:t>США. </a:t>
            </a:r>
            <a:r>
              <a:rPr lang="ru-RU" dirty="0" err="1" smtClean="0"/>
              <a:t>Призначений</a:t>
            </a:r>
            <a:r>
              <a:rPr lang="ru-RU" dirty="0" smtClean="0"/>
              <a:t> для </a:t>
            </a:r>
            <a:r>
              <a:rPr lang="ru-RU" dirty="0" err="1" smtClean="0"/>
              <a:t>постійного</a:t>
            </a:r>
            <a:r>
              <a:rPr lang="ru-RU" dirty="0" smtClean="0"/>
              <a:t> </a:t>
            </a:r>
            <a:r>
              <a:rPr lang="ru-RU" dirty="0" err="1" smtClean="0"/>
              <a:t>патрулювання</a:t>
            </a:r>
            <a:r>
              <a:rPr lang="ru-RU" dirty="0" smtClean="0"/>
              <a:t> </a:t>
            </a:r>
            <a:r>
              <a:rPr lang="ru-RU" dirty="0" err="1" smtClean="0"/>
              <a:t>прибережної</a:t>
            </a:r>
            <a:r>
              <a:rPr lang="ru-RU" dirty="0" smtClean="0"/>
              <a:t> </a:t>
            </a:r>
            <a:r>
              <a:rPr lang="ru-RU" dirty="0" err="1" smtClean="0"/>
              <a:t>зони</a:t>
            </a:r>
            <a:r>
              <a:rPr lang="ru-RU" dirty="0" smtClean="0"/>
              <a:t> за межами </a:t>
            </a:r>
            <a:r>
              <a:rPr lang="ru-RU" dirty="0" err="1" smtClean="0"/>
              <a:t>портів</a:t>
            </a:r>
            <a:r>
              <a:rPr lang="ru-RU" dirty="0" smtClean="0"/>
              <a:t> та бухт, </a:t>
            </a:r>
            <a:r>
              <a:rPr lang="ru-RU" dirty="0" err="1" smtClean="0"/>
              <a:t>забезпечувати</a:t>
            </a:r>
            <a:r>
              <a:rPr lang="ru-RU" dirty="0" smtClean="0"/>
              <a:t> </a:t>
            </a: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 err="1" smtClean="0"/>
              <a:t>дружніх</a:t>
            </a:r>
            <a:r>
              <a:rPr lang="ru-RU" dirty="0" smtClean="0"/>
              <a:t> та </a:t>
            </a:r>
            <a:r>
              <a:rPr lang="ru-RU" dirty="0" err="1" smtClean="0"/>
              <a:t>союзних</a:t>
            </a:r>
            <a:r>
              <a:rPr lang="ru-RU" dirty="0" smtClean="0"/>
              <a:t> сил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 err="1" smtClean="0"/>
              <a:t>критичної</a:t>
            </a:r>
            <a:r>
              <a:rPr lang="ru-RU" dirty="0" smtClean="0"/>
              <a:t> </a:t>
            </a:r>
            <a:r>
              <a:rPr lang="ru-RU" dirty="0" err="1" smtClean="0"/>
              <a:t>інфраструктури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3" descr="C:\Users\Виталий\Desktop\1024px-US_Navy_MKVI_patrol_bo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883" y="2361201"/>
            <a:ext cx="6049763" cy="3958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38200" y="548640"/>
            <a:ext cx="10515600" cy="562832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sz="3900" dirty="0" smtClean="0"/>
              <a:t>   </a:t>
            </a:r>
            <a:r>
              <a:rPr lang="uk-UA" sz="3900" dirty="0" smtClean="0">
                <a:solidFill>
                  <a:srgbClr val="FF0000"/>
                </a:solidFill>
              </a:rPr>
              <a:t>Основні характеристики:</a:t>
            </a:r>
          </a:p>
          <a:p>
            <a:pPr>
              <a:buNone/>
            </a:pPr>
            <a:r>
              <a:rPr lang="ru-RU" dirty="0" smtClean="0"/>
              <a:t>Тип: </a:t>
            </a:r>
            <a:r>
              <a:rPr lang="ru-RU" dirty="0" err="1" smtClean="0">
                <a:hlinkClick r:id="rId2" tooltip="Патрульний катер"/>
              </a:rPr>
              <a:t>патрульний</a:t>
            </a:r>
            <a:r>
              <a:rPr lang="ru-RU" dirty="0" smtClean="0">
                <a:hlinkClick r:id="rId2" tooltip="Патрульний катер"/>
              </a:rPr>
              <a:t> катер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Водотоннажність</a:t>
            </a:r>
            <a:r>
              <a:rPr lang="ru-RU" dirty="0" smtClean="0"/>
              <a:t>: 72 </a:t>
            </a:r>
            <a:r>
              <a:rPr lang="ru-RU" dirty="0" err="1" smtClean="0"/>
              <a:t>тонни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Довжина</a:t>
            </a:r>
            <a:r>
              <a:rPr lang="ru-RU" dirty="0" smtClean="0"/>
              <a:t>: 25.8 м </a:t>
            </a:r>
          </a:p>
          <a:p>
            <a:pPr>
              <a:buNone/>
            </a:pPr>
            <a:r>
              <a:rPr lang="ru-RU" dirty="0" smtClean="0"/>
              <a:t>Ширина: 6.2 м</a:t>
            </a:r>
          </a:p>
          <a:p>
            <a:pPr>
              <a:buNone/>
            </a:pPr>
            <a:r>
              <a:rPr lang="ru-RU" dirty="0" smtClean="0"/>
              <a:t>Осадка: 1.2 м</a:t>
            </a:r>
          </a:p>
          <a:p>
            <a:pPr>
              <a:buNone/>
            </a:pPr>
            <a:r>
              <a:rPr lang="ru-RU" dirty="0" err="1" smtClean="0"/>
              <a:t>Двигуни</a:t>
            </a:r>
            <a:r>
              <a:rPr lang="ru-RU" dirty="0" smtClean="0"/>
              <a:t>: </a:t>
            </a:r>
            <a:r>
              <a:rPr lang="en-US" dirty="0" smtClean="0"/>
              <a:t>MTU 16V2000M94 (x2), 5200 </a:t>
            </a:r>
            <a:r>
              <a:rPr lang="ru-RU" dirty="0" smtClean="0"/>
              <a:t>к.с.</a:t>
            </a:r>
          </a:p>
          <a:p>
            <a:pPr>
              <a:buNone/>
            </a:pPr>
            <a:r>
              <a:rPr lang="ru-RU" dirty="0" err="1" smtClean="0"/>
              <a:t>Швидкість</a:t>
            </a:r>
            <a:r>
              <a:rPr lang="ru-RU" dirty="0" smtClean="0"/>
              <a:t>: 45 вуз. (83 км/год)</a:t>
            </a:r>
          </a:p>
          <a:p>
            <a:pPr>
              <a:buNone/>
            </a:pPr>
            <a:r>
              <a:rPr lang="ru-RU" dirty="0" err="1" smtClean="0"/>
              <a:t>Дальність</a:t>
            </a:r>
            <a:r>
              <a:rPr lang="ru-RU" dirty="0" smtClean="0"/>
              <a:t> </a:t>
            </a:r>
            <a:r>
              <a:rPr lang="ru-RU" dirty="0" err="1" smtClean="0"/>
              <a:t>плавання</a:t>
            </a:r>
            <a:r>
              <a:rPr lang="ru-RU" dirty="0" smtClean="0"/>
              <a:t>: 750 миль (860 миль; 1,390 км) при 25 вуз.</a:t>
            </a:r>
          </a:p>
          <a:p>
            <a:pPr>
              <a:buNone/>
            </a:pPr>
            <a:r>
              <a:rPr lang="ru-RU" dirty="0" smtClean="0"/>
              <a:t>                                       690 миль (790 миль; 1,280 км) при 30 вуз.</a:t>
            </a:r>
          </a:p>
          <a:p>
            <a:pPr>
              <a:buNone/>
            </a:pPr>
            <a:r>
              <a:rPr lang="ru-RU" dirty="0" smtClean="0"/>
              <a:t>Десант: 8</a:t>
            </a:r>
          </a:p>
          <a:p>
            <a:pPr>
              <a:buNone/>
            </a:pPr>
            <a:r>
              <a:rPr lang="ru-RU" dirty="0" err="1" smtClean="0"/>
              <a:t>Екіпаж</a:t>
            </a:r>
            <a:r>
              <a:rPr lang="ru-RU" dirty="0" smtClean="0"/>
              <a:t>: 2</a:t>
            </a:r>
          </a:p>
          <a:p>
            <a:pPr>
              <a:buNone/>
            </a:pPr>
            <a:r>
              <a:rPr lang="ru-RU" dirty="0" err="1" smtClean="0"/>
              <a:t>Озброєння</a:t>
            </a:r>
            <a:r>
              <a:rPr lang="ru-RU" dirty="0" smtClean="0"/>
              <a:t>: 2 × </a:t>
            </a:r>
            <a:r>
              <a:rPr lang="en-US" dirty="0" smtClean="0"/>
              <a:t>Mk 38 Mod 2 25 mm chain guns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744583"/>
            <a:ext cx="10515600" cy="543238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катери</a:t>
            </a:r>
            <a:r>
              <a:rPr lang="ru-RU" dirty="0" smtClean="0"/>
              <a:t> </a:t>
            </a:r>
            <a:r>
              <a:rPr lang="ru-RU" dirty="0" err="1" smtClean="0"/>
              <a:t>малої</a:t>
            </a:r>
            <a:r>
              <a:rPr lang="ru-RU" dirty="0" smtClean="0"/>
              <a:t> </a:t>
            </a:r>
            <a:r>
              <a:rPr lang="ru-RU" dirty="0" err="1" smtClean="0"/>
              <a:t>водотонажності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розроблені</a:t>
            </a:r>
            <a:r>
              <a:rPr lang="ru-RU" dirty="0" smtClean="0"/>
              <a:t> </a:t>
            </a:r>
            <a:r>
              <a:rPr lang="ru-RU" dirty="0" err="1" smtClean="0"/>
              <a:t>компанією</a:t>
            </a:r>
            <a:r>
              <a:rPr lang="ru-RU" dirty="0" smtClean="0"/>
              <a:t> «</a:t>
            </a:r>
            <a:r>
              <a:rPr lang="en-US" dirty="0" smtClean="0"/>
              <a:t>SAFE BI» </a:t>
            </a:r>
            <a:r>
              <a:rPr lang="ru-RU" dirty="0" smtClean="0"/>
              <a:t>на </a:t>
            </a:r>
            <a:r>
              <a:rPr lang="ru-RU" dirty="0" err="1" smtClean="0"/>
              <a:t>базі</a:t>
            </a:r>
            <a:r>
              <a:rPr lang="ru-RU" dirty="0" smtClean="0"/>
              <a:t> </a:t>
            </a:r>
            <a:r>
              <a:rPr lang="ru-RU" dirty="0" err="1" smtClean="0"/>
              <a:t>багатоцільового</a:t>
            </a:r>
            <a:r>
              <a:rPr lang="ru-RU" dirty="0" smtClean="0"/>
              <a:t> катера «</a:t>
            </a:r>
            <a:r>
              <a:rPr lang="en-US" dirty="0" smtClean="0"/>
              <a:t>Archangel», </a:t>
            </a:r>
            <a:r>
              <a:rPr lang="ru-RU" dirty="0" err="1" smtClean="0"/>
              <a:t>які</a:t>
            </a:r>
            <a:r>
              <a:rPr lang="ru-RU" dirty="0" smtClean="0"/>
              <a:t> на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достатньо</a:t>
            </a:r>
            <a:r>
              <a:rPr lang="ru-RU" dirty="0" smtClean="0"/>
              <a:t> </a:t>
            </a:r>
            <a:r>
              <a:rPr lang="ru-RU" dirty="0" err="1" smtClean="0"/>
              <a:t>відомими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купуються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ВМС </a:t>
            </a:r>
            <a:r>
              <a:rPr lang="ru-RU" dirty="0" err="1" smtClean="0"/>
              <a:t>Сполучених</a:t>
            </a:r>
            <a:r>
              <a:rPr lang="ru-RU" dirty="0" smtClean="0"/>
              <a:t> </a:t>
            </a:r>
            <a:r>
              <a:rPr lang="ru-RU" dirty="0" err="1" smtClean="0"/>
              <a:t>Штатів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перебувають</a:t>
            </a:r>
            <a:r>
              <a:rPr lang="ru-RU" dirty="0" smtClean="0"/>
              <a:t> на </a:t>
            </a:r>
            <a:r>
              <a:rPr lang="ru-RU" dirty="0" err="1" smtClean="0"/>
              <a:t>озброєнні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Катер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довжину</a:t>
            </a:r>
            <a:r>
              <a:rPr lang="ru-RU" dirty="0" smtClean="0"/>
              <a:t> по </a:t>
            </a:r>
            <a:r>
              <a:rPr lang="ru-RU" dirty="0" err="1" smtClean="0"/>
              <a:t>ватерлінії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24 </a:t>
            </a:r>
            <a:r>
              <a:rPr lang="ru-RU" dirty="0" err="1" smtClean="0"/>
              <a:t>метри</a:t>
            </a:r>
            <a:r>
              <a:rPr lang="ru-RU" dirty="0" smtClean="0"/>
              <a:t>, а </a:t>
            </a:r>
            <a:r>
              <a:rPr lang="ru-RU" dirty="0" err="1" smtClean="0"/>
              <a:t>найбільшу</a:t>
            </a:r>
            <a:r>
              <a:rPr lang="ru-RU" dirty="0" smtClean="0"/>
              <a:t> </a:t>
            </a:r>
            <a:r>
              <a:rPr lang="ru-RU" dirty="0" err="1" smtClean="0"/>
              <a:t>довжину</a:t>
            </a:r>
            <a:r>
              <a:rPr lang="ru-RU" dirty="0" smtClean="0"/>
              <a:t> 26 </a:t>
            </a:r>
            <a:r>
              <a:rPr lang="ru-RU" dirty="0" err="1" smtClean="0"/>
              <a:t>метрів</a:t>
            </a:r>
            <a:r>
              <a:rPr lang="ru-RU" dirty="0" smtClean="0"/>
              <a:t>. </a:t>
            </a:r>
            <a:r>
              <a:rPr lang="ru-RU" dirty="0" err="1" smtClean="0"/>
              <a:t>Силова</a:t>
            </a:r>
            <a:r>
              <a:rPr lang="ru-RU" dirty="0" smtClean="0"/>
              <a:t> установка </a:t>
            </a:r>
            <a:r>
              <a:rPr lang="en-US" dirty="0" smtClean="0"/>
              <a:t>Mk VI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дизельних</a:t>
            </a:r>
            <a:r>
              <a:rPr lang="ru-RU" dirty="0" smtClean="0"/>
              <a:t> </a:t>
            </a:r>
            <a:r>
              <a:rPr lang="ru-RU" dirty="0" err="1" smtClean="0"/>
              <a:t>двигунів</a:t>
            </a:r>
            <a:r>
              <a:rPr lang="ru-RU" dirty="0" smtClean="0"/>
              <a:t> </a:t>
            </a:r>
            <a:r>
              <a:rPr lang="ru-RU" dirty="0" err="1" smtClean="0"/>
              <a:t>багатопаливного</a:t>
            </a:r>
            <a:r>
              <a:rPr lang="ru-RU" dirty="0" smtClean="0"/>
              <a:t> типу </a:t>
            </a:r>
            <a:r>
              <a:rPr lang="ru-RU" dirty="0" err="1" smtClean="0"/>
              <a:t>з</a:t>
            </a:r>
            <a:r>
              <a:rPr lang="ru-RU" dirty="0" smtClean="0"/>
              <a:t> водометами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катеру </a:t>
            </a:r>
            <a:r>
              <a:rPr lang="ru-RU" dirty="0" err="1" smtClean="0"/>
              <a:t>максимальну</a:t>
            </a:r>
            <a:r>
              <a:rPr lang="ru-RU" dirty="0" smtClean="0"/>
              <a:t> </a:t>
            </a:r>
            <a:r>
              <a:rPr lang="ru-RU" dirty="0" err="1" smtClean="0"/>
              <a:t>швидкість</a:t>
            </a:r>
            <a:r>
              <a:rPr lang="ru-RU" dirty="0" smtClean="0"/>
              <a:t> для </a:t>
            </a:r>
            <a:r>
              <a:rPr lang="ru-RU" dirty="0" err="1" smtClean="0"/>
              <a:t>тривалого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35 </a:t>
            </a:r>
            <a:r>
              <a:rPr lang="ru-RU" dirty="0" err="1" smtClean="0"/>
              <a:t>вузлів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максимальну</a:t>
            </a:r>
            <a:r>
              <a:rPr lang="ru-RU" dirty="0" smtClean="0"/>
              <a:t> </a:t>
            </a:r>
            <a:r>
              <a:rPr lang="ru-RU" dirty="0" err="1" smtClean="0"/>
              <a:t>швидкість</a:t>
            </a:r>
            <a:r>
              <a:rPr lang="ru-RU" dirty="0" smtClean="0"/>
              <a:t> для </a:t>
            </a:r>
            <a:r>
              <a:rPr lang="ru-RU" dirty="0" err="1" smtClean="0"/>
              <a:t>короткочасного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41 </a:t>
            </a:r>
            <a:r>
              <a:rPr lang="ru-RU" dirty="0" err="1" smtClean="0"/>
              <a:t>вузол</a:t>
            </a:r>
            <a:r>
              <a:rPr lang="ru-RU" dirty="0" smtClean="0"/>
              <a:t>. </a:t>
            </a:r>
            <a:r>
              <a:rPr lang="ru-RU" dirty="0" err="1" smtClean="0"/>
              <a:t>Дальність</a:t>
            </a:r>
            <a:r>
              <a:rPr lang="ru-RU" dirty="0" smtClean="0"/>
              <a:t> ходу нового катера на </a:t>
            </a:r>
            <a:r>
              <a:rPr lang="ru-RU" dirty="0" err="1" smtClean="0"/>
              <a:t>крейсерській</a:t>
            </a:r>
            <a:r>
              <a:rPr lang="ru-RU" dirty="0" smtClean="0"/>
              <a:t> </a:t>
            </a:r>
            <a:r>
              <a:rPr lang="ru-RU" dirty="0" err="1" smtClean="0"/>
              <a:t>швидкості</a:t>
            </a:r>
            <a:r>
              <a:rPr lang="ru-RU" dirty="0" smtClean="0"/>
              <a:t> у 30 </a:t>
            </a:r>
            <a:r>
              <a:rPr lang="ru-RU" dirty="0" err="1" smtClean="0"/>
              <a:t>вузлів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600 миль. </a:t>
            </a:r>
          </a:p>
          <a:p>
            <a:r>
              <a:rPr lang="ru-RU" dirty="0" smtClean="0"/>
              <a:t>Катер </a:t>
            </a:r>
            <a:r>
              <a:rPr lang="ru-RU" dirty="0" err="1" smtClean="0"/>
              <a:t>озброєний</a:t>
            </a:r>
            <a:r>
              <a:rPr lang="ru-RU" dirty="0" smtClean="0"/>
              <a:t> </a:t>
            </a:r>
            <a:r>
              <a:rPr lang="ru-RU" dirty="0" err="1" smtClean="0"/>
              <a:t>двома</a:t>
            </a:r>
            <a:r>
              <a:rPr lang="ru-RU" dirty="0" smtClean="0"/>
              <a:t> </a:t>
            </a:r>
            <a:r>
              <a:rPr lang="ru-RU" dirty="0" err="1" smtClean="0"/>
              <a:t>автоматичними</a:t>
            </a:r>
            <a:r>
              <a:rPr lang="ru-RU" dirty="0" smtClean="0"/>
              <a:t> 25 мм </a:t>
            </a:r>
            <a:r>
              <a:rPr lang="ru-RU" dirty="0" err="1" smtClean="0"/>
              <a:t>артустановками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en-US" dirty="0" smtClean="0"/>
              <a:t>BAE Systems «Rafael Mk 38 Mod 2», </a:t>
            </a:r>
            <a:r>
              <a:rPr lang="ru-RU" dirty="0" smtClean="0"/>
              <a:t>у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дистанційного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. З </a:t>
            </a:r>
            <a:r>
              <a:rPr lang="ru-RU" dirty="0" err="1" smtClean="0"/>
              <a:t>кулеметів</a:t>
            </a:r>
            <a:r>
              <a:rPr lang="ru-RU" dirty="0" smtClean="0"/>
              <a:t>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встановлені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примірників</a:t>
            </a:r>
            <a:r>
              <a:rPr lang="ru-RU" dirty="0" smtClean="0"/>
              <a:t> 7.62 </a:t>
            </a:r>
            <a:r>
              <a:rPr lang="ru-RU" dirty="0" err="1" smtClean="0"/>
              <a:t>і</a:t>
            </a:r>
            <a:r>
              <a:rPr lang="ru-RU" dirty="0" smtClean="0"/>
              <a:t> 12.7 мм </a:t>
            </a:r>
            <a:r>
              <a:rPr lang="ru-RU" dirty="0" err="1" smtClean="0"/>
              <a:t>автоматичні</a:t>
            </a:r>
            <a:r>
              <a:rPr lang="ru-RU" dirty="0" smtClean="0"/>
              <a:t> </a:t>
            </a:r>
            <a:r>
              <a:rPr lang="ru-RU" dirty="0" err="1" smtClean="0"/>
              <a:t>кулемети</a:t>
            </a:r>
            <a:r>
              <a:rPr lang="ru-RU" dirty="0" smtClean="0"/>
              <a:t> на турелях.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87829"/>
            <a:ext cx="10515600" cy="5589134"/>
          </a:xfrm>
        </p:spPr>
        <p:txBody>
          <a:bodyPr>
            <a:normAutofit/>
          </a:bodyPr>
          <a:lstStyle/>
          <a:p>
            <a:r>
              <a:rPr lang="ru-RU" dirty="0" smtClean="0"/>
              <a:t>Рубка </a:t>
            </a:r>
            <a:r>
              <a:rPr lang="ru-RU" dirty="0" err="1" smtClean="0"/>
              <a:t>Mk</a:t>
            </a:r>
            <a:r>
              <a:rPr lang="ru-RU" dirty="0" smtClean="0"/>
              <a:t> VI </a:t>
            </a:r>
            <a:r>
              <a:rPr lang="ru-RU" dirty="0" err="1" smtClean="0"/>
              <a:t>забезпечена</a:t>
            </a:r>
            <a:r>
              <a:rPr lang="ru-RU" dirty="0" smtClean="0"/>
              <a:t> </a:t>
            </a:r>
            <a:r>
              <a:rPr lang="ru-RU" dirty="0" err="1" smtClean="0"/>
              <a:t>конструктивним</a:t>
            </a:r>
            <a:r>
              <a:rPr lang="ru-RU" dirty="0" smtClean="0"/>
              <a:t> </a:t>
            </a:r>
            <a:r>
              <a:rPr lang="ru-RU" dirty="0" err="1" smtClean="0"/>
              <a:t>захистом</a:t>
            </a:r>
            <a:r>
              <a:rPr lang="ru-RU" dirty="0" smtClean="0"/>
              <a:t>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особовий</a:t>
            </a:r>
            <a:r>
              <a:rPr lang="ru-RU" dirty="0" smtClean="0"/>
              <a:t> склад буде </a:t>
            </a:r>
            <a:r>
              <a:rPr lang="ru-RU" dirty="0" err="1" smtClean="0"/>
              <a:t>розміщуватися</a:t>
            </a:r>
            <a:r>
              <a:rPr lang="ru-RU" dirty="0" smtClean="0"/>
              <a:t> в </a:t>
            </a:r>
            <a:r>
              <a:rPr lang="ru-RU" dirty="0" err="1" smtClean="0"/>
              <a:t>протиударних</a:t>
            </a:r>
            <a:r>
              <a:rPr lang="ru-RU" dirty="0" smtClean="0"/>
              <a:t> </a:t>
            </a:r>
            <a:r>
              <a:rPr lang="ru-RU" dirty="0" err="1" smtClean="0"/>
              <a:t>спецкріслах</a:t>
            </a:r>
            <a:r>
              <a:rPr lang="ru-RU" dirty="0" smtClean="0"/>
              <a:t>.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катери</a:t>
            </a:r>
            <a:r>
              <a:rPr lang="ru-RU" dirty="0" smtClean="0"/>
              <a:t> </a:t>
            </a:r>
            <a:r>
              <a:rPr lang="ru-RU" dirty="0" err="1" smtClean="0"/>
              <a:t>матимуть</a:t>
            </a:r>
            <a:r>
              <a:rPr lang="ru-RU" dirty="0" smtClean="0"/>
              <a:t> великий запас для </a:t>
            </a:r>
            <a:r>
              <a:rPr lang="ru-RU" dirty="0" err="1" smtClean="0"/>
              <a:t>модернізації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установки </a:t>
            </a:r>
            <a:r>
              <a:rPr lang="ru-RU" dirty="0" err="1" smtClean="0"/>
              <a:t>спеціального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, </a:t>
            </a:r>
            <a:r>
              <a:rPr lang="ru-RU" dirty="0" err="1" smtClean="0"/>
              <a:t>підводних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надводних</a:t>
            </a:r>
            <a:r>
              <a:rPr lang="ru-RU" dirty="0" smtClean="0"/>
              <a:t> </a:t>
            </a:r>
            <a:r>
              <a:rPr lang="ru-RU" dirty="0" err="1" smtClean="0"/>
              <a:t>апаратів</a:t>
            </a:r>
            <a:r>
              <a:rPr lang="ru-RU" dirty="0" smtClean="0"/>
              <a:t>, </a:t>
            </a:r>
            <a:r>
              <a:rPr lang="ru-RU" dirty="0" err="1" smtClean="0"/>
              <a:t>розміщення</a:t>
            </a:r>
            <a:r>
              <a:rPr lang="ru-RU" dirty="0" smtClean="0"/>
              <a:t> </a:t>
            </a:r>
            <a:r>
              <a:rPr lang="ru-RU" dirty="0" err="1" smtClean="0"/>
              <a:t>поранених</a:t>
            </a:r>
            <a:r>
              <a:rPr lang="ru-RU" dirty="0" smtClean="0"/>
              <a:t> при </a:t>
            </a:r>
            <a:r>
              <a:rPr lang="ru-RU" dirty="0" err="1" smtClean="0"/>
              <a:t>виконанні</a:t>
            </a:r>
            <a:r>
              <a:rPr lang="ru-RU" dirty="0" smtClean="0"/>
              <a:t> </a:t>
            </a:r>
            <a:r>
              <a:rPr lang="ru-RU" dirty="0" err="1" smtClean="0"/>
              <a:t>евакуації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транспортуванні</a:t>
            </a:r>
            <a:r>
              <a:rPr lang="ru-RU" dirty="0" smtClean="0"/>
              <a:t>, </a:t>
            </a:r>
            <a:r>
              <a:rPr lang="ru-RU" dirty="0" err="1" smtClean="0"/>
              <a:t>цивільних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військових</a:t>
            </a:r>
            <a:r>
              <a:rPr lang="ru-RU" dirty="0" smtClean="0"/>
              <a:t> </a:t>
            </a:r>
            <a:r>
              <a:rPr lang="ru-RU" dirty="0" err="1" smtClean="0"/>
              <a:t>при</a:t>
            </a:r>
            <a:r>
              <a:rPr lang="ru-RU" dirty="0" smtClean="0"/>
              <a:t> </a:t>
            </a:r>
            <a:r>
              <a:rPr lang="ru-RU" dirty="0" err="1" smtClean="0"/>
              <a:t>виконанні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завдань</a:t>
            </a:r>
            <a:r>
              <a:rPr lang="ru-RU" dirty="0" smtClean="0"/>
              <a:t>.. </a:t>
            </a:r>
            <a:endParaRPr lang="ru-RU" dirty="0"/>
          </a:p>
        </p:txBody>
      </p:sp>
      <p:pic>
        <p:nvPicPr>
          <p:cNvPr id="4" name="Picture 2" descr="C:\Users\Виталий\Desktop\1024px-Three_CRS-2's_Mark_VI_patrol_boats_maneuver_in_formation_near_Guam_-_1.jpg"/>
          <p:cNvPicPr>
            <a:picLocks noChangeAspect="1" noChangeArrowheads="1"/>
          </p:cNvPicPr>
          <p:nvPr/>
        </p:nvPicPr>
        <p:blipFill>
          <a:blip r:embed="rId2" cstate="print"/>
          <a:srcRect l="3111" t="45704"/>
          <a:stretch>
            <a:fillRect/>
          </a:stretch>
        </p:blipFill>
        <p:spPr bwMode="auto">
          <a:xfrm>
            <a:off x="1358536" y="3030585"/>
            <a:ext cx="9271157" cy="3211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470263"/>
            <a:ext cx="10515600" cy="57067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У </a:t>
            </a:r>
            <a:r>
              <a:rPr lang="ru-RU" dirty="0" err="1" smtClean="0"/>
              <a:t>рубці</a:t>
            </a:r>
            <a:r>
              <a:rPr lang="ru-RU" dirty="0" smtClean="0"/>
              <a:t> 5 </a:t>
            </a:r>
            <a:r>
              <a:rPr lang="ru-RU" dirty="0" err="1" smtClean="0"/>
              <a:t>сидінь</a:t>
            </a:r>
            <a:r>
              <a:rPr lang="ru-RU" dirty="0" smtClean="0"/>
              <a:t> плюс </a:t>
            </a:r>
            <a:r>
              <a:rPr lang="ru-RU" dirty="0" err="1" smtClean="0"/>
              <a:t>додаткові</a:t>
            </a:r>
            <a:r>
              <a:rPr lang="ru-RU" dirty="0" smtClean="0"/>
              <a:t> </a:t>
            </a:r>
            <a:r>
              <a:rPr lang="ru-RU" dirty="0" err="1" smtClean="0"/>
              <a:t>тринадцять</a:t>
            </a:r>
            <a:r>
              <a:rPr lang="ru-RU" dirty="0" smtClean="0"/>
              <a:t> в </a:t>
            </a:r>
            <a:r>
              <a:rPr lang="ru-RU" dirty="0" err="1" smtClean="0"/>
              <a:t>десантній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.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спеціальній</a:t>
            </a:r>
            <a:r>
              <a:rPr lang="ru-RU" dirty="0" smtClean="0"/>
              <a:t> </a:t>
            </a:r>
            <a:r>
              <a:rPr lang="ru-RU" dirty="0" err="1" smtClean="0"/>
              <a:t>конструкції</a:t>
            </a:r>
            <a:r>
              <a:rPr lang="ru-RU" dirty="0" smtClean="0"/>
              <a:t>, </a:t>
            </a:r>
            <a:r>
              <a:rPr lang="ru-RU" dirty="0" err="1" smtClean="0"/>
              <a:t>сидіння</a:t>
            </a:r>
            <a:r>
              <a:rPr lang="ru-RU" dirty="0" smtClean="0"/>
              <a:t> </a:t>
            </a:r>
            <a:r>
              <a:rPr lang="ru-RU" dirty="0" err="1" smtClean="0"/>
              <a:t>знижує</a:t>
            </a:r>
            <a:r>
              <a:rPr lang="ru-RU" dirty="0" smtClean="0"/>
              <a:t> потужність удару. </a:t>
            </a:r>
            <a:r>
              <a:rPr lang="ru-RU" dirty="0" err="1" smtClean="0"/>
              <a:t>Також</a:t>
            </a:r>
            <a:r>
              <a:rPr lang="ru-RU" dirty="0" smtClean="0"/>
              <a:t> на </a:t>
            </a:r>
            <a:r>
              <a:rPr lang="ru-RU" dirty="0" err="1" smtClean="0"/>
              <a:t>катері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шість</a:t>
            </a:r>
            <a:r>
              <a:rPr lang="ru-RU" dirty="0" smtClean="0"/>
              <a:t> </a:t>
            </a:r>
            <a:r>
              <a:rPr lang="ru-RU" dirty="0" err="1" smtClean="0"/>
              <a:t>спальних</a:t>
            </a:r>
            <a:r>
              <a:rPr lang="ru-RU" dirty="0" smtClean="0"/>
              <a:t> </a:t>
            </a:r>
            <a:r>
              <a:rPr lang="ru-RU" dirty="0" err="1" smtClean="0"/>
              <a:t>місць</a:t>
            </a:r>
            <a:r>
              <a:rPr lang="ru-RU" dirty="0" smtClean="0"/>
              <a:t> та камбуз.</a:t>
            </a:r>
            <a:endParaRPr lang="ru-RU" dirty="0"/>
          </a:p>
        </p:txBody>
      </p:sp>
      <p:pic>
        <p:nvPicPr>
          <p:cNvPr id="4" name="Picture 2" descr="C:\Users\Виталий\Desktop\maxresdefault-2-1024x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6628" y="1854926"/>
            <a:ext cx="7242389" cy="4073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20639" y="5943600"/>
            <a:ext cx="3252652" cy="574766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Рубка </a:t>
            </a:r>
            <a:r>
              <a:rPr lang="en-US" dirty="0" smtClean="0"/>
              <a:t>Mark IV</a:t>
            </a:r>
            <a:endParaRPr lang="ru-RU" dirty="0"/>
          </a:p>
        </p:txBody>
      </p:sp>
      <p:pic>
        <p:nvPicPr>
          <p:cNvPr id="4" name="Picture 2" descr="C:\Users\Виталий\Desktop\xwe56xprjf711-1024x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7114" y="558529"/>
            <a:ext cx="7998768" cy="5241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38200" y="640080"/>
            <a:ext cx="10515600" cy="553688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</a:t>
            </a:r>
            <a:r>
              <a:rPr lang="uk-UA" sz="3600" dirty="0" smtClean="0">
                <a:solidFill>
                  <a:srgbClr val="FF0000"/>
                </a:solidFill>
              </a:rPr>
              <a:t>Конструкція:</a:t>
            </a:r>
          </a:p>
          <a:p>
            <a:pPr>
              <a:buNone/>
            </a:pPr>
            <a:r>
              <a:rPr lang="ru-RU" dirty="0" smtClean="0"/>
              <a:t>   на </a:t>
            </a:r>
            <a:r>
              <a:rPr lang="ru-RU" dirty="0" err="1" smtClean="0"/>
              <a:t>Mark</a:t>
            </a:r>
            <a:r>
              <a:rPr lang="ru-RU" dirty="0" smtClean="0"/>
              <a:t> VI </a:t>
            </a:r>
            <a:r>
              <a:rPr lang="ru-RU" dirty="0" err="1" smtClean="0"/>
              <a:t>встановлено</a:t>
            </a:r>
            <a:r>
              <a:rPr lang="ru-RU" dirty="0" smtClean="0"/>
              <a:t> </a:t>
            </a:r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спостереження</a:t>
            </a:r>
            <a:r>
              <a:rPr lang="ru-RU" dirty="0" smtClean="0"/>
              <a:t> за </a:t>
            </a:r>
            <a:r>
              <a:rPr lang="ru-RU" dirty="0" err="1" smtClean="0"/>
              <a:t>морською</a:t>
            </a:r>
            <a:r>
              <a:rPr lang="ru-RU" dirty="0" smtClean="0"/>
              <a:t> обстановкою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виявлення</a:t>
            </a:r>
            <a:r>
              <a:rPr lang="ru-RU" dirty="0" smtClean="0"/>
              <a:t> противника.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захищений</a:t>
            </a:r>
            <a:r>
              <a:rPr lang="ru-RU" dirty="0" smtClean="0"/>
              <a:t> бронею. </a:t>
            </a:r>
            <a:r>
              <a:rPr lang="ru-RU" dirty="0" err="1" smtClean="0"/>
              <a:t>Водотоннажність</a:t>
            </a:r>
            <a:r>
              <a:rPr lang="ru-RU" dirty="0" smtClean="0"/>
              <a:t> катера становить </a:t>
            </a:r>
            <a:r>
              <a:rPr lang="ru-RU" dirty="0" err="1" smtClean="0"/>
              <a:t>усього</a:t>
            </a:r>
            <a:r>
              <a:rPr lang="ru-RU" dirty="0" smtClean="0"/>
              <a:t> 65 тонн,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робить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маневреним</a:t>
            </a:r>
            <a:r>
              <a:rPr lang="ru-RU" dirty="0" smtClean="0"/>
              <a:t>. </a:t>
            </a:r>
            <a:r>
              <a:rPr lang="ru-RU" dirty="0" err="1" smtClean="0"/>
              <a:t>Водночас</a:t>
            </a:r>
            <a:r>
              <a:rPr lang="ru-RU" dirty="0" smtClean="0"/>
              <a:t> </a:t>
            </a:r>
            <a:r>
              <a:rPr lang="ru-RU" dirty="0" err="1" smtClean="0"/>
              <a:t>Mark</a:t>
            </a:r>
            <a:r>
              <a:rPr lang="ru-RU" dirty="0" smtClean="0"/>
              <a:t> VI </a:t>
            </a:r>
            <a:r>
              <a:rPr lang="ru-RU" dirty="0" err="1" smtClean="0"/>
              <a:t>стійкий</a:t>
            </a:r>
            <a:r>
              <a:rPr lang="ru-RU" dirty="0" smtClean="0"/>
              <a:t> до </a:t>
            </a:r>
            <a:r>
              <a:rPr lang="ru-RU" dirty="0" err="1" smtClean="0"/>
              <a:t>хвилювань</a:t>
            </a:r>
            <a:r>
              <a:rPr lang="ru-RU" dirty="0" smtClean="0"/>
              <a:t> моря.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особливостей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ефективно</a:t>
            </a:r>
            <a:r>
              <a:rPr lang="ru-RU" dirty="0" smtClean="0"/>
              <a:t> вести </a:t>
            </a:r>
            <a:r>
              <a:rPr lang="ru-RU" dirty="0" err="1" smtClean="0"/>
              <a:t>прицільний</a:t>
            </a:r>
            <a:r>
              <a:rPr lang="ru-RU" dirty="0" smtClean="0"/>
              <a:t> </a:t>
            </a:r>
            <a:r>
              <a:rPr lang="ru-RU" dirty="0" err="1" smtClean="0"/>
              <a:t>вогонь</a:t>
            </a:r>
            <a:r>
              <a:rPr lang="ru-RU" dirty="0" smtClean="0"/>
              <a:t> на </a:t>
            </a:r>
            <a:r>
              <a:rPr lang="ru-RU" dirty="0" err="1" smtClean="0"/>
              <a:t>ураження</a:t>
            </a:r>
            <a:r>
              <a:rPr lang="ru-RU" dirty="0" smtClean="0"/>
              <a:t> по </a:t>
            </a:r>
            <a:r>
              <a:rPr lang="ru-RU" dirty="0" err="1" smtClean="0"/>
              <a:t>морських</a:t>
            </a:r>
            <a:r>
              <a:rPr lang="ru-RU" dirty="0" smtClean="0"/>
              <a:t> </a:t>
            </a:r>
            <a:r>
              <a:rPr lang="ru-RU" dirty="0" err="1" smtClean="0"/>
              <a:t>цілях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шторму. </a:t>
            </a:r>
            <a:endParaRPr lang="ru-RU" dirty="0"/>
          </a:p>
        </p:txBody>
      </p:sp>
      <p:pic>
        <p:nvPicPr>
          <p:cNvPr id="6" name="Picture 2" descr="C:\Users\Виталий\Desktop\1024px-Three_CRS-2's_Mark_VI_patrol_boats_maneuver_in_formation_near_Guam_-_1.jpg"/>
          <p:cNvPicPr>
            <a:picLocks noChangeAspect="1" noChangeArrowheads="1"/>
          </p:cNvPicPr>
          <p:nvPr/>
        </p:nvPicPr>
        <p:blipFill>
          <a:blip r:embed="rId2" cstate="print"/>
          <a:srcRect r="-1095" b="47692"/>
          <a:stretch>
            <a:fillRect/>
          </a:stretch>
        </p:blipFill>
        <p:spPr bwMode="auto">
          <a:xfrm>
            <a:off x="2537245" y="4190002"/>
            <a:ext cx="7116206" cy="2276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564</Words>
  <Application>Microsoft Office PowerPoint</Application>
  <PresentationFormat>Произвольный</PresentationFormat>
  <Paragraphs>49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Офисная 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Джерела інформації:</vt:lpstr>
      <vt:lpstr>До нових зустрічей!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98</cp:revision>
  <dcterms:created xsi:type="dcterms:W3CDTF">2020-05-07T09:46:48Z</dcterms:created>
  <dcterms:modified xsi:type="dcterms:W3CDTF">2023-03-14T10:48:36Z</dcterms:modified>
</cp:coreProperties>
</file>