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92" r:id="rId3"/>
    <p:sldId id="285" r:id="rId4"/>
    <p:sldId id="286" r:id="rId5"/>
    <p:sldId id="287" r:id="rId6"/>
    <p:sldId id="289" r:id="rId7"/>
    <p:sldId id="290" r:id="rId8"/>
    <p:sldId id="291" r:id="rId9"/>
    <p:sldId id="293" r:id="rId10"/>
    <p:sldId id="283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92" d="100"/>
          <a:sy n="92" d="100"/>
        </p:scale>
        <p:origin x="-125" y="-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1907" TargetMode="External"/><Relationship Id="rId2" Type="http://schemas.openxmlformats.org/officeDocument/2006/relationships/hyperlink" Target="https://uk.wikipedia.org/wiki/%D0%95%D0%BD%D1%86%D0%B8%D0%BA%D0%BB%D0%BE%D0%BF%D0%B5%D0%B4%D0%B8%D1%87%D0%BD%D0%B8%D0%B9_%D1%81%D0%BB%D0%BE%D0%B2%D0%BD%D0%B8%D0%BA_%D0%91%D1%80%D0%BE%D0%BA%D0%B3%D0%B0%D1%83%D0%B7%D0%B0_%D1%96_%D0%84%D1%84%D1%80%D0%BE%D0%BD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190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</a:t>
            </a:r>
            <a: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вищого </a:t>
            </a:r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2713"/>
            <a:ext cx="10515600" cy="5254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</a:t>
            </a:r>
            <a:r>
              <a:rPr lang="uk-UA" b="1" dirty="0">
                <a:solidFill>
                  <a:srgbClr val="FF0000"/>
                </a:solidFill>
              </a:rPr>
              <a:t>інформації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/>
              <a:t>uk.wikipedia.org/wiki/</a:t>
            </a:r>
            <a:r>
              <a:rPr lang="uk-UA" dirty="0"/>
              <a:t>Лаг_(прилад)</a:t>
            </a:r>
            <a:endParaRPr lang="uk-UA" dirty="0" smtClean="0"/>
          </a:p>
          <a:p>
            <a:pPr marL="0" indent="0">
              <a:buNone/>
            </a:pPr>
            <a:r>
              <a:rPr lang="ru-RU" dirty="0" err="1" smtClean="0">
                <a:hlinkClick r:id="rId2" tooltip="Енциклопедичний словник Брокгауза і Єфрона"/>
              </a:rPr>
              <a:t>Енциклопедичний</a:t>
            </a:r>
            <a:r>
              <a:rPr lang="ru-RU" dirty="0" smtClean="0">
                <a:hlinkClick r:id="rId2" tooltip="Енциклопедичний словник Брокгауза і Єфрона"/>
              </a:rPr>
              <a:t> словник </a:t>
            </a:r>
            <a:r>
              <a:rPr lang="ru-RU" dirty="0">
                <a:hlinkClick r:id="rId2" tooltip="Енциклопедичний словник Брокгауза і Єфрона"/>
              </a:rPr>
              <a:t>Брокгауза </a:t>
            </a:r>
            <a:r>
              <a:rPr lang="ru-RU" dirty="0" smtClean="0">
                <a:hlinkClick r:id="rId2" tooltip="Енциклопедичний словник Брокгауза і Єфрона"/>
              </a:rPr>
              <a:t>і </a:t>
            </a:r>
            <a:r>
              <a:rPr lang="ru-RU" dirty="0" err="1">
                <a:hlinkClick r:id="rId2" tooltip="Енциклопедичний словник Брокгауза і Єфрона"/>
              </a:rPr>
              <a:t>Ефрона</a:t>
            </a:r>
            <a:r>
              <a:rPr lang="ru-RU" dirty="0"/>
              <a:t> : в 86 т. (82 т. </a:t>
            </a:r>
            <a:r>
              <a:rPr lang="ru-RU" dirty="0" smtClean="0"/>
              <a:t>і </a:t>
            </a:r>
            <a:r>
              <a:rPr lang="ru-RU" dirty="0"/>
              <a:t>4 доп. т.). — СПб., </a:t>
            </a:r>
            <a:r>
              <a:rPr lang="ru-RU" dirty="0" smtClean="0"/>
              <a:t>1890—1907</a:t>
            </a:r>
          </a:p>
          <a:p>
            <a:pPr marL="0" indent="0">
              <a:buNone/>
            </a:pPr>
            <a:r>
              <a:rPr lang="ru-RU" dirty="0" err="1" smtClean="0">
                <a:hlinkClick r:id="rId2" tooltip="Енциклопедичний словник Брокгауза і Єфрона"/>
              </a:rPr>
              <a:t>Малий</a:t>
            </a:r>
            <a:r>
              <a:rPr lang="ru-RU" dirty="0" smtClean="0">
                <a:hlinkClick r:id="rId2" tooltip="Енциклопедичний словник Брокгауза і Єфрона"/>
              </a:rPr>
              <a:t> </a:t>
            </a:r>
            <a:r>
              <a:rPr lang="ru-RU" dirty="0" err="1" smtClean="0">
                <a:hlinkClick r:id="rId2" tooltip="Енциклопедичний словник Брокгауза і Єфрона"/>
              </a:rPr>
              <a:t>енциклопедичний</a:t>
            </a:r>
            <a:r>
              <a:rPr lang="ru-RU" dirty="0" smtClean="0">
                <a:hlinkClick r:id="rId2" tooltip="Енциклопедичний словник Брокгауза і Єфрона"/>
              </a:rPr>
              <a:t> словник </a:t>
            </a:r>
            <a:r>
              <a:rPr lang="ru-RU" dirty="0">
                <a:hlinkClick r:id="rId2" tooltip="Енциклопедичний словник Брокгауза і Єфрона"/>
              </a:rPr>
              <a:t>Брокгауза </a:t>
            </a:r>
            <a:r>
              <a:rPr lang="ru-RU" dirty="0" smtClean="0">
                <a:hlinkClick r:id="rId2" tooltip="Енциклопедичний словник Брокгауза і Єфрона"/>
              </a:rPr>
              <a:t>і </a:t>
            </a:r>
            <a:r>
              <a:rPr lang="ru-RU" dirty="0" err="1">
                <a:hlinkClick r:id="rId2" tooltip="Енциклопедичний словник Брокгауза і Єфрона"/>
              </a:rPr>
              <a:t>Ефрона</a:t>
            </a:r>
            <a:r>
              <a:rPr lang="ru-RU" dirty="0"/>
              <a:t> : в 4 т. — СПб., </a:t>
            </a:r>
            <a:r>
              <a:rPr lang="ru-RU" dirty="0">
                <a:hlinkClick r:id="rId3" tooltip="1907"/>
              </a:rPr>
              <a:t>1907</a:t>
            </a:r>
            <a:r>
              <a:rPr lang="ru-RU" dirty="0"/>
              <a:t>—</a:t>
            </a:r>
            <a:r>
              <a:rPr lang="ru-RU" dirty="0">
                <a:hlinkClick r:id="rId4" tooltip="1909"/>
              </a:rPr>
              <a:t>1909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/>
              <a:t>Навігація</a:t>
            </a:r>
            <a:r>
              <a:rPr lang="ru-RU" dirty="0"/>
              <a:t>.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місцеположення</a:t>
            </a:r>
            <a:r>
              <a:rPr lang="ru-RU" dirty="0"/>
              <a:t> та </a:t>
            </a:r>
            <a:r>
              <a:rPr lang="ru-RU" dirty="0" err="1"/>
              <a:t>скеровування</a:t>
            </a:r>
            <a:r>
              <a:rPr lang="ru-RU" dirty="0"/>
              <a:t> / Б. </a:t>
            </a:r>
            <a:r>
              <a:rPr lang="ru-RU" dirty="0" err="1"/>
              <a:t>Гофманн-Велленгоф</a:t>
            </a:r>
            <a:r>
              <a:rPr lang="ru-RU" dirty="0"/>
              <a:t>, К. Легат, М. </a:t>
            </a:r>
            <a:r>
              <a:rPr lang="ru-RU" dirty="0" err="1"/>
              <a:t>Візер</a:t>
            </a:r>
            <a:r>
              <a:rPr lang="ru-RU" dirty="0"/>
              <a:t> ; пер. з англ. за ред. : Я. С. </a:t>
            </a:r>
            <a:r>
              <a:rPr lang="ru-RU" dirty="0" err="1"/>
              <a:t>Яцківа</a:t>
            </a:r>
            <a:r>
              <a:rPr lang="ru-RU" dirty="0"/>
              <a:t> ; </a:t>
            </a:r>
            <a:r>
              <a:rPr lang="ru-RU" dirty="0" err="1"/>
              <a:t>літ</a:t>
            </a:r>
            <a:r>
              <a:rPr lang="ru-RU" dirty="0"/>
              <a:t>. ред. : О. Є. </a:t>
            </a:r>
            <a:r>
              <a:rPr lang="ru-RU" dirty="0" err="1"/>
              <a:t>Смолінська</a:t>
            </a:r>
            <a:r>
              <a:rPr lang="ru-RU" dirty="0"/>
              <a:t>. — Л.: ЛНУ </a:t>
            </a:r>
            <a:r>
              <a:rPr lang="ru-RU" dirty="0" err="1"/>
              <a:t>ім</a:t>
            </a:r>
            <a:r>
              <a:rPr lang="ru-RU" dirty="0"/>
              <a:t>. І. Франка, 2006. </a:t>
            </a:r>
            <a:r>
              <a:rPr lang="ru-RU"/>
              <a:t>— 449 с.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418684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User\Desktop\Grand_Turk(34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56" y="1395254"/>
            <a:ext cx="6464281" cy="484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1025"/>
            <a:ext cx="10515600" cy="52459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навігація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Лаг.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Патент-лаг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патентований</a:t>
            </a:r>
            <a:r>
              <a:rPr lang="ru-RU" dirty="0"/>
              <a:t> лаг</a:t>
            </a:r>
            <a:r>
              <a:rPr lang="ru-RU" dirty="0" smtClean="0"/>
              <a:t>)</a:t>
            </a:r>
            <a:r>
              <a:rPr lang="ru-RU" dirty="0"/>
              <a:t> — вид лага,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за </a:t>
            </a:r>
            <a:r>
              <a:rPr lang="ru-RU" dirty="0" err="1"/>
              <a:t>тим</a:t>
            </a:r>
            <a:r>
              <a:rPr lang="ru-RU" dirty="0"/>
              <a:t> самим принципом, </a:t>
            </a:r>
            <a:r>
              <a:rPr lang="ru-RU" dirty="0" err="1"/>
              <a:t>що</a:t>
            </a:r>
            <a:r>
              <a:rPr lang="ru-RU" dirty="0"/>
              <a:t> й одометр </a:t>
            </a:r>
            <a:r>
              <a:rPr lang="ru-RU" dirty="0" err="1"/>
              <a:t>автомобіля</a:t>
            </a:r>
            <a:r>
              <a:rPr lang="ru-RU" dirty="0"/>
              <a:t>. </a:t>
            </a:r>
            <a:r>
              <a:rPr lang="ru-RU" dirty="0" err="1"/>
              <a:t>З'явився</a:t>
            </a:r>
            <a:r>
              <a:rPr lang="ru-RU" dirty="0"/>
              <a:t> у </a:t>
            </a:r>
            <a:r>
              <a:rPr lang="en-US" dirty="0"/>
              <a:t>XVIII </a:t>
            </a:r>
            <a:r>
              <a:rPr lang="ru-RU" dirty="0" err="1"/>
              <a:t>столітті</a:t>
            </a:r>
            <a:r>
              <a:rPr lang="ru-RU" dirty="0"/>
              <a:t>,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в </a:t>
            </a:r>
            <a:r>
              <a:rPr lang="en-US" dirty="0"/>
              <a:t>XIX, </a:t>
            </a:r>
            <a:r>
              <a:rPr lang="ru-RU" dirty="0" err="1"/>
              <a:t>замінивши</a:t>
            </a:r>
            <a:r>
              <a:rPr lang="ru-RU" dirty="0"/>
              <a:t> собою </a:t>
            </a:r>
            <a:r>
              <a:rPr lang="ru-RU" dirty="0" err="1"/>
              <a:t>голландський</a:t>
            </a:r>
            <a:r>
              <a:rPr lang="ru-RU" dirty="0"/>
              <a:t> </a:t>
            </a:r>
            <a:r>
              <a:rPr lang="ru-RU" dirty="0" smtClean="0"/>
              <a:t>лаг.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вертушки </a:t>
            </a:r>
            <a:r>
              <a:rPr lang="ru-RU" dirty="0" err="1"/>
              <a:t>чи</a:t>
            </a:r>
            <a:r>
              <a:rPr lang="ru-RU" dirty="0"/>
              <a:t> ротора (так званого «пера»), </a:t>
            </a:r>
            <a:r>
              <a:rPr lang="ru-RU" dirty="0" err="1"/>
              <a:t>з'єднаної</a:t>
            </a:r>
            <a:r>
              <a:rPr lang="ru-RU" dirty="0"/>
              <a:t> </a:t>
            </a:r>
            <a:r>
              <a:rPr lang="ru-RU" dirty="0" err="1"/>
              <a:t>тугоплетеним</a:t>
            </a:r>
            <a:r>
              <a:rPr lang="ru-RU" dirty="0"/>
              <a:t> </a:t>
            </a:r>
            <a:r>
              <a:rPr lang="ru-RU" dirty="0" err="1"/>
              <a:t>лаглінем</a:t>
            </a:r>
            <a:r>
              <a:rPr lang="ru-RU" dirty="0"/>
              <a:t> </a:t>
            </a:r>
            <a:r>
              <a:rPr lang="ru-RU" dirty="0" err="1"/>
              <a:t>бл</a:t>
            </a:r>
            <a:r>
              <a:rPr lang="ru-RU" dirty="0"/>
              <a:t>. 80 м </a:t>
            </a:r>
            <a:r>
              <a:rPr lang="ru-RU" dirty="0" err="1"/>
              <a:t>завдовжки</a:t>
            </a:r>
            <a:r>
              <a:rPr lang="ru-RU" dirty="0"/>
              <a:t> з </a:t>
            </a:r>
            <a:r>
              <a:rPr lang="ru-RU" dirty="0" err="1"/>
              <a:t>лічильником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. </a:t>
            </a:r>
            <a:r>
              <a:rPr lang="ru-RU" dirty="0" err="1"/>
              <a:t>Жорсткий</a:t>
            </a:r>
            <a:r>
              <a:rPr lang="ru-RU" dirty="0"/>
              <a:t> </a:t>
            </a:r>
            <a:r>
              <a:rPr lang="ru-RU" dirty="0" err="1"/>
              <a:t>лаглінь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як </a:t>
            </a:r>
            <a:r>
              <a:rPr lang="ru-RU" dirty="0" err="1"/>
              <a:t>гнучкий</a:t>
            </a:r>
            <a:r>
              <a:rPr lang="ru-RU" dirty="0"/>
              <a:t> вал, </a:t>
            </a:r>
            <a:r>
              <a:rPr lang="ru-RU" dirty="0" err="1"/>
              <a:t>передаючи</a:t>
            </a:r>
            <a:r>
              <a:rPr lang="ru-RU" dirty="0"/>
              <a:t> </a:t>
            </a:r>
            <a:r>
              <a:rPr lang="ru-RU" dirty="0" err="1"/>
              <a:t>обертальний</a:t>
            </a:r>
            <a:r>
              <a:rPr lang="ru-RU" dirty="0"/>
              <a:t> момент </a:t>
            </a:r>
            <a:r>
              <a:rPr lang="ru-RU" dirty="0" err="1"/>
              <a:t>від</a:t>
            </a:r>
            <a:r>
              <a:rPr lang="ru-RU" dirty="0"/>
              <a:t> ротора до </a:t>
            </a:r>
            <a:r>
              <a:rPr lang="ru-RU" dirty="0" err="1"/>
              <a:t>механізму</a:t>
            </a:r>
            <a:r>
              <a:rPr lang="ru-RU" dirty="0"/>
              <a:t> лага. </a:t>
            </a:r>
            <a:r>
              <a:rPr lang="ru-RU" dirty="0" err="1"/>
              <a:t>Лічильник</a:t>
            </a:r>
            <a:r>
              <a:rPr lang="ru-RU" dirty="0"/>
              <a:t> </a:t>
            </a:r>
            <a:r>
              <a:rPr lang="ru-RU" dirty="0" err="1"/>
              <a:t>укріплюють</a:t>
            </a:r>
            <a:r>
              <a:rPr lang="ru-RU" dirty="0"/>
              <a:t> на </a:t>
            </a:r>
            <a:r>
              <a:rPr lang="ru-RU" dirty="0" err="1"/>
              <a:t>кормі</a:t>
            </a:r>
            <a:r>
              <a:rPr lang="ru-RU" dirty="0"/>
              <a:t>, а перо </a:t>
            </a:r>
            <a:r>
              <a:rPr lang="ru-RU" dirty="0" err="1"/>
              <a:t>кидають</a:t>
            </a:r>
            <a:r>
              <a:rPr lang="ru-RU" dirty="0"/>
              <a:t> за борт, де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обертатися</a:t>
            </a:r>
            <a:r>
              <a:rPr lang="ru-RU" dirty="0"/>
              <a:t> і через </a:t>
            </a:r>
            <a:r>
              <a:rPr lang="ru-RU" dirty="0" err="1"/>
              <a:t>жорсткий</a:t>
            </a:r>
            <a:r>
              <a:rPr lang="ru-RU" dirty="0"/>
              <a:t> </a:t>
            </a:r>
            <a:r>
              <a:rPr lang="ru-RU" dirty="0" err="1"/>
              <a:t>лаглінь</a:t>
            </a:r>
            <a:r>
              <a:rPr lang="ru-RU" dirty="0"/>
              <a:t> </a:t>
            </a:r>
            <a:r>
              <a:rPr lang="ru-RU" dirty="0" err="1"/>
              <a:t>передає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коліщаткам</a:t>
            </a:r>
            <a:r>
              <a:rPr lang="ru-RU" dirty="0"/>
              <a:t> і </a:t>
            </a:r>
            <a:r>
              <a:rPr lang="ru-RU" dirty="0" err="1"/>
              <a:t>стрілці</a:t>
            </a:r>
            <a:r>
              <a:rPr lang="ru-RU" dirty="0"/>
              <a:t> </a:t>
            </a:r>
            <a:r>
              <a:rPr lang="ru-RU" dirty="0" err="1"/>
              <a:t>лічильника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</a:t>
            </a:r>
            <a:r>
              <a:rPr lang="ru-RU" dirty="0" err="1"/>
              <a:t>пройдену</a:t>
            </a:r>
            <a:r>
              <a:rPr lang="ru-RU" dirty="0"/>
              <a:t> </a:t>
            </a:r>
            <a:r>
              <a:rPr lang="ru-RU" dirty="0" err="1"/>
              <a:t>відстань</a:t>
            </a:r>
            <a:r>
              <a:rPr lang="ru-RU" dirty="0"/>
              <a:t> у </a:t>
            </a:r>
            <a:r>
              <a:rPr lang="ru-RU" dirty="0" err="1"/>
              <a:t>морських</a:t>
            </a:r>
            <a:r>
              <a:rPr lang="ru-RU" dirty="0"/>
              <a:t> милях. Для </a:t>
            </a:r>
            <a:r>
              <a:rPr lang="ru-RU" dirty="0" err="1"/>
              <a:t>точності</a:t>
            </a:r>
            <a:r>
              <a:rPr lang="ru-RU" dirty="0"/>
              <a:t> </a:t>
            </a:r>
            <a:r>
              <a:rPr lang="ru-RU" dirty="0" err="1"/>
              <a:t>показань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кручення</a:t>
            </a:r>
            <a:r>
              <a:rPr lang="ru-RU" dirty="0"/>
              <a:t> </a:t>
            </a:r>
            <a:r>
              <a:rPr lang="ru-RU" dirty="0" err="1"/>
              <a:t>лагліня</a:t>
            </a:r>
            <a:r>
              <a:rPr lang="ru-RU" dirty="0"/>
              <a:t>, а для </a:t>
            </a:r>
            <a:r>
              <a:rPr lang="ru-RU" dirty="0" err="1"/>
              <a:t>точнішої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лаглінь</a:t>
            </a:r>
            <a:r>
              <a:rPr lang="ru-RU" dirty="0"/>
              <a:t> </a:t>
            </a:r>
            <a:r>
              <a:rPr lang="ru-RU" dirty="0" err="1"/>
              <a:t>приєднується</a:t>
            </a:r>
            <a:r>
              <a:rPr lang="ru-RU" dirty="0"/>
              <a:t> до </a:t>
            </a:r>
            <a:r>
              <a:rPr lang="ru-RU" dirty="0" err="1"/>
              <a:t>коліщатка</a:t>
            </a:r>
            <a:r>
              <a:rPr lang="ru-RU" dirty="0"/>
              <a:t> </a:t>
            </a:r>
            <a:r>
              <a:rPr lang="ru-RU" dirty="0" err="1"/>
              <a:t>ззовні</a:t>
            </a:r>
            <a:r>
              <a:rPr lang="ru-RU" dirty="0"/>
              <a:t> </a:t>
            </a:r>
            <a:r>
              <a:rPr lang="ru-RU" dirty="0" err="1"/>
              <a:t>лічильника</a:t>
            </a:r>
            <a:r>
              <a:rPr lang="ru-RU" dirty="0"/>
              <a:t>, яке </a:t>
            </a:r>
            <a:r>
              <a:rPr lang="ru-RU" dirty="0" err="1"/>
              <a:t>виконує</a:t>
            </a:r>
            <a:r>
              <a:rPr lang="ru-RU" dirty="0"/>
              <a:t> роль маховика. </a:t>
            </a:r>
            <a:r>
              <a:rPr lang="ru-RU" dirty="0" err="1"/>
              <a:t>Кожна</a:t>
            </a:r>
            <a:r>
              <a:rPr lang="ru-RU" dirty="0"/>
              <a:t> пройдена миля </a:t>
            </a:r>
            <a:r>
              <a:rPr lang="ru-RU" dirty="0" err="1"/>
              <a:t>відмічається</a:t>
            </a:r>
            <a:r>
              <a:rPr lang="ru-RU" dirty="0"/>
              <a:t> звуком автоматичного </a:t>
            </a:r>
            <a:r>
              <a:rPr lang="ru-RU" dirty="0" err="1"/>
              <a:t>дзвінка</a:t>
            </a:r>
            <a:r>
              <a:rPr lang="ru-RU" dirty="0"/>
              <a:t>. При </a:t>
            </a:r>
            <a:r>
              <a:rPr lang="ru-RU" dirty="0" err="1"/>
              <a:t>швидкостях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перевищують</a:t>
            </a:r>
            <a:r>
              <a:rPr lang="ru-RU" dirty="0"/>
              <a:t> 16 </a:t>
            </a:r>
            <a:r>
              <a:rPr lang="ru-RU" dirty="0" err="1"/>
              <a:t>вузлів</a:t>
            </a:r>
            <a:r>
              <a:rPr lang="ru-RU" dirty="0"/>
              <a:t>, перо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вискочувати</a:t>
            </a:r>
            <a:r>
              <a:rPr lang="ru-RU" dirty="0"/>
              <a:t> з води, </a:t>
            </a:r>
            <a:r>
              <a:rPr lang="ru-RU" dirty="0" err="1"/>
              <a:t>порушуючи</a:t>
            </a:r>
            <a:r>
              <a:rPr lang="ru-RU" dirty="0"/>
              <a:t> </a:t>
            </a:r>
            <a:r>
              <a:rPr lang="ru-RU" dirty="0" err="1"/>
              <a:t>точність</a:t>
            </a:r>
            <a:r>
              <a:rPr lang="ru-RU" dirty="0"/>
              <a:t> </a:t>
            </a:r>
            <a:r>
              <a:rPr lang="ru-RU" dirty="0" err="1"/>
              <a:t>показань</a:t>
            </a:r>
            <a:r>
              <a:rPr lang="ru-RU" dirty="0"/>
              <a:t> </a:t>
            </a:r>
            <a:r>
              <a:rPr lang="ru-RU" dirty="0" err="1"/>
              <a:t>приладу</a:t>
            </a:r>
            <a:r>
              <a:rPr lang="ru-RU" dirty="0"/>
              <a:t>. Для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запропонований</a:t>
            </a:r>
            <a:r>
              <a:rPr lang="ru-RU" dirty="0"/>
              <a:t> лаг з </a:t>
            </a:r>
            <a:r>
              <a:rPr lang="ru-RU" dirty="0" err="1"/>
              <a:t>подвійною</a:t>
            </a:r>
            <a:r>
              <a:rPr lang="ru-RU" dirty="0"/>
              <a:t> вертушкою. Коробка з вертушкою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масі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перебували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, не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на </a:t>
            </a:r>
            <a:r>
              <a:rPr lang="ru-RU" dirty="0" err="1"/>
              <a:t>дуже</a:t>
            </a:r>
            <a:r>
              <a:rPr lang="ru-RU" dirty="0"/>
              <a:t> великих </a:t>
            </a:r>
            <a:r>
              <a:rPr lang="ru-RU" dirty="0" err="1"/>
              <a:t>швидкостях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944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872836"/>
            <a:ext cx="10782993" cy="530412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/>
              <a:t>Лаглінь</a:t>
            </a:r>
            <a:r>
              <a:rPr lang="ru-RU" sz="2400" dirty="0"/>
              <a:t> </a:t>
            </a:r>
            <a:r>
              <a:rPr lang="ru-RU" sz="2400" dirty="0" err="1"/>
              <a:t>мав</a:t>
            </a:r>
            <a:r>
              <a:rPr lang="ru-RU" sz="2400" dirty="0"/>
              <a:t> в </a:t>
            </a:r>
            <a:r>
              <a:rPr lang="ru-RU" sz="2400" dirty="0" err="1"/>
              <a:t>окружності</a:t>
            </a:r>
            <a:r>
              <a:rPr lang="ru-RU" sz="2400" dirty="0"/>
              <a:t> </a:t>
            </a:r>
            <a:r>
              <a:rPr lang="ru-RU" sz="2400" dirty="0" err="1"/>
              <a:t>бл</a:t>
            </a:r>
            <a:r>
              <a:rPr lang="ru-RU" sz="2400" dirty="0"/>
              <a:t>. 60 мм і </a:t>
            </a:r>
            <a:r>
              <a:rPr lang="ru-RU" sz="2400" dirty="0" err="1"/>
              <a:t>сплітався</a:t>
            </a:r>
            <a:r>
              <a:rPr lang="ru-RU" sz="2400" dirty="0"/>
              <a:t> з </a:t>
            </a:r>
            <a:r>
              <a:rPr lang="ru-RU" sz="2400" dirty="0" err="1"/>
              <a:t>трьох</a:t>
            </a:r>
            <a:r>
              <a:rPr lang="ru-RU" sz="2400" dirty="0"/>
              <a:t> </a:t>
            </a:r>
            <a:r>
              <a:rPr lang="ru-RU" sz="2400" dirty="0" err="1"/>
              <a:t>звичайних</a:t>
            </a:r>
            <a:r>
              <a:rPr lang="ru-RU" sz="2400" dirty="0"/>
              <a:t> </a:t>
            </a:r>
            <a:r>
              <a:rPr lang="ru-RU" sz="2400" dirty="0" err="1"/>
              <a:t>сталок</a:t>
            </a:r>
            <a:r>
              <a:rPr lang="ru-RU" sz="2400" dirty="0"/>
              <a:t> і одного </a:t>
            </a:r>
            <a:r>
              <a:rPr lang="ru-RU" sz="2400" dirty="0" err="1"/>
              <a:t>струмопровідного</a:t>
            </a:r>
            <a:r>
              <a:rPr lang="ru-RU" sz="2400" dirty="0"/>
              <a:t> дроту. На </a:t>
            </a:r>
            <a:r>
              <a:rPr lang="ru-RU" sz="2400" dirty="0" err="1"/>
              <a:t>судні</a:t>
            </a:r>
            <a:r>
              <a:rPr lang="ru-RU" sz="2400" dirty="0"/>
              <a:t> </a:t>
            </a:r>
            <a:r>
              <a:rPr lang="ru-RU" sz="2400" dirty="0" err="1"/>
              <a:t>встановлювалися</a:t>
            </a:r>
            <a:r>
              <a:rPr lang="ru-RU" sz="2400" dirty="0"/>
              <a:t> </a:t>
            </a:r>
            <a:r>
              <a:rPr lang="ru-RU" sz="2400" dirty="0" err="1"/>
              <a:t>електрична</a:t>
            </a:r>
            <a:r>
              <a:rPr lang="ru-RU" sz="2400" dirty="0"/>
              <a:t> батарея, </a:t>
            </a:r>
            <a:r>
              <a:rPr lang="ru-RU" sz="2400" dirty="0" err="1"/>
              <a:t>дзвінок</a:t>
            </a:r>
            <a:r>
              <a:rPr lang="ru-RU" sz="2400" dirty="0"/>
              <a:t> і </a:t>
            </a:r>
            <a:r>
              <a:rPr lang="ru-RU" sz="2400" dirty="0" err="1"/>
              <a:t>вимикач</a:t>
            </a:r>
            <a:r>
              <a:rPr lang="ru-RU" sz="2400" dirty="0"/>
              <a:t>. </a:t>
            </a:r>
            <a:r>
              <a:rPr lang="ru-RU" sz="2400" dirty="0" err="1"/>
              <a:t>Кожні</a:t>
            </a:r>
            <a:r>
              <a:rPr lang="ru-RU" sz="2400" dirty="0"/>
              <a:t> 24 </a:t>
            </a:r>
            <a:r>
              <a:rPr lang="ru-RU" sz="2400" dirty="0" err="1"/>
              <a:t>оберти</a:t>
            </a:r>
            <a:r>
              <a:rPr lang="ru-RU" sz="2400" dirty="0"/>
              <a:t> вертушки </a:t>
            </a:r>
            <a:r>
              <a:rPr lang="ru-RU" sz="2400" dirty="0" err="1"/>
              <a:t>відбувався</a:t>
            </a:r>
            <a:r>
              <a:rPr lang="ru-RU" sz="2400" dirty="0"/>
              <a:t> удар </a:t>
            </a:r>
            <a:r>
              <a:rPr lang="ru-RU" sz="2400" dirty="0" err="1"/>
              <a:t>дзвінка</a:t>
            </a:r>
            <a:r>
              <a:rPr lang="ru-RU" sz="2400" dirty="0"/>
              <a:t> і за числом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ударів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визначити</a:t>
            </a:r>
            <a:r>
              <a:rPr lang="ru-RU" sz="2400" dirty="0"/>
              <a:t> </a:t>
            </a:r>
            <a:r>
              <a:rPr lang="ru-RU" sz="2400" dirty="0" err="1"/>
              <a:t>швидкість</a:t>
            </a:r>
            <a:r>
              <a:rPr lang="ru-RU" sz="2400" dirty="0"/>
              <a:t> корабля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спеціальної</a:t>
            </a:r>
            <a:r>
              <a:rPr lang="ru-RU" sz="2400" dirty="0"/>
              <a:t> </a:t>
            </a:r>
            <a:r>
              <a:rPr lang="ru-RU" sz="2400" dirty="0" err="1"/>
              <a:t>таблиці</a:t>
            </a:r>
            <a:r>
              <a:rPr lang="ru-RU" sz="2400" dirty="0"/>
              <a:t>. З </a:t>
            </a:r>
            <a:r>
              <a:rPr lang="ru-RU" sz="2400" dirty="0" err="1"/>
              <a:t>середини</a:t>
            </a:r>
            <a:r>
              <a:rPr lang="ru-RU" sz="2400" dirty="0"/>
              <a:t> XX ст. </a:t>
            </a:r>
            <a:r>
              <a:rPr lang="ru-RU" sz="2400" dirty="0" err="1"/>
              <a:t>механічні</a:t>
            </a:r>
            <a:r>
              <a:rPr lang="ru-RU" sz="2400" dirty="0"/>
              <a:t> й </a:t>
            </a:r>
            <a:r>
              <a:rPr lang="ru-RU" sz="2400" dirty="0" err="1"/>
              <a:t>електромеханічні</a:t>
            </a:r>
            <a:r>
              <a:rPr lang="ru-RU" sz="2400" dirty="0"/>
              <a:t> </a:t>
            </a:r>
            <a:r>
              <a:rPr lang="ru-RU" sz="2400" dirty="0" err="1"/>
              <a:t>варіанти</a:t>
            </a:r>
            <a:r>
              <a:rPr lang="ru-RU" sz="2400" dirty="0"/>
              <a:t> такого лага з </a:t>
            </a:r>
            <a:r>
              <a:rPr lang="ru-RU" sz="2400" dirty="0" err="1"/>
              <a:t>прикріпленою</a:t>
            </a:r>
            <a:r>
              <a:rPr lang="ru-RU" sz="2400" dirty="0"/>
              <a:t> до днища вертушкою </a:t>
            </a:r>
            <a:r>
              <a:rPr lang="ru-RU" sz="2400" dirty="0" err="1"/>
              <a:t>продовжують</a:t>
            </a:r>
            <a:r>
              <a:rPr lang="ru-RU" sz="2400" dirty="0"/>
              <a:t> </a:t>
            </a:r>
            <a:r>
              <a:rPr lang="ru-RU" sz="2400" dirty="0" err="1"/>
              <a:t>використовувати</a:t>
            </a:r>
            <a:r>
              <a:rPr lang="ru-RU" sz="2400" dirty="0"/>
              <a:t> на невеликих суднах (</a:t>
            </a:r>
            <a:r>
              <a:rPr lang="ru-RU" sz="2400" dirty="0" err="1"/>
              <a:t>переважно</a:t>
            </a:r>
            <a:r>
              <a:rPr lang="ru-RU" sz="2400" dirty="0"/>
              <a:t> на яхтах). 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User\Desktop\Иллюстрация_к_статье_«Лаг»._Военная_энциклопедия_Сытина_(Санкт-Петербург,_1911-191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47" y="3366654"/>
            <a:ext cx="5674459" cy="287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7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06087"/>
            <a:ext cx="10515600" cy="52708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Індукційні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/>
              <a:t>дія</a:t>
            </a:r>
            <a:r>
              <a:rPr lang="ru-RU" dirty="0"/>
              <a:t> заснована на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електромагнітної</a:t>
            </a:r>
            <a:r>
              <a:rPr lang="ru-RU" dirty="0"/>
              <a:t> </a:t>
            </a:r>
            <a:r>
              <a:rPr lang="ru-RU" dirty="0" err="1"/>
              <a:t>індукції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властивістю</a:t>
            </a:r>
            <a:r>
              <a:rPr lang="ru-RU" dirty="0"/>
              <a:t> при </a:t>
            </a:r>
            <a:r>
              <a:rPr lang="ru-RU" dirty="0" err="1"/>
              <a:t>переміщенні</a:t>
            </a:r>
            <a:r>
              <a:rPr lang="ru-RU" dirty="0"/>
              <a:t> </a:t>
            </a:r>
            <a:r>
              <a:rPr lang="ru-RU" dirty="0" err="1"/>
              <a:t>провідника</a:t>
            </a:r>
            <a:r>
              <a:rPr lang="ru-RU" dirty="0"/>
              <a:t> в </a:t>
            </a:r>
            <a:r>
              <a:rPr lang="ru-RU" dirty="0" err="1"/>
              <a:t>магнітному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 в </a:t>
            </a:r>
            <a:r>
              <a:rPr lang="ru-RU" dirty="0" err="1"/>
              <a:t>провіднику</a:t>
            </a:r>
            <a:r>
              <a:rPr lang="ru-RU" dirty="0"/>
              <a:t> </a:t>
            </a:r>
            <a:r>
              <a:rPr lang="ru-RU" dirty="0" err="1"/>
              <a:t>індукується</a:t>
            </a:r>
            <a:r>
              <a:rPr lang="ru-RU" dirty="0"/>
              <a:t> ЕРС, </a:t>
            </a:r>
            <a:r>
              <a:rPr lang="ru-RU" dirty="0" err="1"/>
              <a:t>пропорційна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smtClean="0"/>
              <a:t>   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магніту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днищем судна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dirty="0" err="1"/>
              <a:t>магнітне</a:t>
            </a:r>
            <a:r>
              <a:rPr lang="ru-RU" dirty="0"/>
              <a:t> поле. </a:t>
            </a:r>
            <a:r>
              <a:rPr lang="ru-RU" dirty="0" err="1"/>
              <a:t>Обсяг</a:t>
            </a:r>
            <a:r>
              <a:rPr lang="ru-RU" dirty="0"/>
              <a:t> води </a:t>
            </a:r>
            <a:r>
              <a:rPr lang="ru-RU" dirty="0" err="1"/>
              <a:t>під</a:t>
            </a:r>
            <a:r>
              <a:rPr lang="ru-RU" dirty="0"/>
              <a:t> днищем, на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</a:t>
            </a:r>
            <a:r>
              <a:rPr lang="ru-RU" dirty="0" err="1"/>
              <a:t>магнітне</a:t>
            </a:r>
            <a:r>
              <a:rPr lang="ru-RU" dirty="0"/>
              <a:t> поле лага,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як </a:t>
            </a:r>
            <a:r>
              <a:rPr lang="ru-RU" dirty="0" err="1"/>
              <a:t>множину</a:t>
            </a:r>
            <a:r>
              <a:rPr lang="ru-RU" dirty="0"/>
              <a:t> </a:t>
            </a:r>
            <a:r>
              <a:rPr lang="ru-RU" dirty="0" err="1"/>
              <a:t>елементарних</a:t>
            </a:r>
            <a:r>
              <a:rPr lang="ru-RU" dirty="0"/>
              <a:t> </a:t>
            </a:r>
            <a:r>
              <a:rPr lang="ru-RU" dirty="0" err="1"/>
              <a:t>провідників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струму,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індукується</a:t>
            </a:r>
            <a:r>
              <a:rPr lang="ru-RU" dirty="0"/>
              <a:t> ЕРС: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ЕРС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судити</a:t>
            </a:r>
            <a:r>
              <a:rPr lang="ru-RU" dirty="0"/>
              <a:t> про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судна. 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Експлуатовані</a:t>
            </a:r>
            <a:r>
              <a:rPr lang="ru-RU" dirty="0" smtClean="0"/>
              <a:t> </a:t>
            </a:r>
            <a:r>
              <a:rPr lang="ru-RU" dirty="0"/>
              <a:t>на суднах </a:t>
            </a:r>
            <a:r>
              <a:rPr lang="ru-RU" dirty="0" err="1"/>
              <a:t>морського</a:t>
            </a:r>
            <a:r>
              <a:rPr lang="ru-RU" dirty="0"/>
              <a:t> флоту </a:t>
            </a:r>
            <a:r>
              <a:rPr lang="ru-RU" dirty="0" err="1"/>
              <a:t>індукційні</a:t>
            </a:r>
            <a:r>
              <a:rPr lang="ru-RU" dirty="0"/>
              <a:t> лаги ІЕЛ-2 і ІЕЛ-2М </a:t>
            </a:r>
            <a:r>
              <a:rPr lang="ru-RU" dirty="0" err="1"/>
              <a:t>побудовані</a:t>
            </a:r>
            <a:r>
              <a:rPr lang="ru-RU" dirty="0"/>
              <a:t> за </a:t>
            </a:r>
            <a:r>
              <a:rPr lang="ru-RU" dirty="0" err="1"/>
              <a:t>однаковою</a:t>
            </a:r>
            <a:r>
              <a:rPr lang="ru-RU" dirty="0"/>
              <a:t> схемою: вони </a:t>
            </a:r>
            <a:r>
              <a:rPr lang="ru-RU" dirty="0" err="1"/>
              <a:t>вимірюють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поздовжню</a:t>
            </a:r>
            <a:r>
              <a:rPr lang="ru-RU" dirty="0"/>
              <a:t> </a:t>
            </a:r>
            <a:r>
              <a:rPr lang="ru-RU" dirty="0" err="1"/>
              <a:t>складову</a:t>
            </a:r>
            <a:r>
              <a:rPr lang="ru-RU" dirty="0"/>
              <a:t> </a:t>
            </a:r>
            <a:r>
              <a:rPr lang="ru-RU" dirty="0" err="1"/>
              <a:t>відносної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; </a:t>
            </a:r>
            <a:r>
              <a:rPr lang="ru-RU" dirty="0" err="1"/>
              <a:t>виступних</a:t>
            </a:r>
            <a:r>
              <a:rPr lang="ru-RU" dirty="0"/>
              <a:t> за корпус судна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 </a:t>
            </a:r>
            <a:r>
              <a:rPr lang="ru-RU" dirty="0" err="1"/>
              <a:t>Серійно</a:t>
            </a:r>
            <a:r>
              <a:rPr lang="ru-RU" dirty="0"/>
              <a:t> </a:t>
            </a:r>
            <a:r>
              <a:rPr lang="ru-RU" dirty="0" err="1"/>
              <a:t>виготовляється</a:t>
            </a:r>
            <a:r>
              <a:rPr lang="ru-RU" dirty="0"/>
              <a:t> 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тільки</a:t>
            </a:r>
            <a:r>
              <a:rPr lang="ru-RU" dirty="0"/>
              <a:t> лаг ІЕЛ-2М. Лаг ІЕЛ-2 </a:t>
            </a:r>
            <a:r>
              <a:rPr lang="ru-RU" dirty="0" err="1"/>
              <a:t>знятий</a:t>
            </a:r>
            <a:r>
              <a:rPr lang="ru-RU" dirty="0"/>
              <a:t> з </a:t>
            </a:r>
            <a:r>
              <a:rPr lang="ru-RU" dirty="0" err="1"/>
              <a:t>виробництва</a:t>
            </a:r>
            <a:r>
              <a:rPr lang="ru-RU" dirty="0"/>
              <a:t> в 1980 </a:t>
            </a:r>
            <a:r>
              <a:rPr lang="ru-RU" dirty="0" err="1"/>
              <a:t>році</a:t>
            </a:r>
            <a:r>
              <a:rPr lang="ru-RU" dirty="0"/>
              <a:t>. Лаг ІЕЛ-2М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встановлюватися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суднах,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криголами</a:t>
            </a:r>
            <a:r>
              <a:rPr lang="ru-RU" dirty="0"/>
              <a:t> і судна на </a:t>
            </a:r>
            <a:r>
              <a:rPr lang="ru-RU" dirty="0" err="1" smtClean="0"/>
              <a:t>підводних</a:t>
            </a:r>
            <a:r>
              <a:rPr lang="ru-RU" dirty="0" smtClean="0"/>
              <a:t> </a:t>
            </a:r>
            <a:r>
              <a:rPr lang="ru-RU" dirty="0" err="1"/>
              <a:t>крилах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smtClean="0"/>
              <a:t>   З </a:t>
            </a:r>
            <a:r>
              <a:rPr lang="ru-RU" dirty="0" err="1"/>
              <a:t>обростанням</a:t>
            </a:r>
            <a:r>
              <a:rPr lang="ru-RU" dirty="0"/>
              <a:t> корпусу судна лаги ІЕЛ-2 і ІЕЛ-2М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занижені</a:t>
            </a:r>
            <a:r>
              <a:rPr lang="ru-RU" dirty="0"/>
              <a:t> </a:t>
            </a:r>
            <a:r>
              <a:rPr lang="ru-RU" dirty="0" err="1"/>
              <a:t>показання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smtClean="0"/>
              <a:t>   У </a:t>
            </a:r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/>
              <a:t>лагів</a:t>
            </a:r>
            <a:r>
              <a:rPr lang="ru-RU" dirty="0"/>
              <a:t> ІЕЛ-2 і ІЕЛ-2М включений </a:t>
            </a:r>
            <a:r>
              <a:rPr lang="ru-RU" dirty="0" err="1"/>
              <a:t>фільтр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усереднює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показання</a:t>
            </a:r>
            <a:r>
              <a:rPr lang="ru-RU" dirty="0"/>
              <a:t>. Тому при </a:t>
            </a:r>
            <a:r>
              <a:rPr lang="ru-RU" dirty="0" err="1"/>
              <a:t>вимірюванні</a:t>
            </a:r>
            <a:r>
              <a:rPr lang="ru-RU" dirty="0"/>
              <a:t> судном </a:t>
            </a:r>
            <a:r>
              <a:rPr lang="ru-RU" dirty="0" err="1"/>
              <a:t>швидкості</a:t>
            </a:r>
            <a:r>
              <a:rPr lang="ru-RU" dirty="0"/>
              <a:t> лаг </a:t>
            </a:r>
            <a:r>
              <a:rPr lang="ru-RU" dirty="0" err="1"/>
              <a:t>фіксує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зміну</a:t>
            </a:r>
            <a:r>
              <a:rPr lang="ru-RU" dirty="0"/>
              <a:t> з </a:t>
            </a:r>
            <a:r>
              <a:rPr lang="ru-RU" dirty="0" err="1"/>
              <a:t>деяким</a:t>
            </a:r>
            <a:r>
              <a:rPr lang="ru-RU" dirty="0"/>
              <a:t> </a:t>
            </a:r>
            <a:r>
              <a:rPr lang="ru-RU" dirty="0" err="1"/>
              <a:t>запізненням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70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Ротор </a:t>
            </a:r>
            <a:r>
              <a:rPr lang="ru-RU" dirty="0"/>
              <a:t>патент-лага, </a:t>
            </a:r>
            <a:r>
              <a:rPr lang="ru-RU" dirty="0" err="1"/>
              <a:t>укладений</a:t>
            </a:r>
            <a:r>
              <a:rPr lang="ru-RU" dirty="0"/>
              <a:t> у ящик</a:t>
            </a:r>
          </a:p>
        </p:txBody>
      </p:sp>
      <p:pic>
        <p:nvPicPr>
          <p:cNvPr id="2050" name="Picture 2" descr="C:\Users\User\Desktop\Loch_hél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14" y="993372"/>
            <a:ext cx="5678516" cy="42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6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9338"/>
            <a:ext cx="10515600" cy="5237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Гідродинамічні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    Принцип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гідродинамічного</a:t>
            </a:r>
            <a:r>
              <a:rPr lang="ru-RU" dirty="0"/>
              <a:t> лага </a:t>
            </a:r>
            <a:r>
              <a:rPr lang="ru-RU" dirty="0" err="1"/>
              <a:t>заснований</a:t>
            </a:r>
            <a:r>
              <a:rPr lang="ru-RU" dirty="0"/>
              <a:t> на </a:t>
            </a:r>
            <a:r>
              <a:rPr lang="ru-RU" dirty="0" err="1"/>
              <a:t>вимірюванні</a:t>
            </a:r>
            <a:r>
              <a:rPr lang="ru-RU" dirty="0"/>
              <a:t> </a:t>
            </a:r>
            <a:r>
              <a:rPr lang="ru-RU" dirty="0" err="1"/>
              <a:t>гідродинамічного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, </a:t>
            </a:r>
            <a:r>
              <a:rPr lang="ru-RU" dirty="0" err="1"/>
              <a:t>створюваного</a:t>
            </a:r>
            <a:r>
              <a:rPr lang="ru-RU" dirty="0"/>
              <a:t> </a:t>
            </a:r>
            <a:r>
              <a:rPr lang="ru-RU" dirty="0" err="1"/>
              <a:t>швидкісним</a:t>
            </a:r>
            <a:r>
              <a:rPr lang="ru-RU" dirty="0"/>
              <a:t> напором </a:t>
            </a:r>
            <a:r>
              <a:rPr lang="ru-RU" dirty="0" err="1"/>
              <a:t>набігаючого</a:t>
            </a:r>
            <a:r>
              <a:rPr lang="ru-RU" dirty="0"/>
              <a:t> потоку води при </a:t>
            </a:r>
            <a:r>
              <a:rPr lang="ru-RU" dirty="0" err="1"/>
              <a:t>русі</a:t>
            </a:r>
            <a:r>
              <a:rPr lang="ru-RU" dirty="0"/>
              <a:t> судна. </a:t>
            </a:r>
          </a:p>
          <a:p>
            <a:pPr marL="0" indent="0">
              <a:buNone/>
            </a:pPr>
            <a:r>
              <a:rPr lang="ru-RU" dirty="0" smtClean="0"/>
              <a:t>   Поправка </a:t>
            </a:r>
            <a:r>
              <a:rPr lang="ru-RU" dirty="0" err="1"/>
              <a:t>гідродинамічного</a:t>
            </a:r>
            <a:r>
              <a:rPr lang="ru-RU" dirty="0"/>
              <a:t> лага, як правило, </a:t>
            </a:r>
            <a:r>
              <a:rPr lang="ru-RU" dirty="0" err="1"/>
              <a:t>нестабільна</a:t>
            </a:r>
            <a:r>
              <a:rPr lang="ru-RU" dirty="0"/>
              <a:t>. </a:t>
            </a:r>
            <a:r>
              <a:rPr lang="ru-RU" dirty="0" err="1"/>
              <a:t>Основними</a:t>
            </a:r>
            <a:r>
              <a:rPr lang="ru-RU" dirty="0"/>
              <a:t> причинами,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зумовлюють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плавання</a:t>
            </a:r>
            <a:r>
              <a:rPr lang="ru-RU" dirty="0"/>
              <a:t>, є дрейф судна, </a:t>
            </a:r>
            <a:r>
              <a:rPr lang="ru-RU" dirty="0" err="1"/>
              <a:t>диферент</a:t>
            </a:r>
            <a:r>
              <a:rPr lang="ru-RU" dirty="0"/>
              <a:t>, </a:t>
            </a:r>
            <a:r>
              <a:rPr lang="ru-RU" dirty="0" err="1"/>
              <a:t>обростання</a:t>
            </a:r>
            <a:r>
              <a:rPr lang="ru-RU" dirty="0"/>
              <a:t> корпусу, </a:t>
            </a:r>
            <a:r>
              <a:rPr lang="ru-RU" dirty="0" err="1"/>
              <a:t>хитавиця</a:t>
            </a:r>
            <a:r>
              <a:rPr lang="ru-RU" dirty="0"/>
              <a:t> і </a:t>
            </a:r>
            <a:r>
              <a:rPr lang="ru-RU" dirty="0" err="1"/>
              <a:t>зміна</a:t>
            </a:r>
            <a:r>
              <a:rPr lang="ru-RU" dirty="0"/>
              <a:t> району </a:t>
            </a:r>
            <a:r>
              <a:rPr lang="ru-RU" dirty="0" err="1"/>
              <a:t>плавання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Розрахувати</a:t>
            </a:r>
            <a:r>
              <a:rPr lang="ru-RU" dirty="0" smtClean="0"/>
              <a:t> </a:t>
            </a:r>
            <a:r>
              <a:rPr lang="ru-RU" dirty="0" err="1"/>
              <a:t>зміну</a:t>
            </a:r>
            <a:r>
              <a:rPr lang="ru-RU" dirty="0"/>
              <a:t> поправки лага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перших </a:t>
            </a:r>
            <a:r>
              <a:rPr lang="ru-RU" dirty="0" err="1"/>
              <a:t>трьох</a:t>
            </a:r>
            <a:r>
              <a:rPr lang="ru-RU" dirty="0"/>
              <a:t> причин </a:t>
            </a:r>
            <a:r>
              <a:rPr lang="ru-RU" dirty="0" err="1"/>
              <a:t>неможливе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Абсолютні</a:t>
            </a:r>
            <a:r>
              <a:rPr lang="ru-RU" b="1" dirty="0">
                <a:solidFill>
                  <a:srgbClr val="FF0000"/>
                </a:solidFill>
              </a:rPr>
              <a:t> лаги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/>
              <a:t>абсолютними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 лаги,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вимірюють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судна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. </a:t>
            </a:r>
            <a:r>
              <a:rPr lang="ru-RU" dirty="0" err="1"/>
              <a:t>Розроблені</a:t>
            </a:r>
            <a:r>
              <a:rPr lang="ru-RU" dirty="0"/>
              <a:t> 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абсолютні</a:t>
            </a:r>
            <a:r>
              <a:rPr lang="ru-RU" dirty="0"/>
              <a:t> лаги є </a:t>
            </a:r>
            <a:r>
              <a:rPr lang="ru-RU" dirty="0" err="1"/>
              <a:t>гідроакустичними</a:t>
            </a:r>
            <a:r>
              <a:rPr lang="ru-RU" dirty="0"/>
              <a:t> і </a:t>
            </a:r>
            <a:r>
              <a:rPr lang="ru-RU" dirty="0" err="1"/>
              <a:t>діляться</a:t>
            </a:r>
            <a:r>
              <a:rPr lang="ru-RU" dirty="0"/>
              <a:t> на </a:t>
            </a:r>
            <a:r>
              <a:rPr lang="ru-RU" dirty="0" err="1"/>
              <a:t>доплерівські</a:t>
            </a:r>
            <a:r>
              <a:rPr lang="ru-RU" dirty="0"/>
              <a:t> і </a:t>
            </a:r>
            <a:r>
              <a:rPr lang="ru-RU" dirty="0" err="1"/>
              <a:t>кореляційні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3897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Ротор </a:t>
            </a:r>
            <a:r>
              <a:rPr lang="ru-RU" dirty="0"/>
              <a:t>лага, </a:t>
            </a:r>
            <a:r>
              <a:rPr lang="ru-RU" dirty="0" err="1"/>
              <a:t>прикріплений</a:t>
            </a:r>
            <a:r>
              <a:rPr lang="ru-RU" dirty="0"/>
              <a:t> до корпусу</a:t>
            </a:r>
          </a:p>
        </p:txBody>
      </p:sp>
      <p:pic>
        <p:nvPicPr>
          <p:cNvPr id="3074" name="Picture 2" descr="C:\Users\User\Desktop\1280px-Lo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4" y="912211"/>
            <a:ext cx="5956447" cy="446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7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89215"/>
            <a:ext cx="10515600" cy="51877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Гідроакустичні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доплерівські</a:t>
            </a:r>
            <a:r>
              <a:rPr lang="ru-RU" b="1" dirty="0">
                <a:solidFill>
                  <a:srgbClr val="FF0000"/>
                </a:solidFill>
              </a:rPr>
              <a:t> лаги</a:t>
            </a:r>
          </a:p>
          <a:p>
            <a:pPr marL="0" indent="0">
              <a:buNone/>
            </a:pPr>
            <a:r>
              <a:rPr lang="ru-RU" dirty="0" smtClean="0"/>
              <a:t>    Принцип </a:t>
            </a:r>
            <a:r>
              <a:rPr lang="ru-RU" dirty="0" err="1"/>
              <a:t>роботи</a:t>
            </a:r>
            <a:r>
              <a:rPr lang="ru-RU" dirty="0"/>
              <a:t> ГДЛ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вимірюванні</a:t>
            </a:r>
            <a:r>
              <a:rPr lang="ru-RU" dirty="0"/>
              <a:t> </a:t>
            </a:r>
            <a:r>
              <a:rPr lang="ru-RU" dirty="0" err="1"/>
              <a:t>доплерівського</a:t>
            </a:r>
            <a:r>
              <a:rPr lang="ru-RU" dirty="0"/>
              <a:t> </a:t>
            </a:r>
            <a:r>
              <a:rPr lang="ru-RU" dirty="0" err="1"/>
              <a:t>зсуву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</a:t>
            </a:r>
            <a:r>
              <a:rPr lang="ru-RU" dirty="0" err="1"/>
              <a:t>високочастотного</a:t>
            </a:r>
            <a:r>
              <a:rPr lang="ru-RU" dirty="0"/>
              <a:t> </a:t>
            </a:r>
            <a:r>
              <a:rPr lang="ru-RU" dirty="0" err="1"/>
              <a:t>гідроакустичного</a:t>
            </a:r>
            <a:r>
              <a:rPr lang="ru-RU" dirty="0"/>
              <a:t> сигналу, </a:t>
            </a:r>
            <a:r>
              <a:rPr lang="ru-RU" dirty="0" err="1"/>
              <a:t>посланого</a:t>
            </a:r>
            <a:r>
              <a:rPr lang="ru-RU" dirty="0"/>
              <a:t> з судна і </a:t>
            </a:r>
            <a:r>
              <a:rPr lang="ru-RU" dirty="0" err="1"/>
              <a:t>відбитого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дна. 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Результувальною</a:t>
            </a:r>
            <a:r>
              <a:rPr lang="ru-RU" dirty="0" smtClean="0"/>
              <a:t> </a:t>
            </a:r>
            <a:r>
              <a:rPr lang="ru-RU" dirty="0" err="1"/>
              <a:t>інформацією</a:t>
            </a:r>
            <a:r>
              <a:rPr lang="ru-RU" dirty="0"/>
              <a:t> є </a:t>
            </a:r>
            <a:r>
              <a:rPr lang="ru-RU" dirty="0" err="1"/>
              <a:t>поздовжня</a:t>
            </a:r>
            <a:r>
              <a:rPr lang="ru-RU" dirty="0"/>
              <a:t> і поперечна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шляхової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. ГДЛ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виміряти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з </a:t>
            </a:r>
            <a:r>
              <a:rPr lang="ru-RU" dirty="0" err="1"/>
              <a:t>похибкою</a:t>
            </a:r>
            <a:r>
              <a:rPr lang="ru-RU" dirty="0"/>
              <a:t> до 0,1 %. </a:t>
            </a:r>
            <a:r>
              <a:rPr lang="ru-RU" dirty="0" err="1"/>
              <a:t>Роздільність</a:t>
            </a:r>
            <a:r>
              <a:rPr lang="ru-RU" dirty="0"/>
              <a:t> </a:t>
            </a:r>
            <a:r>
              <a:rPr lang="ru-RU" dirty="0" err="1"/>
              <a:t>високоточних</a:t>
            </a:r>
            <a:r>
              <a:rPr lang="ru-RU" dirty="0"/>
              <a:t> ГДЛ становить 0,01–0,02 вуз.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При </a:t>
            </a:r>
            <a:r>
              <a:rPr lang="ru-RU" dirty="0" err="1"/>
              <a:t>установленні</a:t>
            </a:r>
            <a:r>
              <a:rPr lang="ru-RU" dirty="0"/>
              <a:t> </a:t>
            </a:r>
            <a:r>
              <a:rPr lang="ru-RU" dirty="0" err="1"/>
              <a:t>додаткової</a:t>
            </a:r>
            <a:r>
              <a:rPr lang="ru-RU" dirty="0"/>
              <a:t> </a:t>
            </a:r>
            <a:r>
              <a:rPr lang="ru-RU" dirty="0" err="1"/>
              <a:t>двопроменевої</a:t>
            </a:r>
            <a:r>
              <a:rPr lang="ru-RU" dirty="0"/>
              <a:t> </a:t>
            </a:r>
            <a:r>
              <a:rPr lang="ru-RU" dirty="0" err="1"/>
              <a:t>антени</a:t>
            </a:r>
            <a:r>
              <a:rPr lang="ru-RU" dirty="0"/>
              <a:t> ГДЛ </a:t>
            </a:r>
            <a:r>
              <a:rPr lang="ru-RU" dirty="0" err="1"/>
              <a:t>уможливлює</a:t>
            </a:r>
            <a:r>
              <a:rPr lang="ru-RU" dirty="0"/>
              <a:t>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носа і корми,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полегшує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великотоннажним</a:t>
            </a:r>
            <a:r>
              <a:rPr lang="ru-RU" dirty="0"/>
              <a:t> судном при </a:t>
            </a:r>
            <a:r>
              <a:rPr lang="ru-RU" dirty="0" err="1"/>
              <a:t>плаванні</a:t>
            </a:r>
            <a:r>
              <a:rPr lang="ru-RU" dirty="0"/>
              <a:t> каналами, у </a:t>
            </a:r>
            <a:r>
              <a:rPr lang="ru-RU" dirty="0" err="1"/>
              <a:t>вузькостях</a:t>
            </a:r>
            <a:r>
              <a:rPr lang="ru-RU" dirty="0"/>
              <a:t> і при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швартових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/>
              <a:t>наявних</a:t>
            </a:r>
            <a:r>
              <a:rPr lang="ru-RU" dirty="0"/>
              <a:t> ГДЛ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абсолютної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при </a:t>
            </a:r>
            <a:r>
              <a:rPr lang="ru-RU" dirty="0" err="1"/>
              <a:t>глибинах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кілем</a:t>
            </a:r>
            <a:r>
              <a:rPr lang="ru-RU" dirty="0"/>
              <a:t> до 200—300 м. При великих </a:t>
            </a:r>
            <a:r>
              <a:rPr lang="ru-RU" dirty="0" err="1"/>
              <a:t>глибинах</a:t>
            </a:r>
            <a:r>
              <a:rPr lang="ru-RU" dirty="0"/>
              <a:t> лаг </a:t>
            </a:r>
            <a:r>
              <a:rPr lang="ru-RU" dirty="0" err="1"/>
              <a:t>перестає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переходить у режим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відносної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деякого</a:t>
            </a:r>
            <a:r>
              <a:rPr lang="ru-RU" dirty="0"/>
              <a:t> шару води як </a:t>
            </a:r>
            <a:r>
              <a:rPr lang="ru-RU" dirty="0" err="1"/>
              <a:t>відносний</a:t>
            </a:r>
            <a:r>
              <a:rPr lang="ru-RU" dirty="0"/>
              <a:t> лаг. 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58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5964"/>
            <a:ext cx="10515600" cy="5220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Антени</a:t>
            </a:r>
            <a:r>
              <a:rPr lang="ru-RU" dirty="0"/>
              <a:t> ГДЛ не </a:t>
            </a:r>
            <a:r>
              <a:rPr lang="ru-RU" dirty="0" err="1"/>
              <a:t>виступають</a:t>
            </a:r>
            <a:r>
              <a:rPr lang="ru-RU" dirty="0"/>
              <a:t> за корпус судна.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без </a:t>
            </a:r>
            <a:r>
              <a:rPr lang="ru-RU" dirty="0" err="1"/>
              <a:t>докування</a:t>
            </a:r>
            <a:r>
              <a:rPr lang="ru-RU" dirty="0"/>
              <a:t> судна вони </a:t>
            </a:r>
            <a:r>
              <a:rPr lang="ru-RU" dirty="0" err="1"/>
              <a:t>встановлюються</a:t>
            </a:r>
            <a:r>
              <a:rPr lang="ru-RU" dirty="0"/>
              <a:t> в </a:t>
            </a:r>
            <a:r>
              <a:rPr lang="ru-RU" dirty="0" err="1"/>
              <a:t>клінкетах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похибки</a:t>
            </a:r>
            <a:r>
              <a:rPr lang="ru-RU" dirty="0"/>
              <a:t> ГДЛ </a:t>
            </a:r>
            <a:r>
              <a:rPr lang="ru-RU" dirty="0" err="1"/>
              <a:t>можуть</a:t>
            </a:r>
            <a:r>
              <a:rPr lang="ru-RU" dirty="0"/>
              <a:t> бути: </a:t>
            </a:r>
            <a:r>
              <a:rPr lang="ru-RU" dirty="0" err="1"/>
              <a:t>похибка</a:t>
            </a:r>
            <a:r>
              <a:rPr lang="ru-RU" dirty="0"/>
              <a:t>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допплерівської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;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кутів</a:t>
            </a:r>
            <a:r>
              <a:rPr lang="ru-RU" dirty="0"/>
              <a:t> </a:t>
            </a:r>
            <a:r>
              <a:rPr lang="ru-RU" dirty="0" err="1"/>
              <a:t>нахилу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 </a:t>
            </a:r>
            <a:r>
              <a:rPr lang="ru-RU" dirty="0" err="1"/>
              <a:t>антени</a:t>
            </a:r>
            <a:r>
              <a:rPr lang="ru-RU" dirty="0"/>
              <a:t>;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вертикальної</a:t>
            </a:r>
            <a:r>
              <a:rPr lang="ru-RU" dirty="0"/>
              <a:t> </a:t>
            </a:r>
            <a:r>
              <a:rPr lang="ru-RU" dirty="0" err="1"/>
              <a:t>складової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судна. </a:t>
            </a:r>
            <a:r>
              <a:rPr lang="ru-RU" dirty="0" err="1"/>
              <a:t>Сумарна</a:t>
            </a:r>
            <a:r>
              <a:rPr lang="ru-RU" dirty="0"/>
              <a:t> </a:t>
            </a:r>
            <a:r>
              <a:rPr lang="ru-RU" dirty="0" err="1"/>
              <a:t>похибка</a:t>
            </a:r>
            <a:r>
              <a:rPr lang="ru-RU" dirty="0"/>
              <a:t> з </a:t>
            </a:r>
            <a:r>
              <a:rPr lang="ru-RU" dirty="0" err="1"/>
              <a:t>цих</a:t>
            </a:r>
            <a:r>
              <a:rPr lang="ru-RU" dirty="0"/>
              <a:t> причин у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лагів</a:t>
            </a:r>
            <a:r>
              <a:rPr lang="ru-RU" dirty="0"/>
              <a:t> не </a:t>
            </a:r>
            <a:r>
              <a:rPr lang="ru-RU" dirty="0" err="1"/>
              <a:t>перевищує</a:t>
            </a:r>
            <a:r>
              <a:rPr lang="ru-RU" dirty="0"/>
              <a:t> 0,5 %. 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Кореляційні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лаги</a:t>
            </a:r>
          </a:p>
          <a:p>
            <a:pPr marL="0" indent="0">
              <a:buNone/>
            </a:pPr>
            <a:r>
              <a:rPr lang="ru-RU" dirty="0" smtClean="0"/>
              <a:t>   Принцип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гідроакустичного</a:t>
            </a:r>
            <a:r>
              <a:rPr lang="ru-RU" dirty="0"/>
              <a:t> </a:t>
            </a:r>
            <a:r>
              <a:rPr lang="ru-RU" dirty="0" err="1"/>
              <a:t>кореляційного</a:t>
            </a:r>
            <a:r>
              <a:rPr lang="ru-RU" dirty="0"/>
              <a:t> лага (ГКЛ)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вимірюванні</a:t>
            </a:r>
            <a:r>
              <a:rPr lang="ru-RU" dirty="0"/>
              <a:t> часового </a:t>
            </a:r>
            <a:r>
              <a:rPr lang="ru-RU" dirty="0" err="1"/>
              <a:t>зсуву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ідентичними</a:t>
            </a:r>
            <a:r>
              <a:rPr lang="ru-RU" dirty="0"/>
              <a:t> </a:t>
            </a:r>
            <a:r>
              <a:rPr lang="ru-RU" dirty="0" err="1"/>
              <a:t>акустичними</a:t>
            </a:r>
            <a:r>
              <a:rPr lang="ru-RU" dirty="0"/>
              <a:t> сигналами, </a:t>
            </a:r>
            <a:r>
              <a:rPr lang="ru-RU" dirty="0" err="1"/>
              <a:t>прийнятими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судновими</a:t>
            </a:r>
            <a:r>
              <a:rPr lang="ru-RU" dirty="0"/>
              <a:t> </a:t>
            </a:r>
            <a:r>
              <a:rPr lang="ru-RU" dirty="0" err="1"/>
              <a:t>антенами</a:t>
            </a:r>
            <a:r>
              <a:rPr lang="ru-RU" dirty="0"/>
              <a:t>, </a:t>
            </a:r>
            <a:r>
              <a:rPr lang="ru-RU" dirty="0" err="1"/>
              <a:t>рознесеними</a:t>
            </a:r>
            <a:r>
              <a:rPr lang="ru-RU" dirty="0"/>
              <a:t> на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відстань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з </a:t>
            </a:r>
            <a:r>
              <a:rPr lang="ru-RU" dirty="0" err="1"/>
              <a:t>рухомого</a:t>
            </a:r>
            <a:r>
              <a:rPr lang="ru-RU" dirty="0"/>
              <a:t> судна </a:t>
            </a:r>
            <a:r>
              <a:rPr lang="ru-RU" dirty="0" err="1"/>
              <a:t>відбитий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сигнал. </a:t>
            </a:r>
          </a:p>
          <a:p>
            <a:pPr marL="0" indent="0">
              <a:buNone/>
            </a:pPr>
            <a:r>
              <a:rPr lang="ru-RU" dirty="0" smtClean="0"/>
              <a:t>   На </a:t>
            </a:r>
            <a:r>
              <a:rPr lang="ru-RU" dirty="0" err="1"/>
              <a:t>глибинах</a:t>
            </a:r>
            <a:r>
              <a:rPr lang="ru-RU" dirty="0"/>
              <a:t> до 200 м. ГКЛ </a:t>
            </a:r>
            <a:r>
              <a:rPr lang="ru-RU" dirty="0" err="1"/>
              <a:t>вимірює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і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вказує</a:t>
            </a:r>
            <a:r>
              <a:rPr lang="ru-RU" dirty="0"/>
              <a:t> </a:t>
            </a:r>
            <a:r>
              <a:rPr lang="ru-RU" dirty="0" err="1"/>
              <a:t>глибину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кілем</a:t>
            </a:r>
            <a:r>
              <a:rPr lang="ru-RU" dirty="0"/>
              <a:t>. На великих </a:t>
            </a:r>
            <a:r>
              <a:rPr lang="ru-RU" dirty="0" err="1"/>
              <a:t>глибинах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автоматично переходить на роботу </a:t>
            </a:r>
            <a:r>
              <a:rPr lang="ru-RU" dirty="0" err="1"/>
              <a:t>відносно</a:t>
            </a:r>
            <a:r>
              <a:rPr lang="ru-RU" dirty="0"/>
              <a:t> води. 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Достоїнствами</a:t>
            </a:r>
            <a:r>
              <a:rPr lang="ru-RU" dirty="0" smtClean="0"/>
              <a:t> </a:t>
            </a:r>
            <a:r>
              <a:rPr lang="ru-RU" dirty="0"/>
              <a:t>ГКЛ </a:t>
            </a:r>
            <a:r>
              <a:rPr lang="ru-RU" dirty="0" err="1"/>
              <a:t>порівняно</a:t>
            </a:r>
            <a:r>
              <a:rPr lang="ru-RU" dirty="0"/>
              <a:t> з ГДЛ є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показань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звуку у </a:t>
            </a:r>
            <a:r>
              <a:rPr lang="ru-RU" dirty="0" err="1"/>
              <a:t>воді</a:t>
            </a:r>
            <a:r>
              <a:rPr lang="ru-RU" dirty="0"/>
              <a:t> і </a:t>
            </a:r>
            <a:r>
              <a:rPr lang="ru-RU" dirty="0" err="1"/>
              <a:t>надійніша</a:t>
            </a:r>
            <a:r>
              <a:rPr lang="ru-RU" dirty="0"/>
              <a:t> робота на </a:t>
            </a:r>
            <a:r>
              <a:rPr lang="ru-RU" dirty="0" err="1"/>
              <a:t>хитавиці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43672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446</Words>
  <Application>Microsoft Office PowerPoint</Application>
  <PresentationFormat>Произвольный</PresentationFormat>
  <Paragraphs>58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62</cp:revision>
  <dcterms:created xsi:type="dcterms:W3CDTF">2020-05-07T09:46:48Z</dcterms:created>
  <dcterms:modified xsi:type="dcterms:W3CDTF">2022-12-19T14:24:22Z</dcterms:modified>
</cp:coreProperties>
</file>