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87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3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7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tntu.edu.ua/%D0%A5%D0%BE%D0%B4%D0%BE%D0%B2%D1%96%D1%81%D1%82%D1%8C_%D1%81%D1%83%D0%B4%D0%BD%D0%B0#.D0.9E.D0.BF.D1.96.D1.80_.D1.82.D0.B5.D1.80.D1.82.D1.8F." TargetMode="External"/><Relationship Id="rId3" Type="http://schemas.openxmlformats.org/officeDocument/2006/relationships/hyperlink" Target="https://wiki.tntu.edu.ua/%D0%A5%D0%BE%D0%B4%D0%BE%D0%B2%D1%96%D1%81%D1%82%D1%8C_%D1%81%D1%83%D0%B4%D0%BD%D0%B0#.D0.95.D0.BB.D0.B5.D0.BC.D0.B5.D0.BD.D1.82.D0.B8_.22.D0.A2.D0.B5.D0.BE.D1.80.D1.96.D1.97_.D0.BA.D0.BE.D1.80.D0.B0.D0.B1.D0.BB.D1.8F.22" TargetMode="External"/><Relationship Id="rId7" Type="http://schemas.openxmlformats.org/officeDocument/2006/relationships/hyperlink" Target="https://wiki.tntu.edu.ua/%D0%A5%D0%BE%D0%B4%D0%BE%D0%B2%D1%96%D1%81%D1%82%D1%8C_%D1%81%D1%83%D0%B4%D0%BD%D0%B0#.D0.9F.D0.BE.D0.B2.D0.BD.D0.B8.D0.B9_.D0.BE.D0.BF.D1.96.D1.80" TargetMode="External"/><Relationship Id="rId2" Type="http://schemas.openxmlformats.org/officeDocument/2006/relationships/hyperlink" Target="https://wiki.tntu.edu.ua/%D0%A5%D0%BE%D0%B4%D0%BE%D0%B2%D1%96%D1%81%D1%82%D1%8C_%D1%81%D1%83%D0%B4%D0%BD%D0%B0#.D0.97.D0.B0.D0.B3.D0.B0.D0.BB.D1.8C.D0.BD.D0.B5_.D0.B2.D0.B8.D0.B7.D0.BD.D0.B0.D1.87.D0.B5.D0.BD.D0.BD.D1.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tntu.edu.ua/%D0%A5%D0%BE%D0%B4%D0%BE%D0%B2%D1%96%D1%81%D1%82%D1%8C_%D1%81%D1%83%D0%B4%D0%BD%D0%B0#.D0.A5.D0.B2.D0.B8.D0.BB.D1.8C.D0.BE.D0.B2.D0.B8.D0.B9_.D1.82.D0.B0_.D0.B2.D0.B8.D1.85.D1.80.D0.BE.D0.B2.D0.B8.D0.B9_.D0.BE.D0.BF.D0.BE.D1.80.D0.B8" TargetMode="External"/><Relationship Id="rId5" Type="http://schemas.openxmlformats.org/officeDocument/2006/relationships/hyperlink" Target="https://wiki.tntu.edu.ua/%D0%A5%D0%BE%D0%B4%D0%BE%D0%B2%D1%96%D1%81%D1%82%D1%8C_%D1%81%D1%83%D0%B4%D0%BD%D0%B0#.D0.A1.D0.BA.D0.BB.D0.B0.D0.B4.D0.BE.D0.B2.D1.96_.D0.BF.D0.BE.D0.B2.D0.BD.D0.BE.D0.B3.D0.BE_.D0.BE.D0.BF.D0.BE.D1.80.D1.83_.D1.80.D1.83.D1.85.D1.83_.D1.81.D1.83.D0.B4.D0.BD.D0.B0" TargetMode="External"/><Relationship Id="rId4" Type="http://schemas.openxmlformats.org/officeDocument/2006/relationships/hyperlink" Target="https://wiki.tntu.edu.ua/%D0%A5%D0%BE%D0%B4%D0%BE%D0%B2%D1%96%D1%81%D1%82%D1%8C_%D1%81%D1%83%D0%B4%D0%BD%D0%B0#.D0.9E.D1.81.D0.BD.D0.BE.D0.B2.D0.B8_.D0.B4.D0.B8.D0.BD.D0.B0.D0.BC.D1.96.D0.BA.D0.B8_.D1.81.D1.83.D0.B4.D0.BD.D0.B0:_.D0.BE.D0.BF.D1.96.D1.80_.D0.B2.D0.BE.D0.B4.D0.B8_.D1.80.D1.83.D1.85.D1.83_.D1.81.D1.83.D0.B4.D0.BD.D0.B0" TargetMode="External"/><Relationship Id="rId9" Type="http://schemas.openxmlformats.org/officeDocument/2006/relationships/hyperlink" Target="https://wiki.tntu.edu.ua/%D0%A5%D0%BE%D0%B4%D0%BE%D0%B2%D1%96%D1%81%D1%82%D1%8C_%D1%81%D1%83%D0%B4%D0%BD%D0%B0#.D0.9A.D0.BE.D1.80.D0.BE.D1.82.D0.BA.D0.B8.D0.B9_.D0.B2.D0.B8.D1.81.D0.BD.D0.BE.D0.B2.D0.BE.D0.B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491029" y="2019423"/>
            <a:ext cx="10232048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вищого </a:t>
            </a:r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рівня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1318"/>
            <a:ext cx="10515600" cy="54956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Орієнтовні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шорсткості</a:t>
            </a:r>
            <a:r>
              <a:rPr lang="ru-RU" dirty="0"/>
              <a:t> </a:t>
            </a:r>
            <a:r>
              <a:rPr lang="ru-RU" dirty="0" err="1"/>
              <a:t>поверхонь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 err="1"/>
              <a:t>дерев'яна</a:t>
            </a:r>
            <a:r>
              <a:rPr lang="ru-RU" dirty="0"/>
              <a:t> </a:t>
            </a:r>
            <a:r>
              <a:rPr lang="ru-RU" dirty="0" err="1"/>
              <a:t>лакована</a:t>
            </a:r>
            <a:r>
              <a:rPr lang="ru-RU" dirty="0"/>
              <a:t> </a:t>
            </a:r>
            <a:r>
              <a:rPr lang="ru-RU" dirty="0" err="1"/>
              <a:t>шліфована</a:t>
            </a:r>
            <a:r>
              <a:rPr lang="ru-RU" dirty="0"/>
              <a:t> – 0,003-0,005 мм, </a:t>
            </a:r>
            <a:r>
              <a:rPr lang="ru-RU" dirty="0" err="1"/>
              <a:t>дерев'яна</a:t>
            </a:r>
            <a:r>
              <a:rPr lang="ru-RU" dirty="0"/>
              <a:t> </a:t>
            </a:r>
            <a:r>
              <a:rPr lang="ru-RU" dirty="0" err="1"/>
              <a:t>фарбована</a:t>
            </a:r>
            <a:r>
              <a:rPr lang="ru-RU" dirty="0"/>
              <a:t> </a:t>
            </a:r>
            <a:r>
              <a:rPr lang="ru-RU" dirty="0" err="1"/>
              <a:t>шліфована</a:t>
            </a:r>
            <a:r>
              <a:rPr lang="ru-RU" dirty="0"/>
              <a:t> – 0,02-0,03 мм, </a:t>
            </a:r>
            <a:r>
              <a:rPr lang="ru-RU" dirty="0" err="1"/>
              <a:t>дерев'яна</a:t>
            </a:r>
            <a:r>
              <a:rPr lang="ru-RU" dirty="0"/>
              <a:t> </a:t>
            </a:r>
            <a:r>
              <a:rPr lang="ru-RU" dirty="0" err="1"/>
              <a:t>фарбована</a:t>
            </a:r>
            <a:r>
              <a:rPr lang="ru-RU" dirty="0"/>
              <a:t> суриком – 0,15 мм, днище, </a:t>
            </a:r>
            <a:r>
              <a:rPr lang="ru-RU" dirty="0" err="1"/>
              <a:t>вкрите</a:t>
            </a:r>
            <a:r>
              <a:rPr lang="ru-RU" dirty="0"/>
              <a:t> </a:t>
            </a:r>
            <a:r>
              <a:rPr lang="ru-RU" dirty="0" err="1"/>
              <a:t>мушлями</a:t>
            </a:r>
            <a:r>
              <a:rPr lang="ru-RU" dirty="0"/>
              <a:t> – &gt; 4 мм. З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зрозуміла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корпусу особливо у </a:t>
            </a:r>
            <a:r>
              <a:rPr lang="ru-RU" dirty="0" err="1"/>
              <a:t>носовій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. </a:t>
            </a:r>
            <a:r>
              <a:rPr lang="ru-RU" dirty="0" err="1"/>
              <a:t>Що</a:t>
            </a:r>
            <a:r>
              <a:rPr lang="ru-RU" dirty="0"/>
              <a:t> ж до </a:t>
            </a:r>
            <a:r>
              <a:rPr lang="ru-RU" dirty="0" err="1"/>
              <a:t>водоростей</a:t>
            </a:r>
            <a:r>
              <a:rPr lang="ru-RU" dirty="0"/>
              <a:t> та </a:t>
            </a:r>
            <a:r>
              <a:rPr lang="ru-RU" dirty="0" err="1"/>
              <a:t>мушель</a:t>
            </a:r>
            <a:r>
              <a:rPr lang="ru-RU" dirty="0"/>
              <a:t> на </a:t>
            </a:r>
            <a:r>
              <a:rPr lang="ru-RU" dirty="0" err="1"/>
              <a:t>корпусі</a:t>
            </a:r>
            <a:r>
              <a:rPr lang="ru-RU" dirty="0"/>
              <a:t> – </a:t>
            </a:r>
            <a:r>
              <a:rPr lang="ru-RU" dirty="0" err="1"/>
              <a:t>варто</a:t>
            </a:r>
            <a:r>
              <a:rPr lang="ru-RU" dirty="0"/>
              <a:t> знати,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на 50- 80% і </a:t>
            </a:r>
            <a:r>
              <a:rPr lang="ru-RU" dirty="0" err="1"/>
              <a:t>втрату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на 15-25%. </a:t>
            </a:r>
          </a:p>
          <a:p>
            <a:pPr marL="0" indent="0">
              <a:buNone/>
            </a:pPr>
            <a:r>
              <a:rPr lang="ru-RU" dirty="0" err="1"/>
              <a:t>Опір</a:t>
            </a:r>
            <a:r>
              <a:rPr lang="ru-RU" dirty="0"/>
              <a:t> корпусу </a:t>
            </a:r>
            <a:r>
              <a:rPr lang="ru-RU" dirty="0" err="1"/>
              <a:t>вивчають</a:t>
            </a:r>
            <a:r>
              <a:rPr lang="ru-RU" dirty="0"/>
              <a:t> на моделях у </a:t>
            </a:r>
            <a:r>
              <a:rPr lang="ru-RU" dirty="0" err="1"/>
              <a:t>дослідних</a:t>
            </a:r>
            <a:r>
              <a:rPr lang="ru-RU" dirty="0"/>
              <a:t> </a:t>
            </a:r>
            <a:r>
              <a:rPr lang="ru-RU" dirty="0" err="1"/>
              <a:t>басейнах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та </a:t>
            </a:r>
            <a:r>
              <a:rPr lang="ru-RU" dirty="0" err="1"/>
              <a:t>натурним</a:t>
            </a:r>
            <a:r>
              <a:rPr lang="ru-RU" dirty="0"/>
              <a:t> корпусом, </a:t>
            </a:r>
            <a:r>
              <a:rPr lang="ru-RU" dirty="0" err="1"/>
              <a:t>тобто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мірила</a:t>
            </a:r>
            <a:r>
              <a:rPr lang="ru-RU" dirty="0"/>
              <a:t>.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тертя</a:t>
            </a:r>
            <a:r>
              <a:rPr lang="ru-RU" dirty="0"/>
              <a:t>, </a:t>
            </a:r>
            <a:r>
              <a:rPr lang="ru-RU" dirty="0" err="1"/>
              <a:t>застосовуючи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подібності</a:t>
            </a:r>
            <a:r>
              <a:rPr lang="ru-RU" dirty="0"/>
              <a:t>, </a:t>
            </a:r>
            <a:r>
              <a:rPr lang="ru-RU" dirty="0" err="1"/>
              <a:t>вираховують</a:t>
            </a:r>
            <a:r>
              <a:rPr lang="ru-RU" dirty="0"/>
              <a:t> теоретично, й </a:t>
            </a:r>
            <a:r>
              <a:rPr lang="ru-RU" dirty="0" err="1"/>
              <a:t>віднімаючи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опору 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залишковий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складові</a:t>
            </a:r>
            <a:r>
              <a:rPr lang="ru-RU" dirty="0"/>
              <a:t> – </a:t>
            </a:r>
            <a:r>
              <a:rPr lang="ru-RU" dirty="0" err="1"/>
              <a:t>вихрову</a:t>
            </a:r>
            <a:r>
              <a:rPr lang="ru-RU" dirty="0"/>
              <a:t> та </a:t>
            </a:r>
            <a:r>
              <a:rPr lang="ru-RU" dirty="0" err="1"/>
              <a:t>хвильову</a:t>
            </a:r>
            <a:r>
              <a:rPr lang="ru-RU" dirty="0"/>
              <a:t>. </a:t>
            </a:r>
            <a:r>
              <a:rPr lang="ru-RU" dirty="0" err="1"/>
              <a:t>Зрозуміло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основна</a:t>
            </a:r>
            <a:r>
              <a:rPr lang="ru-RU" dirty="0"/>
              <a:t> мета </a:t>
            </a:r>
            <a:r>
              <a:rPr lang="ru-RU" dirty="0" err="1"/>
              <a:t>дослідів</a:t>
            </a:r>
            <a:r>
              <a:rPr lang="ru-RU" dirty="0"/>
              <a:t> у </a:t>
            </a:r>
            <a:r>
              <a:rPr lang="ru-RU" dirty="0" err="1"/>
              <a:t>басейні</a:t>
            </a:r>
            <a:r>
              <a:rPr lang="ru-RU" dirty="0"/>
              <a:t> – при великих </a:t>
            </a:r>
            <a:r>
              <a:rPr lang="ru-RU" dirty="0" err="1"/>
              <a:t>швидкостях</a:t>
            </a:r>
            <a:r>
              <a:rPr lang="ru-RU" dirty="0"/>
              <a:t> </a:t>
            </a:r>
            <a:r>
              <a:rPr lang="ru-RU" dirty="0" err="1"/>
              <a:t>залишковий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становить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305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5. Короткий </a:t>
            </a:r>
            <a:r>
              <a:rPr lang="ru-RU" b="1" dirty="0" err="1">
                <a:solidFill>
                  <a:srgbClr val="FF0000"/>
                </a:solidFill>
              </a:rPr>
              <a:t>висновок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err="1"/>
              <a:t>Ходовість</a:t>
            </a:r>
            <a:r>
              <a:rPr lang="ru-RU" dirty="0"/>
              <a:t> судна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важлива</a:t>
            </a:r>
            <a:r>
              <a:rPr lang="ru-RU" dirty="0"/>
              <a:t> </a:t>
            </a:r>
            <a:r>
              <a:rPr lang="ru-RU" dirty="0" err="1"/>
              <a:t>мореплавна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досягати</a:t>
            </a:r>
            <a:r>
              <a:rPr lang="ru-RU" dirty="0"/>
              <a:t> </a:t>
            </a:r>
            <a:r>
              <a:rPr lang="ru-RU" dirty="0" err="1"/>
              <a:t>максимальних</a:t>
            </a:r>
            <a:r>
              <a:rPr lang="ru-RU" dirty="0"/>
              <a:t> </a:t>
            </a:r>
            <a:r>
              <a:rPr lang="ru-RU" dirty="0" err="1"/>
              <a:t>швидкостей</a:t>
            </a:r>
            <a:r>
              <a:rPr lang="ru-RU" dirty="0"/>
              <a:t> при </a:t>
            </a:r>
            <a:r>
              <a:rPr lang="ru-RU" dirty="0" err="1"/>
              <a:t>меншій</a:t>
            </a:r>
            <a:r>
              <a:rPr lang="ru-RU" dirty="0"/>
              <a:t> </a:t>
            </a:r>
            <a:r>
              <a:rPr lang="ru-RU" dirty="0" err="1"/>
              <a:t>витраті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. </a:t>
            </a:r>
            <a:r>
              <a:rPr lang="ru-RU" dirty="0" err="1"/>
              <a:t>Теоретичний</a:t>
            </a:r>
            <a:r>
              <a:rPr lang="ru-RU" dirty="0"/>
              <a:t> </a:t>
            </a:r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ходовості</a:t>
            </a:r>
            <a:r>
              <a:rPr lang="ru-RU" dirty="0"/>
              <a:t> як правило не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надійних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погано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визначенню</a:t>
            </a:r>
            <a:r>
              <a:rPr lang="ru-RU" dirty="0"/>
              <a:t>. </a:t>
            </a:r>
            <a:r>
              <a:rPr lang="ru-RU" dirty="0" err="1"/>
              <a:t>Ходовість</a:t>
            </a:r>
            <a:r>
              <a:rPr lang="ru-RU" dirty="0"/>
              <a:t> судна при </a:t>
            </a:r>
            <a:r>
              <a:rPr lang="ru-RU" dirty="0" err="1"/>
              <a:t>проектуванні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розрахунками</a:t>
            </a:r>
            <a:r>
              <a:rPr lang="ru-RU" dirty="0"/>
              <a:t> та шляхом </a:t>
            </a:r>
            <a:r>
              <a:rPr lang="ru-RU" dirty="0" err="1"/>
              <a:t>модельних</a:t>
            </a:r>
            <a:r>
              <a:rPr lang="ru-RU" dirty="0"/>
              <a:t> </a:t>
            </a:r>
            <a:r>
              <a:rPr lang="ru-RU" dirty="0" err="1"/>
              <a:t>випробувань</a:t>
            </a:r>
            <a:r>
              <a:rPr lang="ru-RU" dirty="0"/>
              <a:t> в </a:t>
            </a:r>
            <a:r>
              <a:rPr lang="ru-RU" dirty="0" err="1"/>
              <a:t>дослідному</a:t>
            </a:r>
            <a:r>
              <a:rPr lang="ru-RU" dirty="0"/>
              <a:t> </a:t>
            </a:r>
            <a:r>
              <a:rPr lang="ru-RU" dirty="0" err="1"/>
              <a:t>басейні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88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8894"/>
            <a:ext cx="10515600" cy="5388069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6. Джерела інформації:</a:t>
            </a:r>
          </a:p>
          <a:p>
            <a:pPr marL="0" indent="0">
              <a:buNone/>
            </a:pPr>
            <a:r>
              <a:rPr lang="uk-UA" dirty="0" smtClean="0"/>
              <a:t>. 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wiki.tntu.edu.ua</a:t>
            </a:r>
            <a:r>
              <a:rPr lang="uk-UA" dirty="0" smtClean="0"/>
              <a:t>/Ходовість_судна</a:t>
            </a:r>
            <a:endParaRPr lang="ru-RU" dirty="0"/>
          </a:p>
          <a:p>
            <a:r>
              <a:rPr lang="ru-RU" dirty="0" smtClean="0"/>
              <a:t>Семенов-Тян-Шанский </a:t>
            </a:r>
            <a:r>
              <a:rPr lang="ru-RU" dirty="0"/>
              <a:t>В. В. Статика </a:t>
            </a:r>
            <a:r>
              <a:rPr lang="ru-RU" dirty="0" smtClean="0"/>
              <a:t>і </a:t>
            </a:r>
            <a:r>
              <a:rPr lang="ru-RU" dirty="0" err="1" smtClean="0"/>
              <a:t>динаміка</a:t>
            </a:r>
            <a:r>
              <a:rPr lang="ru-RU" dirty="0" smtClean="0"/>
              <a:t> </a:t>
            </a:r>
            <a:r>
              <a:rPr lang="ru-RU" dirty="0"/>
              <a:t>корабля. — Л.: </a:t>
            </a:r>
            <a:r>
              <a:rPr lang="ru-RU" dirty="0" err="1" smtClean="0"/>
              <a:t>Суднобудування</a:t>
            </a:r>
            <a:r>
              <a:rPr lang="ru-RU" dirty="0" smtClean="0"/>
              <a:t>, 2003</a:t>
            </a:r>
            <a:r>
              <a:rPr lang="ru-RU" dirty="0"/>
              <a:t>. </a:t>
            </a:r>
          </a:p>
          <a:p>
            <a:r>
              <a:rPr lang="ru-RU" dirty="0" err="1" smtClean="0"/>
              <a:t>Новіков</a:t>
            </a:r>
            <a:r>
              <a:rPr lang="ru-RU" dirty="0" smtClean="0"/>
              <a:t> </a:t>
            </a:r>
            <a:r>
              <a:rPr lang="ru-RU" dirty="0"/>
              <a:t>А. И. </a:t>
            </a:r>
            <a:r>
              <a:rPr lang="ru-RU" dirty="0" err="1" smtClean="0"/>
              <a:t>Грузова</a:t>
            </a:r>
            <a:r>
              <a:rPr lang="ru-RU" dirty="0" smtClean="0"/>
              <a:t> </a:t>
            </a:r>
            <a:r>
              <a:rPr lang="ru-RU" dirty="0"/>
              <a:t>марка морских </a:t>
            </a:r>
            <a:r>
              <a:rPr lang="ru-RU" dirty="0" err="1" smtClean="0"/>
              <a:t>судів</a:t>
            </a:r>
            <a:r>
              <a:rPr lang="ru-RU" dirty="0"/>
              <a:t>. — </a:t>
            </a:r>
            <a:r>
              <a:rPr lang="ru-RU" dirty="0" err="1" smtClean="0"/>
              <a:t>Севастопіль</a:t>
            </a:r>
            <a:r>
              <a:rPr lang="ru-RU" dirty="0"/>
              <a:t>: Кручинин Л. Ю., 2006. — 160 с. </a:t>
            </a:r>
          </a:p>
          <a:p>
            <a:r>
              <a:rPr lang="ru-RU" dirty="0"/>
              <a:t>Донцов C. B.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/>
              <a:t>судна: </a:t>
            </a:r>
            <a:r>
              <a:rPr lang="ru-RU" dirty="0" smtClean="0"/>
              <a:t>Одеса</a:t>
            </a:r>
            <a:r>
              <a:rPr lang="ru-RU" dirty="0"/>
              <a:t>: </a:t>
            </a:r>
            <a:r>
              <a:rPr lang="ru-RU" dirty="0" err="1" smtClean="0"/>
              <a:t>Фенікс</a:t>
            </a:r>
            <a:r>
              <a:rPr lang="ru-RU" dirty="0"/>
              <a:t>, 2007. -142 с. </a:t>
            </a:r>
          </a:p>
          <a:p>
            <a:r>
              <a:rPr lang="ru-RU" dirty="0" err="1"/>
              <a:t>Сизов</a:t>
            </a:r>
            <a:r>
              <a:rPr lang="ru-RU" dirty="0"/>
              <a:t> В. Г.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/>
              <a:t>корабля: </a:t>
            </a:r>
            <a:r>
              <a:rPr lang="ru-RU" dirty="0" smtClean="0"/>
              <a:t>Одеса</a:t>
            </a:r>
            <a:r>
              <a:rPr lang="ru-RU" dirty="0"/>
              <a:t>: </a:t>
            </a:r>
            <a:r>
              <a:rPr lang="ru-RU" dirty="0" err="1" smtClean="0"/>
              <a:t>Фенікс</a:t>
            </a:r>
            <a:r>
              <a:rPr lang="ru-RU" dirty="0"/>
              <a:t>, М.:</a:t>
            </a:r>
            <a:r>
              <a:rPr lang="ru-RU" dirty="0" err="1" smtClean="0"/>
              <a:t>ТрансЛіт</a:t>
            </a:r>
            <a:r>
              <a:rPr lang="ru-RU" dirty="0"/>
              <a:t>. 2008.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665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Дякую за увагу!</a:t>
            </a:r>
            <a:endParaRPr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User\Desktop\c0fb3835085ce2c_400x2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36" y="1658471"/>
            <a:ext cx="6658982" cy="416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6847"/>
            <a:ext cx="10515600" cy="5630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dirty="0" smtClean="0">
                <a:solidFill>
                  <a:srgbClr val="FF0000"/>
                </a:solidFill>
              </a:rPr>
              <a:t>Ходова частина моделі.</a:t>
            </a:r>
          </a:p>
          <a:p>
            <a:pPr marL="0" indent="0">
              <a:buNone/>
            </a:pPr>
            <a:r>
              <a:rPr lang="uk-UA" sz="3600" b="1" dirty="0" smtClean="0">
                <a:solidFill>
                  <a:srgbClr val="FF0000"/>
                </a:solidFill>
              </a:rPr>
              <a:t>Ходовість </a:t>
            </a:r>
            <a:r>
              <a:rPr lang="uk-UA" sz="3600" b="1" dirty="0" smtClean="0">
                <a:solidFill>
                  <a:srgbClr val="FF0000"/>
                </a:solidFill>
              </a:rPr>
              <a:t>судна. Частина 2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hlinkClick r:id="rId2"/>
              </a:rPr>
              <a:t>1 </a:t>
            </a:r>
            <a:r>
              <a:rPr lang="ru-RU" b="1" dirty="0" err="1">
                <a:solidFill>
                  <a:srgbClr val="0070C0"/>
                </a:solidFill>
                <a:hlinkClick r:id="rId2"/>
              </a:rPr>
              <a:t>Загальне</a:t>
            </a:r>
            <a:r>
              <a:rPr lang="ru-RU" b="1" dirty="0">
                <a:solidFill>
                  <a:srgbClr val="0070C0"/>
                </a:solidFill>
                <a:hlinkClick r:id="rId2"/>
              </a:rPr>
              <a:t> </a:t>
            </a:r>
            <a:r>
              <a:rPr lang="ru-RU" b="1" dirty="0" err="1">
                <a:solidFill>
                  <a:srgbClr val="0070C0"/>
                </a:solidFill>
                <a:hlinkClick r:id="rId2"/>
              </a:rPr>
              <a:t>визначення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hlinkClick r:id="rId3"/>
              </a:rPr>
              <a:t>2 </a:t>
            </a:r>
            <a:r>
              <a:rPr lang="ru-RU" b="1" dirty="0" err="1">
                <a:solidFill>
                  <a:srgbClr val="0070C0"/>
                </a:solidFill>
                <a:hlinkClick r:id="rId3"/>
              </a:rPr>
              <a:t>Елементи</a:t>
            </a:r>
            <a:r>
              <a:rPr lang="ru-RU" b="1" dirty="0">
                <a:solidFill>
                  <a:srgbClr val="0070C0"/>
                </a:solidFill>
                <a:hlinkClick r:id="rId3"/>
              </a:rPr>
              <a:t> "</a:t>
            </a:r>
            <a:r>
              <a:rPr lang="ru-RU" b="1" dirty="0" err="1">
                <a:solidFill>
                  <a:srgbClr val="0070C0"/>
                </a:solidFill>
                <a:hlinkClick r:id="rId3"/>
              </a:rPr>
              <a:t>Теорії</a:t>
            </a:r>
            <a:r>
              <a:rPr lang="ru-RU" b="1" dirty="0">
                <a:solidFill>
                  <a:srgbClr val="0070C0"/>
                </a:solidFill>
                <a:hlinkClick r:id="rId3"/>
              </a:rPr>
              <a:t> корабля"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hlinkClick r:id="rId4"/>
              </a:rPr>
              <a:t>3 </a:t>
            </a:r>
            <a:r>
              <a:rPr lang="ru-RU" b="1" dirty="0" err="1">
                <a:solidFill>
                  <a:srgbClr val="0070C0"/>
                </a:solidFill>
                <a:hlinkClick r:id="rId4"/>
              </a:rPr>
              <a:t>Основи</a:t>
            </a:r>
            <a:r>
              <a:rPr lang="ru-RU" b="1" dirty="0">
                <a:solidFill>
                  <a:srgbClr val="0070C0"/>
                </a:solidFill>
                <a:hlinkClick r:id="rId4"/>
              </a:rPr>
              <a:t> </a:t>
            </a:r>
            <a:r>
              <a:rPr lang="ru-RU" b="1" dirty="0" err="1">
                <a:solidFill>
                  <a:srgbClr val="0070C0"/>
                </a:solidFill>
                <a:hlinkClick r:id="rId4"/>
              </a:rPr>
              <a:t>динаміки</a:t>
            </a:r>
            <a:r>
              <a:rPr lang="ru-RU" b="1" dirty="0">
                <a:solidFill>
                  <a:srgbClr val="0070C0"/>
                </a:solidFill>
                <a:hlinkClick r:id="rId4"/>
              </a:rPr>
              <a:t> судна: </a:t>
            </a:r>
            <a:r>
              <a:rPr lang="ru-RU" b="1" dirty="0" err="1">
                <a:solidFill>
                  <a:srgbClr val="0070C0"/>
                </a:solidFill>
                <a:hlinkClick r:id="rId4"/>
              </a:rPr>
              <a:t>опір</a:t>
            </a:r>
            <a:r>
              <a:rPr lang="ru-RU" b="1" dirty="0">
                <a:solidFill>
                  <a:srgbClr val="0070C0"/>
                </a:solidFill>
                <a:hlinkClick r:id="rId4"/>
              </a:rPr>
              <a:t> води </a:t>
            </a:r>
            <a:r>
              <a:rPr lang="ru-RU" b="1" dirty="0" err="1">
                <a:solidFill>
                  <a:srgbClr val="0070C0"/>
                </a:solidFill>
                <a:hlinkClick r:id="rId4"/>
              </a:rPr>
              <a:t>руху</a:t>
            </a:r>
            <a:r>
              <a:rPr lang="ru-RU" b="1" dirty="0">
                <a:solidFill>
                  <a:srgbClr val="0070C0"/>
                </a:solidFill>
                <a:hlinkClick r:id="rId4"/>
              </a:rPr>
              <a:t> судна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hlinkClick r:id="rId5"/>
              </a:rPr>
              <a:t>4 </a:t>
            </a:r>
            <a:r>
              <a:rPr lang="ru-RU" b="1" dirty="0" err="1">
                <a:solidFill>
                  <a:srgbClr val="0070C0"/>
                </a:solidFill>
                <a:hlinkClick r:id="rId5"/>
              </a:rPr>
              <a:t>Складові</a:t>
            </a:r>
            <a:r>
              <a:rPr lang="ru-RU" b="1" dirty="0">
                <a:solidFill>
                  <a:srgbClr val="0070C0"/>
                </a:solidFill>
                <a:hlinkClick r:id="rId5"/>
              </a:rPr>
              <a:t> </a:t>
            </a:r>
            <a:r>
              <a:rPr lang="ru-RU" b="1" dirty="0" err="1">
                <a:solidFill>
                  <a:srgbClr val="0070C0"/>
                </a:solidFill>
                <a:hlinkClick r:id="rId5"/>
              </a:rPr>
              <a:t>повного</a:t>
            </a:r>
            <a:r>
              <a:rPr lang="ru-RU" b="1" dirty="0">
                <a:solidFill>
                  <a:srgbClr val="0070C0"/>
                </a:solidFill>
                <a:hlinkClick r:id="rId5"/>
              </a:rPr>
              <a:t> опору </a:t>
            </a:r>
            <a:r>
              <a:rPr lang="ru-RU" b="1" dirty="0" err="1">
                <a:solidFill>
                  <a:srgbClr val="0070C0"/>
                </a:solidFill>
                <a:hlinkClick r:id="rId5"/>
              </a:rPr>
              <a:t>руху</a:t>
            </a:r>
            <a:r>
              <a:rPr lang="ru-RU" b="1" dirty="0">
                <a:solidFill>
                  <a:srgbClr val="0070C0"/>
                </a:solidFill>
                <a:hlinkClick r:id="rId5"/>
              </a:rPr>
              <a:t> судна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ru-RU" b="1" dirty="0">
                <a:solidFill>
                  <a:srgbClr val="0070C0"/>
                </a:solidFill>
                <a:hlinkClick r:id="rId6"/>
              </a:rPr>
              <a:t>4.1 </a:t>
            </a:r>
            <a:r>
              <a:rPr lang="ru-RU" b="1" dirty="0" err="1">
                <a:solidFill>
                  <a:srgbClr val="0070C0"/>
                </a:solidFill>
                <a:hlinkClick r:id="rId6"/>
              </a:rPr>
              <a:t>Хвильовий</a:t>
            </a:r>
            <a:r>
              <a:rPr lang="ru-RU" b="1" dirty="0">
                <a:solidFill>
                  <a:srgbClr val="0070C0"/>
                </a:solidFill>
                <a:hlinkClick r:id="rId6"/>
              </a:rPr>
              <a:t> та </a:t>
            </a:r>
            <a:r>
              <a:rPr lang="ru-RU" b="1" dirty="0" err="1">
                <a:solidFill>
                  <a:srgbClr val="0070C0"/>
                </a:solidFill>
                <a:hlinkClick r:id="rId6"/>
              </a:rPr>
              <a:t>вихровий</a:t>
            </a:r>
            <a:r>
              <a:rPr lang="ru-RU" b="1" dirty="0">
                <a:solidFill>
                  <a:srgbClr val="0070C0"/>
                </a:solidFill>
                <a:hlinkClick r:id="rId6"/>
              </a:rPr>
              <a:t> опори</a:t>
            </a:r>
            <a:endParaRPr lang="ru-RU" b="1" dirty="0">
              <a:solidFill>
                <a:srgbClr val="0070C0"/>
              </a:solidFill>
            </a:endParaRPr>
          </a:p>
          <a:p>
            <a:pPr lvl="1"/>
            <a:r>
              <a:rPr lang="ru-RU" b="1" dirty="0">
                <a:solidFill>
                  <a:srgbClr val="0070C0"/>
                </a:solidFill>
                <a:hlinkClick r:id="rId7"/>
              </a:rPr>
              <a:t>4.2 </a:t>
            </a:r>
            <a:r>
              <a:rPr lang="ru-RU" b="1" dirty="0" err="1">
                <a:solidFill>
                  <a:srgbClr val="0070C0"/>
                </a:solidFill>
                <a:hlinkClick r:id="rId7"/>
              </a:rPr>
              <a:t>Повний</a:t>
            </a:r>
            <a:r>
              <a:rPr lang="ru-RU" b="1" dirty="0">
                <a:solidFill>
                  <a:srgbClr val="0070C0"/>
                </a:solidFill>
                <a:hlinkClick r:id="rId7"/>
              </a:rPr>
              <a:t> </a:t>
            </a:r>
            <a:r>
              <a:rPr lang="ru-RU" b="1" dirty="0" err="1">
                <a:solidFill>
                  <a:srgbClr val="0070C0"/>
                </a:solidFill>
                <a:hlinkClick r:id="rId7"/>
              </a:rPr>
              <a:t>опір</a:t>
            </a:r>
            <a:endParaRPr lang="ru-RU" b="1" dirty="0">
              <a:solidFill>
                <a:srgbClr val="0070C0"/>
              </a:solidFill>
            </a:endParaRPr>
          </a:p>
          <a:p>
            <a:pPr lvl="1"/>
            <a:r>
              <a:rPr lang="ru-RU" b="1" dirty="0">
                <a:solidFill>
                  <a:srgbClr val="0070C0"/>
                </a:solidFill>
                <a:hlinkClick r:id="rId8"/>
              </a:rPr>
              <a:t>4.3 </a:t>
            </a:r>
            <a:r>
              <a:rPr lang="ru-RU" b="1" dirty="0" err="1">
                <a:solidFill>
                  <a:srgbClr val="0070C0"/>
                </a:solidFill>
                <a:hlinkClick r:id="rId8"/>
              </a:rPr>
              <a:t>Опір</a:t>
            </a:r>
            <a:r>
              <a:rPr lang="ru-RU" b="1" dirty="0">
                <a:solidFill>
                  <a:srgbClr val="0070C0"/>
                </a:solidFill>
                <a:hlinkClick r:id="rId8"/>
              </a:rPr>
              <a:t> </a:t>
            </a:r>
            <a:r>
              <a:rPr lang="ru-RU" b="1" dirty="0" err="1">
                <a:solidFill>
                  <a:srgbClr val="0070C0"/>
                </a:solidFill>
                <a:hlinkClick r:id="rId8"/>
              </a:rPr>
              <a:t>тертя</a:t>
            </a:r>
            <a:r>
              <a:rPr lang="ru-RU" b="1" dirty="0">
                <a:solidFill>
                  <a:srgbClr val="0070C0"/>
                </a:solidFill>
                <a:hlinkClick r:id="rId8"/>
              </a:rPr>
              <a:t>.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hlinkClick r:id="rId9"/>
              </a:rPr>
              <a:t>5 Короткий </a:t>
            </a:r>
            <a:r>
              <a:rPr lang="ru-RU" b="1" dirty="0" err="1">
                <a:solidFill>
                  <a:srgbClr val="0070C0"/>
                </a:solidFill>
                <a:hlinkClick r:id="rId9"/>
              </a:rPr>
              <a:t>висновок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6 </a:t>
            </a:r>
            <a:r>
              <a:rPr lang="ru-RU" b="1" dirty="0" err="1" smtClean="0">
                <a:solidFill>
                  <a:srgbClr val="0070C0"/>
                </a:solidFill>
              </a:rPr>
              <a:t>Джерела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інформації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33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0635"/>
            <a:ext cx="10515600" cy="5576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4.Складові </a:t>
            </a:r>
            <a:r>
              <a:rPr lang="ru-RU" b="1" dirty="0" err="1">
                <a:solidFill>
                  <a:srgbClr val="FF0000"/>
                </a:solidFill>
              </a:rPr>
              <a:t>повного</a:t>
            </a:r>
            <a:r>
              <a:rPr lang="ru-RU" b="1" dirty="0">
                <a:solidFill>
                  <a:srgbClr val="FF0000"/>
                </a:solidFill>
              </a:rPr>
              <a:t> опору </a:t>
            </a:r>
            <a:r>
              <a:rPr lang="ru-RU" b="1" dirty="0" err="1">
                <a:solidFill>
                  <a:srgbClr val="FF0000"/>
                </a:solidFill>
              </a:rPr>
              <a:t>руху</a:t>
            </a:r>
            <a:r>
              <a:rPr lang="ru-RU" b="1" dirty="0">
                <a:solidFill>
                  <a:srgbClr val="FF0000"/>
                </a:solidFill>
              </a:rPr>
              <a:t> судна</a:t>
            </a:r>
          </a:p>
          <a:p>
            <a:pPr marL="0" indent="0">
              <a:buNone/>
            </a:pP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прикладені</a:t>
            </a:r>
            <a:r>
              <a:rPr lang="ru-RU" dirty="0"/>
              <a:t> до </a:t>
            </a:r>
            <a:r>
              <a:rPr lang="ru-RU" dirty="0" err="1"/>
              <a:t>змоченої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розкласти</a:t>
            </a:r>
            <a:r>
              <a:rPr lang="ru-RU" dirty="0"/>
              <a:t> на </a:t>
            </a:r>
            <a:r>
              <a:rPr lang="ru-RU" dirty="0" err="1"/>
              <a:t>нормальні</a:t>
            </a:r>
            <a:r>
              <a:rPr lang="ru-RU" dirty="0"/>
              <a:t> </a:t>
            </a:r>
            <a:r>
              <a:rPr lang="en-US" b="1" dirty="0"/>
              <a:t>p</a:t>
            </a:r>
            <a:r>
              <a:rPr lang="en-US" dirty="0"/>
              <a:t> </a:t>
            </a:r>
            <a:r>
              <a:rPr lang="ru-RU" dirty="0"/>
              <a:t>та </a:t>
            </a:r>
            <a:r>
              <a:rPr lang="ru-RU" dirty="0" err="1"/>
              <a:t>дотичні</a:t>
            </a:r>
            <a:r>
              <a:rPr lang="ru-RU" dirty="0"/>
              <a:t> (</a:t>
            </a:r>
            <a:r>
              <a:rPr lang="el-GR" dirty="0"/>
              <a:t>τ) </a:t>
            </a:r>
            <a:r>
              <a:rPr lang="ru-RU" dirty="0" err="1"/>
              <a:t>складові</a:t>
            </a:r>
            <a:r>
              <a:rPr lang="ru-RU" dirty="0"/>
              <a:t>, </a:t>
            </a:r>
            <a:r>
              <a:rPr lang="ru-RU" dirty="0" err="1"/>
              <a:t>вимірюючи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кг/м2 (рис.2). </a:t>
            </a:r>
            <a:r>
              <a:rPr lang="ru-RU" dirty="0" err="1"/>
              <a:t>Проекція</a:t>
            </a:r>
            <a:r>
              <a:rPr lang="ru-RU" dirty="0"/>
              <a:t> </a:t>
            </a:r>
            <a:r>
              <a:rPr lang="ru-RU" dirty="0" err="1"/>
              <a:t>результуючої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сил </a:t>
            </a:r>
            <a:r>
              <a:rPr lang="ru-RU" b="1" dirty="0"/>
              <a:t>р</a:t>
            </a:r>
            <a:r>
              <a:rPr lang="ru-RU" dirty="0"/>
              <a:t> на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b="1" dirty="0"/>
              <a:t>опором </a:t>
            </a:r>
            <a:r>
              <a:rPr lang="ru-RU" b="1" dirty="0" err="1"/>
              <a:t>тиску</a:t>
            </a:r>
            <a:r>
              <a:rPr lang="ru-RU" b="1" dirty="0"/>
              <a:t> </a:t>
            </a:r>
            <a:r>
              <a:rPr lang="en-US" b="1" dirty="0" err="1"/>
              <a:t>Rp</a:t>
            </a:r>
            <a:r>
              <a:rPr lang="en-US" dirty="0"/>
              <a:t>, </a:t>
            </a:r>
            <a:r>
              <a:rPr lang="ru-RU" dirty="0"/>
              <a:t>а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дотичних</a:t>
            </a:r>
            <a:r>
              <a:rPr lang="ru-RU" dirty="0"/>
              <a:t> – </a:t>
            </a:r>
            <a:r>
              <a:rPr lang="ru-RU" b="1" dirty="0"/>
              <a:t>опором </a:t>
            </a:r>
            <a:r>
              <a:rPr lang="ru-RU" b="1" dirty="0" err="1"/>
              <a:t>тертя</a:t>
            </a:r>
            <a:r>
              <a:rPr lang="ru-RU" b="1" dirty="0"/>
              <a:t> </a:t>
            </a:r>
            <a:r>
              <a:rPr lang="en-US" b="1" dirty="0"/>
              <a:t>Rf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b="1" i="1" dirty="0"/>
              <a:t>R</a:t>
            </a:r>
            <a:r>
              <a:rPr lang="en-US" b="1" dirty="0"/>
              <a:t>=</a:t>
            </a:r>
            <a:r>
              <a:rPr lang="en-US" b="1" i="1" dirty="0" err="1"/>
              <a:t>Rp</a:t>
            </a:r>
            <a:r>
              <a:rPr lang="en-US" b="1" dirty="0" err="1"/>
              <a:t>+</a:t>
            </a:r>
            <a:r>
              <a:rPr lang="en-US" b="1" i="1" dirty="0" err="1"/>
              <a:t>Rf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4.1.Хвильовий </a:t>
            </a:r>
            <a:r>
              <a:rPr lang="ru-RU" b="1" dirty="0">
                <a:solidFill>
                  <a:srgbClr val="FF0000"/>
                </a:solidFill>
              </a:rPr>
              <a:t>та </a:t>
            </a:r>
            <a:r>
              <a:rPr lang="ru-RU" b="1" dirty="0" err="1">
                <a:solidFill>
                  <a:srgbClr val="FF0000"/>
                </a:solidFill>
              </a:rPr>
              <a:t>вихровий</a:t>
            </a:r>
            <a:r>
              <a:rPr lang="ru-RU" b="1" dirty="0">
                <a:solidFill>
                  <a:srgbClr val="FF0000"/>
                </a:solidFill>
              </a:rPr>
              <a:t> опори</a:t>
            </a:r>
          </a:p>
          <a:p>
            <a:pPr marL="0" indent="0">
              <a:buNone/>
            </a:pPr>
            <a:r>
              <a:rPr lang="ru-RU" dirty="0" err="1"/>
              <a:t>Проекцію</a:t>
            </a:r>
            <a:r>
              <a:rPr lang="ru-RU" dirty="0"/>
              <a:t> на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результуючої</a:t>
            </a:r>
            <a:r>
              <a:rPr lang="ru-RU" dirty="0"/>
              <a:t> </a:t>
            </a:r>
            <a:r>
              <a:rPr lang="ru-RU" dirty="0" err="1"/>
              <a:t>тисків</a:t>
            </a:r>
            <a:r>
              <a:rPr lang="ru-RU" dirty="0"/>
              <a:t>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хвилеутворення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вихровим</a:t>
            </a:r>
            <a:r>
              <a:rPr lang="ru-RU" dirty="0"/>
              <a:t> опором – </a:t>
            </a:r>
            <a:r>
              <a:rPr lang="en-US" b="1" dirty="0"/>
              <a:t>Re</a:t>
            </a:r>
            <a:r>
              <a:rPr lang="en-US" dirty="0"/>
              <a:t>, </a:t>
            </a:r>
            <a:r>
              <a:rPr lang="ru-RU" dirty="0" err="1"/>
              <a:t>проекцію</a:t>
            </a:r>
            <a:r>
              <a:rPr lang="ru-RU" dirty="0"/>
              <a:t> на той </a:t>
            </a:r>
            <a:r>
              <a:rPr lang="ru-RU" dirty="0" err="1"/>
              <a:t>самий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хвильових</a:t>
            </a:r>
            <a:r>
              <a:rPr lang="ru-RU" dirty="0"/>
              <a:t> </a:t>
            </a:r>
            <a:r>
              <a:rPr lang="ru-RU" dirty="0" err="1"/>
              <a:t>тисків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хвильовим</a:t>
            </a:r>
            <a:r>
              <a:rPr lang="ru-RU" dirty="0"/>
              <a:t> опором - </a:t>
            </a:r>
            <a:r>
              <a:rPr lang="en-US" b="1" dirty="0" err="1"/>
              <a:t>Rw</a:t>
            </a:r>
            <a:r>
              <a:rPr lang="en-US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89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3388"/>
            <a:ext cx="10515600" cy="551357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4.2. </a:t>
            </a:r>
            <a:r>
              <a:rPr lang="ru-RU" b="1" dirty="0" err="1" smtClean="0">
                <a:solidFill>
                  <a:srgbClr val="FF0000"/>
                </a:solidFill>
              </a:rPr>
              <a:t>Повний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опір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err="1"/>
              <a:t>Повний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: </a:t>
            </a:r>
            <a:r>
              <a:rPr lang="en-US" b="1" i="1" dirty="0"/>
              <a:t>R</a:t>
            </a:r>
            <a:r>
              <a:rPr lang="en-US" b="1" dirty="0"/>
              <a:t>=</a:t>
            </a:r>
            <a:r>
              <a:rPr lang="en-US" b="1" i="1" dirty="0" err="1"/>
              <a:t>Rf</a:t>
            </a:r>
            <a:r>
              <a:rPr lang="en-US" b="1" dirty="0" err="1"/>
              <a:t>+</a:t>
            </a:r>
            <a:r>
              <a:rPr lang="en-US" b="1" i="1" dirty="0" err="1"/>
              <a:t>Re</a:t>
            </a:r>
            <a:r>
              <a:rPr lang="en-US" b="1" dirty="0" err="1"/>
              <a:t>+</a:t>
            </a:r>
            <a:r>
              <a:rPr lang="en-US" b="1" i="1" dirty="0" err="1"/>
              <a:t>Rw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швидкості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найбільшій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яхти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тертя</a:t>
            </a:r>
            <a:r>
              <a:rPr lang="ru-RU" dirty="0"/>
              <a:t> становить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опору 40-45%, </a:t>
            </a:r>
            <a:r>
              <a:rPr lang="ru-RU" dirty="0" err="1"/>
              <a:t>вихровий</a:t>
            </a:r>
            <a:r>
              <a:rPr lang="ru-RU" dirty="0"/>
              <a:t> – 18-20%, </a:t>
            </a:r>
            <a:r>
              <a:rPr lang="ru-RU" dirty="0" err="1"/>
              <a:t>хвильовий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– до 10%. </a:t>
            </a:r>
          </a:p>
        </p:txBody>
      </p:sp>
      <p:pic>
        <p:nvPicPr>
          <p:cNvPr id="3074" name="Picture 2" descr="C:\Users\User\Desktop\Сил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36" y="2904565"/>
            <a:ext cx="6365384" cy="277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35107" y="5660776"/>
            <a:ext cx="10963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Рис.2. </a:t>
            </a:r>
            <a:r>
              <a:rPr lang="ru-RU" dirty="0" err="1"/>
              <a:t>Нормальні</a:t>
            </a:r>
            <a:r>
              <a:rPr lang="ru-RU" dirty="0"/>
              <a:t> і </a:t>
            </a:r>
            <a:r>
              <a:rPr lang="ru-RU" dirty="0" err="1"/>
              <a:t>дотичні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на судно, 1- </a:t>
            </a:r>
            <a:r>
              <a:rPr lang="ru-RU" dirty="0" err="1"/>
              <a:t>складова</a:t>
            </a:r>
            <a:r>
              <a:rPr lang="ru-RU" dirty="0"/>
              <a:t> опору </a:t>
            </a:r>
            <a:r>
              <a:rPr lang="ru-RU" dirty="0" err="1"/>
              <a:t>тертя</a:t>
            </a:r>
            <a:r>
              <a:rPr lang="ru-RU" dirty="0"/>
              <a:t>, 2- </a:t>
            </a:r>
            <a:r>
              <a:rPr lang="ru-RU" dirty="0" err="1"/>
              <a:t>складова</a:t>
            </a:r>
            <a:r>
              <a:rPr lang="ru-RU" dirty="0"/>
              <a:t> опору </a:t>
            </a:r>
            <a:r>
              <a:rPr lang="ru-RU" dirty="0" err="1"/>
              <a:t>тертя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62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5129"/>
            <a:ext cx="10515600" cy="57018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4.3. </a:t>
            </a:r>
            <a:r>
              <a:rPr lang="ru-RU" b="1" dirty="0" err="1" smtClean="0">
                <a:solidFill>
                  <a:srgbClr val="FF0000"/>
                </a:solidFill>
              </a:rPr>
              <a:t>Опір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тертя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в'язкості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свою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тертя</a:t>
            </a:r>
            <a:r>
              <a:rPr lang="ru-RU" dirty="0"/>
              <a:t> при </a:t>
            </a:r>
            <a:r>
              <a:rPr lang="ru-RU" dirty="0" err="1"/>
              <a:t>деформації</a:t>
            </a:r>
            <a:r>
              <a:rPr lang="ru-RU" dirty="0"/>
              <a:t>. </a:t>
            </a:r>
            <a:r>
              <a:rPr lang="ru-RU" dirty="0" err="1"/>
              <a:t>Дослідженнями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усякі</a:t>
            </a:r>
            <a:r>
              <a:rPr lang="ru-RU" dirty="0"/>
              <a:t> </a:t>
            </a:r>
            <a:r>
              <a:rPr lang="ru-RU" dirty="0" err="1"/>
              <a:t>деформації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</a:t>
            </a:r>
            <a:r>
              <a:rPr lang="ru-RU" dirty="0" err="1"/>
              <a:t>викликані</a:t>
            </a:r>
            <a:r>
              <a:rPr lang="ru-RU" dirty="0"/>
              <a:t> </a:t>
            </a:r>
            <a:r>
              <a:rPr lang="ru-RU" dirty="0" err="1"/>
              <a:t>рухом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згасають</a:t>
            </a:r>
            <a:r>
              <a:rPr lang="ru-RU" dirty="0"/>
              <a:t> на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Як приклад, </a:t>
            </a:r>
            <a:r>
              <a:rPr lang="ru-RU" dirty="0" err="1"/>
              <a:t>можна</a:t>
            </a:r>
            <a:r>
              <a:rPr lang="ru-RU" dirty="0"/>
              <a:t> навести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стінками</a:t>
            </a:r>
            <a:r>
              <a:rPr lang="ru-RU" dirty="0"/>
              <a:t>, одна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рухається</a:t>
            </a:r>
            <a:r>
              <a:rPr lang="ru-RU" dirty="0"/>
              <a:t> – шар </a:t>
            </a:r>
            <a:r>
              <a:rPr lang="ru-RU" dirty="0" err="1"/>
              <a:t>рідини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матиме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саму </a:t>
            </a:r>
            <a:r>
              <a:rPr lang="ru-RU" dirty="0" err="1"/>
              <a:t>швидкість</a:t>
            </a:r>
            <a:r>
              <a:rPr lang="ru-RU" dirty="0"/>
              <a:t>, а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нерухомої</a:t>
            </a:r>
            <a:r>
              <a:rPr lang="ru-RU" dirty="0"/>
              <a:t> </a:t>
            </a:r>
            <a:r>
              <a:rPr lang="ru-RU" dirty="0" err="1"/>
              <a:t>дорівнюватиме</a:t>
            </a:r>
            <a:r>
              <a:rPr lang="ru-RU" dirty="0"/>
              <a:t> 0 (рис. 3а). </a:t>
            </a:r>
          </a:p>
          <a:p>
            <a:pPr marL="0" indent="0">
              <a:buNone/>
            </a:pPr>
            <a:r>
              <a:rPr lang="ru-RU" dirty="0"/>
              <a:t>Шар </a:t>
            </a:r>
            <a:r>
              <a:rPr lang="ru-RU" dirty="0" err="1"/>
              <a:t>рідини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швидкостей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в'язких</a:t>
            </a:r>
            <a:r>
              <a:rPr lang="ru-RU" dirty="0"/>
              <a:t> сил,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прикордонним</a:t>
            </a:r>
            <a:r>
              <a:rPr lang="ru-RU" dirty="0"/>
              <a:t>.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передача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до </a:t>
            </a:r>
            <a:r>
              <a:rPr lang="ru-RU" dirty="0" err="1"/>
              <a:t>оточуючої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 й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опору </a:t>
            </a:r>
            <a:r>
              <a:rPr lang="ru-RU" dirty="0" err="1"/>
              <a:t>тертя</a:t>
            </a:r>
            <a:r>
              <a:rPr lang="ru-RU" dirty="0"/>
              <a:t>. </a:t>
            </a:r>
            <a:r>
              <a:rPr lang="ru-RU" dirty="0" err="1"/>
              <a:t>Товщина</a:t>
            </a:r>
            <a:r>
              <a:rPr lang="ru-RU" dirty="0"/>
              <a:t> </a:t>
            </a:r>
            <a:r>
              <a:rPr lang="ru-RU" dirty="0" err="1"/>
              <a:t>прикордонного</a:t>
            </a:r>
            <a:r>
              <a:rPr lang="ru-RU" dirty="0"/>
              <a:t> шару становить 1-2%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err="1"/>
              <a:t>змоченої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.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тертя</a:t>
            </a:r>
            <a:r>
              <a:rPr lang="ru-RU" dirty="0"/>
              <a:t> на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ділянках</a:t>
            </a:r>
            <a:r>
              <a:rPr lang="ru-RU" dirty="0"/>
              <a:t> корпусу не </a:t>
            </a:r>
            <a:r>
              <a:rPr lang="ru-RU" dirty="0" err="1"/>
              <a:t>однаковий</a:t>
            </a:r>
            <a:r>
              <a:rPr lang="ru-RU" dirty="0"/>
              <a:t>. </a:t>
            </a:r>
            <a:r>
              <a:rPr lang="ru-RU" dirty="0" err="1"/>
              <a:t>Розрізняють</a:t>
            </a:r>
            <a:r>
              <a:rPr lang="ru-RU" dirty="0"/>
              <a:t> два </a:t>
            </a:r>
            <a:r>
              <a:rPr lang="ru-RU" dirty="0" err="1"/>
              <a:t>режими</a:t>
            </a:r>
            <a:r>
              <a:rPr lang="ru-RU" dirty="0"/>
              <a:t> </a:t>
            </a:r>
            <a:r>
              <a:rPr lang="ru-RU" dirty="0" err="1"/>
              <a:t>течії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: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48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6494"/>
            <a:ext cx="10515600" cy="5540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ламінарний</a:t>
            </a:r>
            <a:r>
              <a:rPr lang="ru-RU" dirty="0"/>
              <a:t>, коли </a:t>
            </a:r>
            <a:r>
              <a:rPr lang="ru-RU" dirty="0" err="1"/>
              <a:t>рідина</a:t>
            </a:r>
            <a:r>
              <a:rPr lang="ru-RU" dirty="0"/>
              <a:t> </a:t>
            </a:r>
            <a:r>
              <a:rPr lang="ru-RU" dirty="0" err="1"/>
              <a:t>тече</a:t>
            </a:r>
            <a:r>
              <a:rPr lang="ru-RU" dirty="0"/>
              <a:t> шарами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змішуються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(рис. 3б), </a:t>
            </a:r>
            <a:r>
              <a:rPr lang="ru-RU" b="1" dirty="0" err="1"/>
              <a:t>турбулентний</a:t>
            </a:r>
            <a:r>
              <a:rPr lang="ru-RU" dirty="0"/>
              <a:t>, коли </a:t>
            </a:r>
            <a:r>
              <a:rPr lang="ru-RU" dirty="0" err="1"/>
              <a:t>течія</a:t>
            </a:r>
            <a:r>
              <a:rPr lang="ru-RU" dirty="0"/>
              <a:t> </a:t>
            </a:r>
            <a:r>
              <a:rPr lang="ru-RU" dirty="0" err="1"/>
              <a:t>невпорядкована</a:t>
            </a:r>
            <a:r>
              <a:rPr lang="ru-RU" dirty="0"/>
              <a:t> з </a:t>
            </a:r>
            <a:r>
              <a:rPr lang="ru-RU" dirty="0" err="1"/>
              <a:t>пульсацією</a:t>
            </a:r>
            <a:r>
              <a:rPr lang="ru-RU" dirty="0"/>
              <a:t> </a:t>
            </a:r>
            <a:r>
              <a:rPr lang="ru-RU" dirty="0" err="1"/>
              <a:t>швидкостей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переходу </a:t>
            </a:r>
            <a:r>
              <a:rPr lang="ru-RU" dirty="0" err="1"/>
              <a:t>виниклих</a:t>
            </a:r>
            <a:r>
              <a:rPr lang="ru-RU" dirty="0"/>
              <a:t> </a:t>
            </a:r>
            <a:r>
              <a:rPr lang="ru-RU" dirty="0" err="1"/>
              <a:t>вихорів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одного шару до </a:t>
            </a:r>
            <a:r>
              <a:rPr lang="ru-RU" dirty="0" err="1"/>
              <a:t>іншого</a:t>
            </a:r>
            <a:r>
              <a:rPr lang="ru-RU" dirty="0"/>
              <a:t> (рис. 3в). </a:t>
            </a:r>
            <a:r>
              <a:rPr lang="ru-RU" dirty="0" err="1"/>
              <a:t>Тертя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в </a:t>
            </a:r>
            <a:r>
              <a:rPr lang="ru-RU" dirty="0" err="1"/>
              <a:t>сотні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при </a:t>
            </a:r>
            <a:r>
              <a:rPr lang="ru-RU" dirty="0" err="1"/>
              <a:t>ламінарній</a:t>
            </a:r>
            <a:r>
              <a:rPr lang="ru-RU" dirty="0"/>
              <a:t> </a:t>
            </a:r>
            <a:r>
              <a:rPr lang="ru-RU" dirty="0" err="1"/>
              <a:t>течії</a:t>
            </a:r>
            <a:r>
              <a:rPr lang="ru-RU" dirty="0"/>
              <a:t>, а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корпусу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більші</a:t>
            </a:r>
            <a:r>
              <a:rPr lang="ru-RU" dirty="0"/>
              <a:t>. У </a:t>
            </a:r>
            <a:r>
              <a:rPr lang="ru-RU" dirty="0" err="1"/>
              <a:t>натурі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вид потоку </a:t>
            </a:r>
            <a:r>
              <a:rPr lang="ru-RU" dirty="0" err="1"/>
              <a:t>обтікає</a:t>
            </a:r>
            <a:r>
              <a:rPr lang="ru-RU" dirty="0"/>
              <a:t> судно </a:t>
            </a:r>
            <a:r>
              <a:rPr lang="ru-RU" dirty="0" err="1"/>
              <a:t>майже</a:t>
            </a:r>
            <a:r>
              <a:rPr lang="ru-RU" dirty="0"/>
              <a:t> по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довжині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dirty="0"/>
              <a:t>Рис.3. </a:t>
            </a:r>
            <a:r>
              <a:rPr lang="ru-RU" sz="2000" dirty="0" err="1"/>
              <a:t>Течії</a:t>
            </a:r>
            <a:r>
              <a:rPr lang="ru-RU" sz="2000" dirty="0"/>
              <a:t> у </a:t>
            </a:r>
            <a:r>
              <a:rPr lang="ru-RU" sz="2000" dirty="0" err="1"/>
              <a:t>прикордонному</a:t>
            </a:r>
            <a:r>
              <a:rPr lang="ru-RU" sz="2000" dirty="0"/>
              <a:t> </a:t>
            </a:r>
            <a:r>
              <a:rPr lang="ru-RU" sz="2000" dirty="0" err="1"/>
              <a:t>шарі</a:t>
            </a:r>
            <a:r>
              <a:rPr lang="ru-RU" sz="2000" dirty="0"/>
              <a:t>: а- передача </a:t>
            </a:r>
            <a:r>
              <a:rPr lang="ru-RU" sz="2000" dirty="0" err="1"/>
              <a:t>енергії</a:t>
            </a:r>
            <a:r>
              <a:rPr lang="ru-RU" sz="2000" dirty="0"/>
              <a:t> при </a:t>
            </a:r>
            <a:r>
              <a:rPr lang="ru-RU" sz="2000" dirty="0" err="1"/>
              <a:t>руху</a:t>
            </a:r>
            <a:r>
              <a:rPr lang="ru-RU" sz="2000" dirty="0"/>
              <a:t> </a:t>
            </a:r>
            <a:r>
              <a:rPr lang="ru-RU" sz="2000" dirty="0" err="1"/>
              <a:t>пластини</a:t>
            </a:r>
            <a:r>
              <a:rPr lang="ru-RU" sz="2000" dirty="0"/>
              <a:t>, б – </a:t>
            </a:r>
            <a:r>
              <a:rPr lang="ru-RU" sz="2000" dirty="0" err="1"/>
              <a:t>ламінарна</a:t>
            </a:r>
            <a:r>
              <a:rPr lang="ru-RU" sz="2000" dirty="0"/>
              <a:t> </a:t>
            </a:r>
            <a:r>
              <a:rPr lang="ru-RU" sz="2000" dirty="0" err="1"/>
              <a:t>течія</a:t>
            </a:r>
            <a:r>
              <a:rPr lang="ru-RU" sz="2000" dirty="0"/>
              <a:t>, в – </a:t>
            </a:r>
            <a:r>
              <a:rPr lang="ru-RU" sz="2000" dirty="0" err="1"/>
              <a:t>турбулентний</a:t>
            </a:r>
            <a:r>
              <a:rPr lang="ru-RU" sz="2000" dirty="0"/>
              <a:t> </a:t>
            </a:r>
            <a:r>
              <a:rPr lang="ru-RU" sz="2000" dirty="0" err="1"/>
              <a:t>потік</a:t>
            </a:r>
            <a:r>
              <a:rPr lang="ru-RU" sz="2000" dirty="0"/>
              <a:t>, 1- пластина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рухається</a:t>
            </a:r>
            <a:r>
              <a:rPr lang="ru-RU" sz="2000" dirty="0"/>
              <a:t>, 2 – </a:t>
            </a:r>
            <a:r>
              <a:rPr lang="ru-RU" sz="2000" dirty="0" err="1"/>
              <a:t>границя</a:t>
            </a:r>
            <a:r>
              <a:rPr lang="ru-RU" sz="2000" dirty="0"/>
              <a:t> </a:t>
            </a:r>
            <a:r>
              <a:rPr lang="ru-RU" sz="2000" dirty="0" smtClean="0"/>
              <a:t>шару</a:t>
            </a:r>
            <a:endParaRPr lang="ru-RU" sz="2000" dirty="0"/>
          </a:p>
        </p:txBody>
      </p:sp>
      <p:pic>
        <p:nvPicPr>
          <p:cNvPr id="4098" name="Picture 2" descr="C:\Users\User\Desktop\Течії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559" y="3110466"/>
            <a:ext cx="6071314" cy="229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55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6494"/>
            <a:ext cx="10515600" cy="5540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Режими</a:t>
            </a:r>
            <a:r>
              <a:rPr lang="ru-RU" dirty="0"/>
              <a:t> </a:t>
            </a:r>
            <a:r>
              <a:rPr lang="ru-RU" dirty="0" err="1"/>
              <a:t>течії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судна та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err="1"/>
              <a:t>змоченої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, у </a:t>
            </a:r>
            <a:r>
              <a:rPr lang="ru-RU" dirty="0" err="1"/>
              <a:t>гідродинаміці</a:t>
            </a:r>
            <a:r>
              <a:rPr lang="ru-RU" dirty="0"/>
              <a:t> вони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числом </a:t>
            </a:r>
            <a:r>
              <a:rPr lang="ru-RU" dirty="0" err="1"/>
              <a:t>Рейнольдса</a:t>
            </a:r>
            <a:r>
              <a:rPr lang="ru-RU" dirty="0"/>
              <a:t>: </a:t>
            </a:r>
            <a:r>
              <a:rPr lang="en-US" b="1" i="1" dirty="0"/>
              <a:t>Re</a:t>
            </a:r>
            <a:r>
              <a:rPr lang="en-US" b="1" dirty="0"/>
              <a:t>=</a:t>
            </a:r>
            <a:r>
              <a:rPr lang="en-US" b="1" i="1" dirty="0" err="1"/>
              <a:t>VxL</a:t>
            </a:r>
            <a:r>
              <a:rPr lang="en-US" b="1" dirty="0"/>
              <a:t>/</a:t>
            </a:r>
            <a:r>
              <a:rPr lang="el-GR" b="1" i="1" dirty="0"/>
              <a:t>ν</a:t>
            </a:r>
            <a:r>
              <a:rPr lang="el-GR" dirty="0"/>
              <a:t>, </a:t>
            </a:r>
            <a:r>
              <a:rPr lang="ru-RU" dirty="0"/>
              <a:t>де </a:t>
            </a:r>
            <a:r>
              <a:rPr lang="el-GR" b="1" dirty="0"/>
              <a:t>ν</a:t>
            </a:r>
            <a:r>
              <a:rPr lang="el-GR" dirty="0"/>
              <a:t> –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кінематичної</a:t>
            </a:r>
            <a:r>
              <a:rPr lang="ru-RU" dirty="0"/>
              <a:t> </a:t>
            </a:r>
            <a:r>
              <a:rPr lang="ru-RU" dirty="0" err="1"/>
              <a:t>в'язкості</a:t>
            </a:r>
            <a:r>
              <a:rPr lang="ru-RU" dirty="0"/>
              <a:t> води , для </a:t>
            </a:r>
            <a:r>
              <a:rPr lang="ru-RU" dirty="0" err="1"/>
              <a:t>прісної</a:t>
            </a:r>
            <a:r>
              <a:rPr lang="ru-RU" dirty="0"/>
              <a:t> – </a:t>
            </a:r>
            <a:r>
              <a:rPr lang="el-GR" b="1" dirty="0"/>
              <a:t>ν</a:t>
            </a:r>
            <a:r>
              <a:rPr lang="el-GR" dirty="0"/>
              <a:t> = 1, 15 </a:t>
            </a:r>
            <a:r>
              <a:rPr lang="ru-RU" dirty="0"/>
              <a:t>х10-6 м2/сек., </a:t>
            </a:r>
            <a:r>
              <a:rPr lang="en-US" b="1" dirty="0"/>
              <a:t>L</a:t>
            </a:r>
            <a:r>
              <a:rPr lang="en-US" dirty="0"/>
              <a:t> –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змоченої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, м, </a:t>
            </a:r>
            <a:r>
              <a:rPr lang="en-US" b="1" dirty="0"/>
              <a:t>V</a:t>
            </a:r>
            <a:r>
              <a:rPr lang="en-US" dirty="0"/>
              <a:t> – </a:t>
            </a:r>
            <a:r>
              <a:rPr lang="ru-RU" dirty="0" err="1"/>
              <a:t>швидкість</a:t>
            </a:r>
            <a:r>
              <a:rPr lang="ru-RU" dirty="0"/>
              <a:t> судна, м/сек. </a:t>
            </a:r>
          </a:p>
          <a:p>
            <a:pPr marL="0" indent="0">
              <a:buNone/>
            </a:pPr>
            <a:r>
              <a:rPr lang="ru-RU" dirty="0" err="1"/>
              <a:t>Це</a:t>
            </a:r>
            <a:r>
              <a:rPr lang="ru-RU" dirty="0"/>
              <a:t> число в </a:t>
            </a:r>
            <a:r>
              <a:rPr lang="ru-RU" dirty="0" err="1"/>
              <a:t>прикордонному</a:t>
            </a:r>
            <a:r>
              <a:rPr lang="ru-RU" dirty="0"/>
              <a:t> </a:t>
            </a:r>
            <a:r>
              <a:rPr lang="ru-RU" dirty="0" err="1"/>
              <a:t>шарі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форштевня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err="1"/>
              <a:t>змоченої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ламінарної</a:t>
            </a:r>
            <a:r>
              <a:rPr lang="ru-RU" dirty="0"/>
              <a:t> </a:t>
            </a:r>
            <a:r>
              <a:rPr lang="ru-RU" dirty="0" err="1"/>
              <a:t>течії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становить </a:t>
            </a:r>
            <a:r>
              <a:rPr lang="en-US" dirty="0"/>
              <a:t>Re ≥ 106, </a:t>
            </a:r>
            <a:r>
              <a:rPr lang="ru-RU" dirty="0"/>
              <a:t>для турбулентного потоку </a:t>
            </a:r>
            <a:r>
              <a:rPr lang="en-US" dirty="0"/>
              <a:t>Re ≥ 5</a:t>
            </a:r>
            <a:r>
              <a:rPr lang="ru-RU" dirty="0"/>
              <a:t>х106 – 6х106. </a:t>
            </a:r>
            <a:r>
              <a:rPr lang="ru-RU" dirty="0" err="1"/>
              <a:t>Ламінарна</a:t>
            </a:r>
            <a:r>
              <a:rPr lang="ru-RU" dirty="0"/>
              <a:t> </a:t>
            </a:r>
            <a:r>
              <a:rPr lang="ru-RU" dirty="0" err="1"/>
              <a:t>перетворюється</a:t>
            </a:r>
            <a:r>
              <a:rPr lang="ru-RU" dirty="0"/>
              <a:t> на </a:t>
            </a:r>
            <a:r>
              <a:rPr lang="ru-RU" dirty="0" err="1"/>
              <a:t>турбулентну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вихорів</a:t>
            </a:r>
            <a:r>
              <a:rPr lang="ru-RU" dirty="0"/>
              <a:t>, </a:t>
            </a:r>
            <a:r>
              <a:rPr lang="ru-RU" dirty="0" err="1"/>
              <a:t>направлених</a:t>
            </a:r>
            <a:r>
              <a:rPr lang="ru-RU" dirty="0"/>
              <a:t> </a:t>
            </a:r>
            <a:r>
              <a:rPr lang="ru-RU" dirty="0" err="1"/>
              <a:t>впоперек</a:t>
            </a:r>
            <a:r>
              <a:rPr lang="ru-RU" dirty="0"/>
              <a:t> </a:t>
            </a:r>
            <a:r>
              <a:rPr lang="ru-RU" dirty="0" err="1"/>
              <a:t>прикордонного</a:t>
            </a:r>
            <a:r>
              <a:rPr lang="ru-RU" dirty="0"/>
              <a:t> шару.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корпусу </a:t>
            </a:r>
            <a:r>
              <a:rPr lang="ru-RU" dirty="0" err="1"/>
              <a:t>більша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при </a:t>
            </a:r>
            <a:r>
              <a:rPr lang="ru-RU" dirty="0" err="1"/>
              <a:t>ламінарній</a:t>
            </a:r>
            <a:r>
              <a:rPr lang="ru-RU" dirty="0"/>
              <a:t> </a:t>
            </a:r>
            <a:r>
              <a:rPr lang="ru-RU" dirty="0" err="1"/>
              <a:t>течії</a:t>
            </a:r>
            <a:r>
              <a:rPr lang="ru-RU" dirty="0"/>
              <a:t>. </a:t>
            </a:r>
            <a:r>
              <a:rPr lang="ru-RU" dirty="0" err="1"/>
              <a:t>Поперечні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води </a:t>
            </a:r>
            <a:r>
              <a:rPr lang="ru-RU" dirty="0" err="1"/>
              <a:t>збільшують</a:t>
            </a:r>
            <a:r>
              <a:rPr lang="ru-RU" dirty="0"/>
              <a:t> </a:t>
            </a:r>
            <a:r>
              <a:rPr lang="ru-RU" dirty="0" err="1"/>
              <a:t>товщину</a:t>
            </a:r>
            <a:r>
              <a:rPr lang="ru-RU" dirty="0"/>
              <a:t> </a:t>
            </a:r>
            <a:r>
              <a:rPr lang="ru-RU" dirty="0" err="1"/>
              <a:t>прикордонного</a:t>
            </a:r>
            <a:r>
              <a:rPr lang="ru-RU" dirty="0"/>
              <a:t> шару –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тертя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6313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1318"/>
            <a:ext cx="10515600" cy="5495645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Ламінарна</a:t>
            </a:r>
            <a:r>
              <a:rPr lang="ru-RU" dirty="0"/>
              <a:t> </a:t>
            </a:r>
            <a:r>
              <a:rPr lang="ru-RU" dirty="0" err="1"/>
              <a:t>течія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на </a:t>
            </a:r>
            <a:r>
              <a:rPr lang="ru-RU" dirty="0" err="1"/>
              <a:t>невеличкій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форштевня й при невеликих </a:t>
            </a:r>
            <a:r>
              <a:rPr lang="ru-RU" dirty="0" err="1"/>
              <a:t>швидкостях</a:t>
            </a:r>
            <a:r>
              <a:rPr lang="ru-RU" dirty="0"/>
              <a:t>. Критична величина </a:t>
            </a:r>
            <a:r>
              <a:rPr lang="en-US" b="1" dirty="0"/>
              <a:t>Re</a:t>
            </a:r>
            <a:r>
              <a:rPr lang="en-US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корпусу та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гладкості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 При </a:t>
            </a:r>
            <a:r>
              <a:rPr lang="ru-RU" dirty="0" err="1"/>
              <a:t>збільшенні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ділянка</a:t>
            </a:r>
            <a:r>
              <a:rPr lang="ru-RU" dirty="0"/>
              <a:t> </a:t>
            </a:r>
            <a:r>
              <a:rPr lang="ru-RU" dirty="0" err="1"/>
              <a:t>ламінарної</a:t>
            </a:r>
            <a:r>
              <a:rPr lang="ru-RU" dirty="0"/>
              <a:t> </a:t>
            </a:r>
            <a:r>
              <a:rPr lang="ru-RU" dirty="0" err="1"/>
              <a:t>течії</a:t>
            </a:r>
            <a:r>
              <a:rPr lang="ru-RU" dirty="0"/>
              <a:t> </a:t>
            </a:r>
            <a:r>
              <a:rPr lang="ru-RU" dirty="0" err="1"/>
              <a:t>скорочується</a:t>
            </a:r>
            <a:r>
              <a:rPr lang="ru-RU" dirty="0"/>
              <a:t> і при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високій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момент, коли весь корпус </a:t>
            </a:r>
            <a:r>
              <a:rPr lang="ru-RU" dirty="0" err="1"/>
              <a:t>охоплений</a:t>
            </a:r>
            <a:r>
              <a:rPr lang="ru-RU" dirty="0"/>
              <a:t> </a:t>
            </a:r>
            <a:r>
              <a:rPr lang="ru-RU" dirty="0" err="1"/>
              <a:t>турбулентним</a:t>
            </a:r>
            <a:r>
              <a:rPr lang="ru-RU" dirty="0"/>
              <a:t> потоком.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корпусу </a:t>
            </a:r>
            <a:r>
              <a:rPr lang="ru-RU" dirty="0" err="1"/>
              <a:t>зберігається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тонкий </a:t>
            </a:r>
            <a:r>
              <a:rPr lang="ru-RU" dirty="0" err="1"/>
              <a:t>ламінарний</a:t>
            </a:r>
            <a:r>
              <a:rPr lang="ru-RU" dirty="0"/>
              <a:t> </a:t>
            </a:r>
            <a:r>
              <a:rPr lang="ru-RU" dirty="0" err="1"/>
              <a:t>підшар</a:t>
            </a:r>
            <a:r>
              <a:rPr lang="ru-RU" dirty="0"/>
              <a:t>. </a:t>
            </a:r>
            <a:r>
              <a:rPr lang="ru-RU" dirty="0" err="1"/>
              <a:t>Загальна</a:t>
            </a:r>
            <a:r>
              <a:rPr lang="ru-RU" dirty="0"/>
              <a:t> картина показана на рис. 4. </a:t>
            </a:r>
          </a:p>
          <a:p>
            <a:endParaRPr lang="ru-RU" dirty="0"/>
          </a:p>
        </p:txBody>
      </p:sp>
      <p:pic>
        <p:nvPicPr>
          <p:cNvPr id="5122" name="Picture 2" descr="C:\Users\User\Desktop\Омива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47" y="3954943"/>
            <a:ext cx="5111750" cy="220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696635" y="4715452"/>
            <a:ext cx="50829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Рис.4. </a:t>
            </a:r>
            <a:r>
              <a:rPr lang="ru-RU" dirty="0" err="1"/>
              <a:t>Омивання</a:t>
            </a:r>
            <a:r>
              <a:rPr lang="ru-RU" dirty="0"/>
              <a:t> корпусу: </a:t>
            </a:r>
            <a:endParaRPr lang="ru-RU" dirty="0" smtClean="0"/>
          </a:p>
          <a:p>
            <a:r>
              <a:rPr lang="en-US" dirty="0" smtClean="0"/>
              <a:t>I </a:t>
            </a:r>
            <a:r>
              <a:rPr lang="en-US" dirty="0"/>
              <a:t>– </a:t>
            </a:r>
            <a:r>
              <a:rPr lang="ru-RU" dirty="0" err="1"/>
              <a:t>ділянка</a:t>
            </a:r>
            <a:r>
              <a:rPr lang="ru-RU" dirty="0"/>
              <a:t> </a:t>
            </a:r>
            <a:r>
              <a:rPr lang="ru-RU" dirty="0" err="1"/>
              <a:t>ламінарної</a:t>
            </a:r>
            <a:r>
              <a:rPr lang="ru-RU" dirty="0"/>
              <a:t> </a:t>
            </a:r>
            <a:r>
              <a:rPr lang="ru-RU" dirty="0" err="1"/>
              <a:t>течії</a:t>
            </a:r>
            <a:r>
              <a:rPr lang="ru-RU" dirty="0"/>
              <a:t>, </a:t>
            </a:r>
            <a:endParaRPr lang="ru-RU" dirty="0" smtClean="0"/>
          </a:p>
          <a:p>
            <a:r>
              <a:rPr lang="en-US" dirty="0" smtClean="0"/>
              <a:t>II </a:t>
            </a:r>
            <a:r>
              <a:rPr lang="en-US" dirty="0"/>
              <a:t>– </a:t>
            </a:r>
            <a:r>
              <a:rPr lang="ru-RU" dirty="0" err="1"/>
              <a:t>турбулентний</a:t>
            </a:r>
            <a:r>
              <a:rPr lang="ru-RU" dirty="0"/>
              <a:t> </a:t>
            </a:r>
            <a:r>
              <a:rPr lang="ru-RU" dirty="0" err="1"/>
              <a:t>потік</a:t>
            </a:r>
            <a:r>
              <a:rPr lang="ru-RU" dirty="0" smtClean="0"/>
              <a:t>,</a:t>
            </a:r>
          </a:p>
          <a:p>
            <a:r>
              <a:rPr lang="en-US" dirty="0" smtClean="0"/>
              <a:t>III </a:t>
            </a:r>
            <a:r>
              <a:rPr lang="en-US" dirty="0"/>
              <a:t>– </a:t>
            </a:r>
            <a:r>
              <a:rPr lang="ru-RU" dirty="0"/>
              <a:t>зона </a:t>
            </a:r>
            <a:r>
              <a:rPr lang="ru-RU" dirty="0" err="1"/>
              <a:t>зриву</a:t>
            </a:r>
            <a:r>
              <a:rPr lang="ru-RU" dirty="0"/>
              <a:t> потоку, </a:t>
            </a:r>
            <a:r>
              <a:rPr lang="ru-RU" dirty="0" smtClean="0"/>
              <a:t>а </a:t>
            </a:r>
            <a:r>
              <a:rPr lang="ru-RU" dirty="0"/>
              <a:t>– </a:t>
            </a:r>
            <a:r>
              <a:rPr lang="ru-RU" dirty="0" err="1"/>
              <a:t>ламінарний</a:t>
            </a:r>
            <a:r>
              <a:rPr lang="ru-RU" dirty="0"/>
              <a:t> </a:t>
            </a:r>
            <a:r>
              <a:rPr lang="ru-RU" dirty="0" err="1"/>
              <a:t>підшар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504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0988"/>
            <a:ext cx="10515600" cy="5665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тертя</a:t>
            </a:r>
            <a:r>
              <a:rPr lang="ru-RU" dirty="0"/>
              <a:t> </a:t>
            </a:r>
            <a:r>
              <a:rPr lang="ru-RU" dirty="0" err="1"/>
              <a:t>розраховують</a:t>
            </a:r>
            <a:r>
              <a:rPr lang="ru-RU" dirty="0"/>
              <a:t> за формулою: </a:t>
            </a:r>
            <a:r>
              <a:rPr lang="en-US" b="1" i="1" dirty="0" err="1"/>
              <a:t>Rf</a:t>
            </a:r>
            <a:r>
              <a:rPr lang="en-US" b="1" dirty="0"/>
              <a:t>=</a:t>
            </a:r>
            <a:r>
              <a:rPr lang="ru-RU" dirty="0"/>
              <a:t>С</a:t>
            </a:r>
            <a:r>
              <a:rPr lang="en-US" b="1" i="1" dirty="0" err="1"/>
              <a:t>fx</a:t>
            </a:r>
            <a:r>
              <a:rPr lang="en-US" b="1" dirty="0"/>
              <a:t>(</a:t>
            </a:r>
            <a:r>
              <a:rPr lang="el-GR" b="1" i="1" dirty="0"/>
              <a:t>ρ</a:t>
            </a:r>
            <a:r>
              <a:rPr lang="en-US" b="1" i="1" dirty="0"/>
              <a:t>xV</a:t>
            </a:r>
            <a:r>
              <a:rPr lang="en-US" b="1" dirty="0"/>
              <a:t>2/2)</a:t>
            </a:r>
            <a:r>
              <a:rPr lang="el-GR" b="1" dirty="0"/>
              <a:t>Ω</a:t>
            </a:r>
            <a:r>
              <a:rPr lang="el-GR" dirty="0"/>
              <a:t>, </a:t>
            </a:r>
            <a:r>
              <a:rPr lang="ru-RU" dirty="0"/>
              <a:t>кгс, де: </a:t>
            </a:r>
            <a:r>
              <a:rPr lang="en-US" b="1" dirty="0" err="1"/>
              <a:t>Rf</a:t>
            </a:r>
            <a:r>
              <a:rPr lang="en-US" dirty="0"/>
              <a:t> –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тертя</a:t>
            </a:r>
            <a:r>
              <a:rPr lang="ru-RU" dirty="0"/>
              <a:t>, в кг, </a:t>
            </a:r>
            <a:r>
              <a:rPr lang="ru-RU" b="1" dirty="0"/>
              <a:t>С</a:t>
            </a:r>
            <a:r>
              <a:rPr lang="en-US" b="1" dirty="0"/>
              <a:t>f</a:t>
            </a:r>
            <a:r>
              <a:rPr lang="en-US" dirty="0"/>
              <a:t> – </a:t>
            </a:r>
            <a:r>
              <a:rPr lang="ru-RU" dirty="0" err="1"/>
              <a:t>коефіцієнт</a:t>
            </a:r>
            <a:r>
              <a:rPr lang="ru-RU" dirty="0"/>
              <a:t> опору </a:t>
            </a:r>
            <a:r>
              <a:rPr lang="ru-RU" dirty="0" err="1"/>
              <a:t>тертя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n-US" b="1" dirty="0"/>
              <a:t>Re</a:t>
            </a:r>
            <a:r>
              <a:rPr lang="en-US" dirty="0"/>
              <a:t> </a:t>
            </a:r>
            <a:r>
              <a:rPr lang="ru-RU" dirty="0"/>
              <a:t>та </a:t>
            </a:r>
            <a:r>
              <a:rPr lang="ru-RU" dirty="0" err="1"/>
              <a:t>шорсткості</a:t>
            </a:r>
            <a:r>
              <a:rPr lang="ru-RU" dirty="0"/>
              <a:t>, </a:t>
            </a:r>
            <a:r>
              <a:rPr lang="el-GR" b="1" dirty="0"/>
              <a:t>ρ</a:t>
            </a:r>
            <a:r>
              <a:rPr lang="el-GR" dirty="0"/>
              <a:t> – </a:t>
            </a:r>
            <a:r>
              <a:rPr lang="ru-RU" dirty="0" err="1"/>
              <a:t>масова</a:t>
            </a:r>
            <a:r>
              <a:rPr lang="ru-RU" dirty="0"/>
              <a:t> </a:t>
            </a:r>
            <a:r>
              <a:rPr lang="ru-RU" dirty="0" err="1"/>
              <a:t>щільність</a:t>
            </a:r>
            <a:r>
              <a:rPr lang="ru-RU" dirty="0"/>
              <a:t> </a:t>
            </a:r>
            <a:r>
              <a:rPr lang="ru-RU" dirty="0" err="1"/>
              <a:t>прісної</a:t>
            </a:r>
            <a:r>
              <a:rPr lang="ru-RU" dirty="0"/>
              <a:t> води, 102 кг сек.2/м4, </a:t>
            </a:r>
            <a:r>
              <a:rPr lang="en-US" b="1" dirty="0"/>
              <a:t>V</a:t>
            </a:r>
            <a:r>
              <a:rPr lang="en-US" dirty="0"/>
              <a:t> –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яхти</a:t>
            </a:r>
            <a:r>
              <a:rPr lang="ru-RU" dirty="0"/>
              <a:t>, м/сек., </a:t>
            </a:r>
            <a:r>
              <a:rPr lang="el-GR" b="1" dirty="0"/>
              <a:t>Ω</a:t>
            </a:r>
            <a:r>
              <a:rPr lang="el-GR" dirty="0"/>
              <a:t> – </a:t>
            </a:r>
            <a:r>
              <a:rPr lang="ru-RU" dirty="0" err="1"/>
              <a:t>змочена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, м2. </a:t>
            </a:r>
          </a:p>
          <a:p>
            <a:pPr marL="0" indent="0">
              <a:buNone/>
            </a:pPr>
            <a:r>
              <a:rPr lang="ru-RU" dirty="0" err="1"/>
              <a:t>Зростання</a:t>
            </a:r>
            <a:r>
              <a:rPr lang="ru-RU" dirty="0"/>
              <a:t> опору </a:t>
            </a:r>
            <a:r>
              <a:rPr lang="ru-RU" dirty="0" err="1"/>
              <a:t>шорсткої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,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гладкою </a:t>
            </a:r>
            <a:r>
              <a:rPr lang="ru-RU" dirty="0" err="1"/>
              <a:t>пояснюють</a:t>
            </a:r>
            <a:r>
              <a:rPr lang="ru-RU" dirty="0"/>
              <a:t> </a:t>
            </a:r>
            <a:r>
              <a:rPr lang="ru-RU" dirty="0" err="1"/>
              <a:t>наявністю</a:t>
            </a:r>
            <a:r>
              <a:rPr lang="ru-RU" dirty="0"/>
              <a:t> в турбулентному </a:t>
            </a:r>
            <a:r>
              <a:rPr lang="ru-RU" dirty="0" err="1"/>
              <a:t>шарі</a:t>
            </a:r>
            <a:r>
              <a:rPr lang="ru-RU" dirty="0"/>
              <a:t> </a:t>
            </a:r>
            <a:r>
              <a:rPr lang="ru-RU" dirty="0" err="1"/>
              <a:t>ламінарного</a:t>
            </a:r>
            <a:r>
              <a:rPr lang="ru-RU" dirty="0"/>
              <a:t> </a:t>
            </a:r>
            <a:r>
              <a:rPr lang="ru-RU" dirty="0" err="1"/>
              <a:t>підшару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нерівності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занурені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, то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змінює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течії</a:t>
            </a:r>
            <a:r>
              <a:rPr lang="ru-RU" dirty="0"/>
              <a:t>, а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–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турбулізація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по </a:t>
            </a:r>
            <a:r>
              <a:rPr lang="ru-RU" dirty="0" err="1"/>
              <a:t>усій</a:t>
            </a:r>
            <a:r>
              <a:rPr lang="ru-RU" dirty="0"/>
              <a:t> </a:t>
            </a:r>
            <a:r>
              <a:rPr lang="ru-RU" dirty="0" err="1"/>
              <a:t>товщині</a:t>
            </a:r>
            <a:r>
              <a:rPr lang="ru-RU" dirty="0"/>
              <a:t> </a:t>
            </a:r>
            <a:r>
              <a:rPr lang="ru-RU" dirty="0" err="1"/>
              <a:t>прикордонного</a:t>
            </a:r>
            <a:r>
              <a:rPr lang="ru-RU" dirty="0"/>
              <a:t> шару і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тертя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при </a:t>
            </a:r>
            <a:r>
              <a:rPr lang="ru-RU" dirty="0" err="1"/>
              <a:t>висоті</a:t>
            </a:r>
            <a:r>
              <a:rPr lang="ru-RU" dirty="0"/>
              <a:t> </a:t>
            </a:r>
            <a:r>
              <a:rPr lang="ru-RU" dirty="0" err="1"/>
              <a:t>шорсткості</a:t>
            </a:r>
            <a:r>
              <a:rPr lang="ru-RU" dirty="0"/>
              <a:t> 0,2 мм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становить 0,0038, при </a:t>
            </a:r>
            <a:r>
              <a:rPr lang="ru-RU" dirty="0" err="1"/>
              <a:t>зменшенні</a:t>
            </a:r>
            <a:r>
              <a:rPr lang="ru-RU" dirty="0"/>
              <a:t> </a:t>
            </a:r>
            <a:r>
              <a:rPr lang="ru-RU" dirty="0" err="1"/>
              <a:t>висоти</a:t>
            </a:r>
            <a:r>
              <a:rPr lang="ru-RU" dirty="0"/>
              <a:t> до 0,025 мм (</a:t>
            </a:r>
            <a:r>
              <a:rPr lang="ru-RU" dirty="0" err="1"/>
              <a:t>шліфована</a:t>
            </a:r>
            <a:r>
              <a:rPr lang="ru-RU" dirty="0"/>
              <a:t> та </a:t>
            </a:r>
            <a:r>
              <a:rPr lang="ru-RU" dirty="0" err="1"/>
              <a:t>лакована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)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 до 0,0028, </a:t>
            </a:r>
            <a:r>
              <a:rPr lang="ru-RU" dirty="0" err="1"/>
              <a:t>тобто</a:t>
            </a:r>
            <a:r>
              <a:rPr lang="ru-RU" dirty="0"/>
              <a:t> на 30%.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456990"/>
      </p:ext>
    </p:extLst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1108</Words>
  <Application>Microsoft Office PowerPoint</Application>
  <PresentationFormat>Произвольный</PresentationFormat>
  <Paragraphs>59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Офисная 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dcterms:created xsi:type="dcterms:W3CDTF">2020-05-07T09:46:48Z</dcterms:created>
  <dcterms:modified xsi:type="dcterms:W3CDTF">2022-10-31T09:55:45Z</dcterms:modified>
</cp:coreProperties>
</file>