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96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6" r:id="rId11"/>
    <p:sldId id="283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>
        <p:scale>
          <a:sx n="92" d="100"/>
          <a:sy n="92" d="100"/>
        </p:scale>
        <p:origin x="-125" y="2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A506E-1FE7-4AAE-BB65-6E2B558BBDB0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D4FDC-8622-4334-B648-774875960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9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3747DEA-7FA9-475C-B807-E86FE22AF2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7645DE9-8F0D-4CB2-9ADE-F3277D6FC19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0AB0ADC-1C9C-4E59-85D7-6ED1919796FC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3318114-54DF-49C5-BF53-87C7BC0AF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1614C18-1A31-4D64-A5F0-F37588A5D425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58E936B-431F-42A0-B6C5-EC2CFFA09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8035FE8-4175-41DC-8A54-9583C4995D85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CFDB99A-76D3-4C3C-BA32-7C324AB42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6007547-11BA-49E2-83F6-D7B40320EB77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CD90B5F-7BD4-488B-8D13-D2A53320B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90E50E4-A575-4D8C-9134-8600EB77CC73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812F6A0-A181-4C73-88E9-21740C316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B7F64DD-80C4-46D5-8BF1-EA5AC6BAF693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83B7A7A-A8A5-448C-8621-A62FA6B7A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DE8959F-8CA0-45D0-9BB6-A45A569247D0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9186CF6-DD91-4EF5-914E-DA7F0B8AB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08D97E9-2A11-4BAB-B43C-D32CD218868A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D200CE7-8E4A-4EDC-A55C-DC11FDE2F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4E8FC27-08C2-4BAA-9721-6000688F0C40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79FD3FC-F315-4125-937F-F22CB7E4A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D81673B-027B-4B13-AA73-38B471D5AA4D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F7AF132-2A50-42E4-86CD-194FD525D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7B56276-8C3E-4890-A6F1-79A4E8F2C085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4CA1E1D-0631-4BE2-9433-E57A4E802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6F768-49E3-4295-8427-2CC3E2156E25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C61EE-A8B1-4099-BA99-ACF7C97C1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491029" y="2019423"/>
            <a:ext cx="10232048" cy="4375882"/>
          </a:xfrm>
        </p:spPr>
        <p:txBody>
          <a:bodyPr/>
          <a:lstStyle/>
          <a:p>
            <a:endParaRPr lang="uk-UA" altLang="en-US" dirty="0"/>
          </a:p>
          <a:p>
            <a:r>
              <a:rPr lang="uk-UA" altLang="en-US" sz="6000" b="1" dirty="0" err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судномодельний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гурток</a:t>
            </a:r>
          </a:p>
          <a:p>
            <a:r>
              <a:rPr lang="uk-UA" altLang="en-US" sz="6000" b="1" dirty="0">
                <a:solidFill>
                  <a:srgbClr val="00B05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НВК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презентує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заняття основного рівня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endParaRPr lang="ru-RU" altLang="en-US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57136" y="0"/>
            <a:ext cx="4279900" cy="2222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Таким чином </a:t>
            </a:r>
            <a:r>
              <a:rPr lang="ru-RU" dirty="0" err="1"/>
              <a:t>Ulstein</a:t>
            </a:r>
            <a:r>
              <a:rPr lang="ru-RU" dirty="0"/>
              <a:t> </a:t>
            </a:r>
            <a:r>
              <a:rPr lang="ru-RU" dirty="0" err="1"/>
              <a:t>Group</a:t>
            </a:r>
            <a:r>
              <a:rPr lang="ru-RU" dirty="0"/>
              <a:t> </a:t>
            </a:r>
            <a:r>
              <a:rPr lang="ru-RU" dirty="0" err="1"/>
              <a:t>вдалося</a:t>
            </a:r>
            <a:r>
              <a:rPr lang="ru-RU" dirty="0"/>
              <a:t> </a:t>
            </a:r>
            <a:r>
              <a:rPr lang="ru-RU" dirty="0" err="1"/>
              <a:t>створити</a:t>
            </a:r>
            <a:r>
              <a:rPr lang="ru-RU" dirty="0"/>
              <a:t>  </a:t>
            </a:r>
            <a:r>
              <a:rPr lang="ru-RU" dirty="0" err="1"/>
              <a:t>новий</a:t>
            </a:r>
            <a:r>
              <a:rPr lang="ru-RU" dirty="0"/>
              <a:t> тренд в </a:t>
            </a:r>
            <a:r>
              <a:rPr lang="ru-RU" dirty="0" err="1"/>
              <a:t>суднобудуванні</a:t>
            </a:r>
            <a:r>
              <a:rPr lang="ru-RU" dirty="0"/>
              <a:t>.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кораблів</a:t>
            </a:r>
            <a:r>
              <a:rPr lang="ru-RU" dirty="0"/>
              <a:t> за </a:t>
            </a:r>
            <a:r>
              <a:rPr lang="ru-RU" dirty="0" err="1"/>
              <a:t>технологією</a:t>
            </a:r>
            <a:r>
              <a:rPr lang="ru-RU" dirty="0"/>
              <a:t> X-BOW </a:t>
            </a:r>
            <a:r>
              <a:rPr lang="ru-RU" dirty="0" err="1"/>
              <a:t>показує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нам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уважно</a:t>
            </a:r>
            <a:r>
              <a:rPr lang="ru-RU" dirty="0"/>
              <a:t> </a:t>
            </a:r>
            <a:r>
              <a:rPr lang="ru-RU" dirty="0" err="1"/>
              <a:t>звернути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на </a:t>
            </a:r>
            <a:r>
              <a:rPr lang="ru-RU" dirty="0" err="1"/>
              <a:t>технології</a:t>
            </a:r>
            <a:r>
              <a:rPr lang="ru-RU" dirty="0"/>
              <a:t> наших </a:t>
            </a:r>
            <a:r>
              <a:rPr lang="ru-RU" dirty="0" err="1"/>
              <a:t>предків</a:t>
            </a:r>
            <a:r>
              <a:rPr lang="ru-RU" dirty="0"/>
              <a:t>. Так, </a:t>
            </a:r>
            <a:r>
              <a:rPr lang="ru-RU" dirty="0" err="1"/>
              <a:t>технологія</a:t>
            </a:r>
            <a:r>
              <a:rPr lang="ru-RU" dirty="0"/>
              <a:t>, яку </a:t>
            </a:r>
            <a:r>
              <a:rPr lang="ru-RU" dirty="0" err="1"/>
              <a:t>використовували</a:t>
            </a:r>
            <a:r>
              <a:rPr lang="ru-RU" dirty="0"/>
              <a:t> </a:t>
            </a:r>
            <a:r>
              <a:rPr lang="ru-RU" dirty="0" err="1"/>
              <a:t>тисячу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тому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будівництва</a:t>
            </a:r>
            <a:r>
              <a:rPr lang="ru-RU" dirty="0"/>
              <a:t> ДРАКАР </a:t>
            </a:r>
            <a:r>
              <a:rPr lang="ru-RU" dirty="0" err="1"/>
              <a:t>вікінгів</a:t>
            </a:r>
            <a:r>
              <a:rPr lang="ru-RU" dirty="0"/>
              <a:t>, </a:t>
            </a:r>
            <a:r>
              <a:rPr lang="ru-RU" dirty="0" err="1"/>
              <a:t>отримала</a:t>
            </a:r>
            <a:r>
              <a:rPr lang="ru-RU" dirty="0"/>
              <a:t> друге </a:t>
            </a:r>
            <a:r>
              <a:rPr lang="ru-RU" dirty="0" err="1"/>
              <a:t>народження</a:t>
            </a:r>
            <a:r>
              <a:rPr lang="ru-RU" dirty="0"/>
              <a:t> на початку 21 </a:t>
            </a:r>
            <a:r>
              <a:rPr lang="ru-RU" dirty="0" err="1"/>
              <a:t>століття</a:t>
            </a:r>
            <a:r>
              <a:rPr lang="ru-RU" dirty="0"/>
              <a:t>.</a:t>
            </a:r>
          </a:p>
        </p:txBody>
      </p:sp>
      <p:pic>
        <p:nvPicPr>
          <p:cNvPr id="4" name="Picture 2" descr="C:\Users\User\Desktop\1660567353_13-hdpic-club-p-korabl-s-inversnim-nosom-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3442" b="19765"/>
          <a:stretch/>
        </p:blipFill>
        <p:spPr bwMode="auto">
          <a:xfrm>
            <a:off x="4912822" y="3156626"/>
            <a:ext cx="3674225" cy="320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211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56953"/>
            <a:ext cx="10515600" cy="5620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Джерела </a:t>
            </a:r>
            <a:r>
              <a:rPr lang="uk-UA" b="1" dirty="0">
                <a:solidFill>
                  <a:srgbClr val="FF0000"/>
                </a:solidFill>
              </a:rPr>
              <a:t>інформації</a:t>
            </a:r>
            <a:r>
              <a:rPr lang="uk-UA" b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uk-UA" dirty="0"/>
              <a:t>Революція в суднобудуванні: кораблі з інверсним носом</a:t>
            </a:r>
          </a:p>
          <a:p>
            <a:pPr marL="0" indent="0">
              <a:buNone/>
            </a:pPr>
            <a:endParaRPr lang="uk-UA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/>
              <a:t>https://www.youtube.com/watch?v=wNyvyI4bXGQ</a:t>
            </a:r>
            <a:endParaRPr lang="uk-UA" b="1" dirty="0" smtClean="0"/>
          </a:p>
          <a:p>
            <a:pPr marL="0" indent="0">
              <a:buNone/>
            </a:pPr>
            <a:r>
              <a:rPr lang="en-US" b="1" dirty="0" err="1" smtClean="0"/>
              <a:t>Ulstein</a:t>
            </a:r>
            <a:r>
              <a:rPr lang="en-US" b="1" dirty="0" smtClean="0"/>
              <a:t> </a:t>
            </a:r>
            <a:r>
              <a:rPr lang="en-US" b="1" dirty="0"/>
              <a:t>X-Bow Ships: Revolutionary Ship </a:t>
            </a:r>
            <a:r>
              <a:rPr lang="en-US" b="1" dirty="0" smtClean="0"/>
              <a:t>Design</a:t>
            </a:r>
            <a:endParaRPr lang="uk-UA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https://ulstein.com/references/bourbon-orca</a:t>
            </a:r>
            <a:endParaRPr lang="uk-UA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uk-UA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846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06179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Дякую за увагу!</a:t>
            </a:r>
            <a:endParaRPr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C:\Users\User\Desktop\AX104-model-testing_red_57c8d060f15a964044c2f9ba516df6c9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775" y="1354975"/>
            <a:ext cx="9610726" cy="480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65265"/>
            <a:ext cx="10515600" cy="561169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uk-UA" b="1" dirty="0">
                <a:solidFill>
                  <a:srgbClr val="FF0000"/>
                </a:solidFill>
              </a:rPr>
              <a:t>Революція в суднобудуванні: кораблі з інверсним носом. Ч 2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/>
              <a:t>Інверсний</a:t>
            </a:r>
            <a:r>
              <a:rPr lang="ru-RU" dirty="0"/>
              <a:t> </a:t>
            </a:r>
            <a:r>
              <a:rPr lang="ru-RU" dirty="0" err="1"/>
              <a:t>ніс</a:t>
            </a:r>
            <a:r>
              <a:rPr lang="ru-RU" dirty="0"/>
              <a:t> </a:t>
            </a:r>
            <a:r>
              <a:rPr lang="en-US" dirty="0"/>
              <a:t>X-BOW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ефективний</a:t>
            </a:r>
            <a:r>
              <a:rPr lang="ru-RU" dirty="0"/>
              <a:t> і на </a:t>
            </a:r>
            <a:r>
              <a:rPr lang="ru-RU" dirty="0" err="1"/>
              <a:t>спокійній</a:t>
            </a:r>
            <a:r>
              <a:rPr lang="ru-RU" dirty="0"/>
              <a:t> </a:t>
            </a:r>
            <a:r>
              <a:rPr lang="ru-RU" dirty="0" err="1"/>
              <a:t>воді</a:t>
            </a:r>
            <a:r>
              <a:rPr lang="ru-RU" dirty="0"/>
              <a:t>.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частоти</a:t>
            </a:r>
            <a:r>
              <a:rPr lang="ru-RU" dirty="0"/>
              <a:t> і </a:t>
            </a:r>
            <a:r>
              <a:rPr lang="ru-RU" dirty="0" err="1"/>
              <a:t>сили</a:t>
            </a:r>
            <a:r>
              <a:rPr lang="ru-RU" dirty="0"/>
              <a:t> </a:t>
            </a:r>
            <a:r>
              <a:rPr lang="ru-RU" dirty="0" err="1"/>
              <a:t>ударів</a:t>
            </a:r>
            <a:r>
              <a:rPr lang="ru-RU" dirty="0"/>
              <a:t> </a:t>
            </a:r>
            <a:r>
              <a:rPr lang="ru-RU" dirty="0" err="1"/>
              <a:t>хвиль</a:t>
            </a:r>
            <a:r>
              <a:rPr lang="ru-RU" dirty="0"/>
              <a:t> </a:t>
            </a:r>
            <a:r>
              <a:rPr lang="ru-RU" dirty="0" err="1"/>
              <a:t>подовжують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корабля, </a:t>
            </a:r>
            <a:r>
              <a:rPr lang="ru-RU" dirty="0" err="1"/>
              <a:t>підвищують</a:t>
            </a:r>
            <a:r>
              <a:rPr lang="ru-RU" dirty="0"/>
              <a:t> комфорт </a:t>
            </a:r>
            <a:r>
              <a:rPr lang="ru-RU" dirty="0" err="1"/>
              <a:t>моряків</a:t>
            </a:r>
            <a:r>
              <a:rPr lang="ru-RU" dirty="0"/>
              <a:t>. І </a:t>
            </a:r>
            <a:r>
              <a:rPr lang="ru-RU" dirty="0" err="1"/>
              <a:t>це</a:t>
            </a:r>
            <a:r>
              <a:rPr lang="ru-RU" dirty="0"/>
              <a:t> не </a:t>
            </a:r>
            <a:r>
              <a:rPr lang="ru-RU" dirty="0" err="1"/>
              <a:t>теоретичні</a:t>
            </a:r>
            <a:r>
              <a:rPr lang="ru-RU" dirty="0"/>
              <a:t> </a:t>
            </a:r>
            <a:r>
              <a:rPr lang="ru-RU" dirty="0" err="1"/>
              <a:t>викладки</a:t>
            </a:r>
            <a:r>
              <a:rPr lang="ru-RU" dirty="0"/>
              <a:t>, а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випробувань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User\Desktop\1660567286_5-hdpic-club-p-korabl-s-inversnim-nosom-5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0" r="-2082" b="8696"/>
          <a:stretch/>
        </p:blipFill>
        <p:spPr bwMode="auto">
          <a:xfrm>
            <a:off x="2557549" y="2909455"/>
            <a:ext cx="6927273" cy="335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235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265" y="648393"/>
            <a:ext cx="10981113" cy="552857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  У 2007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влаштовано</a:t>
            </a:r>
            <a:r>
              <a:rPr lang="ru-RU" dirty="0"/>
              <a:t> </a:t>
            </a:r>
            <a:r>
              <a:rPr lang="ru-RU" dirty="0" err="1"/>
              <a:t>змагання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двома</a:t>
            </a:r>
            <a:r>
              <a:rPr lang="ru-RU" dirty="0"/>
              <a:t> кораблями: </a:t>
            </a:r>
            <a:r>
              <a:rPr lang="en-US" dirty="0" err="1"/>
              <a:t>Skandi</a:t>
            </a:r>
            <a:r>
              <a:rPr lang="en-US" dirty="0"/>
              <a:t> Caledonia </a:t>
            </a:r>
            <a:r>
              <a:rPr lang="ru-RU" dirty="0"/>
              <a:t>і </a:t>
            </a:r>
            <a:r>
              <a:rPr lang="ru-RU" dirty="0" err="1"/>
              <a:t>якірний</a:t>
            </a:r>
            <a:r>
              <a:rPr lang="ru-RU" dirty="0"/>
              <a:t> буксир </a:t>
            </a:r>
            <a:r>
              <a:rPr lang="en-US" dirty="0"/>
              <a:t>Bourbon Orca. </a:t>
            </a:r>
            <a:r>
              <a:rPr lang="ru-RU" dirty="0"/>
              <a:t>Перше судно мало </a:t>
            </a:r>
            <a:r>
              <a:rPr lang="ru-RU" dirty="0" err="1"/>
              <a:t>класичний</a:t>
            </a:r>
            <a:r>
              <a:rPr lang="ru-RU" dirty="0"/>
              <a:t> для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кораблів</a:t>
            </a:r>
            <a:r>
              <a:rPr lang="ru-RU" dirty="0"/>
              <a:t> </a:t>
            </a:r>
            <a:r>
              <a:rPr lang="ru-RU" dirty="0" err="1"/>
              <a:t>ніс</a:t>
            </a:r>
            <a:r>
              <a:rPr lang="ru-RU" dirty="0"/>
              <a:t> з </a:t>
            </a:r>
            <a:r>
              <a:rPr lang="ru-RU" dirty="0" err="1"/>
              <a:t>бульбом</a:t>
            </a:r>
            <a:r>
              <a:rPr lang="ru-RU" dirty="0"/>
              <a:t>, а друге – </a:t>
            </a:r>
            <a:r>
              <a:rPr lang="ru-RU" dirty="0" err="1"/>
              <a:t>інверсний</a:t>
            </a:r>
            <a:r>
              <a:rPr lang="ru-RU" dirty="0"/>
              <a:t> </a:t>
            </a:r>
            <a:r>
              <a:rPr lang="ru-RU" dirty="0" err="1"/>
              <a:t>ніс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Picture 3" descr="C:\Users\User\Desktop\5440653463_0ff7ff7b60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937" b="2449"/>
          <a:stretch/>
        </p:blipFill>
        <p:spPr bwMode="auto">
          <a:xfrm>
            <a:off x="537555" y="2168930"/>
            <a:ext cx="6049934" cy="388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image-18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489" y="2385752"/>
            <a:ext cx="5070764" cy="332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185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98516"/>
            <a:ext cx="10515600" cy="55784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За </a:t>
            </a:r>
            <a:r>
              <a:rPr lang="ru-RU" dirty="0"/>
              <a:t>умов </a:t>
            </a:r>
            <a:r>
              <a:rPr lang="ru-RU" dirty="0" err="1"/>
              <a:t>однакової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силових</a:t>
            </a:r>
            <a:r>
              <a:rPr lang="ru-RU" dirty="0"/>
              <a:t> установок </a:t>
            </a:r>
            <a:r>
              <a:rPr lang="ru-RU" dirty="0" err="1"/>
              <a:t>Каледонія</a:t>
            </a:r>
            <a:r>
              <a:rPr lang="ru-RU" dirty="0"/>
              <a:t> </a:t>
            </a:r>
            <a:r>
              <a:rPr lang="ru-RU" dirty="0" err="1"/>
              <a:t>змогла</a:t>
            </a:r>
            <a:r>
              <a:rPr lang="ru-RU" dirty="0"/>
              <a:t> </a:t>
            </a:r>
            <a:r>
              <a:rPr lang="ru-RU" dirty="0" err="1"/>
              <a:t>розвинути</a:t>
            </a:r>
            <a:r>
              <a:rPr lang="ru-RU" dirty="0"/>
              <a:t> 8 </a:t>
            </a:r>
            <a:r>
              <a:rPr lang="ru-RU" dirty="0" err="1"/>
              <a:t>вузлів</a:t>
            </a:r>
            <a:r>
              <a:rPr lang="ru-RU" dirty="0"/>
              <a:t>, в той час як Бурбон Орка </a:t>
            </a:r>
            <a:r>
              <a:rPr lang="ru-RU" dirty="0" err="1"/>
              <a:t>розігналося</a:t>
            </a:r>
            <a:r>
              <a:rPr lang="ru-RU" dirty="0"/>
              <a:t> до 13 </a:t>
            </a:r>
            <a:r>
              <a:rPr lang="ru-RU" dirty="0" err="1"/>
              <a:t>вузлів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  </a:t>
            </a:r>
            <a:r>
              <a:rPr lang="ru-RU" dirty="0" err="1"/>
              <a:t>Кораблі</a:t>
            </a:r>
            <a:r>
              <a:rPr lang="ru-RU" dirty="0"/>
              <a:t>, </a:t>
            </a:r>
            <a:r>
              <a:rPr lang="ru-RU" dirty="0" err="1"/>
              <a:t>носова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виготовлена</a:t>
            </a:r>
            <a:r>
              <a:rPr lang="ru-RU" dirty="0"/>
              <a:t> ​​за </a:t>
            </a:r>
            <a:r>
              <a:rPr lang="ru-RU" dirty="0" err="1"/>
              <a:t>технологією</a:t>
            </a:r>
            <a:r>
              <a:rPr lang="ru-RU" dirty="0"/>
              <a:t> </a:t>
            </a:r>
            <a:r>
              <a:rPr lang="ru-RU" dirty="0" smtClean="0"/>
              <a:t>X-BOW, довели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чудові</a:t>
            </a:r>
            <a:r>
              <a:rPr lang="ru-RU" dirty="0"/>
              <a:t> </a:t>
            </a:r>
            <a:r>
              <a:rPr lang="ru-RU" dirty="0" err="1"/>
              <a:t>морехідні</a:t>
            </a:r>
            <a:r>
              <a:rPr lang="ru-RU" dirty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ходять</a:t>
            </a:r>
            <a:r>
              <a:rPr lang="ru-RU" dirty="0" smtClean="0"/>
              <a:t> по просторам </a:t>
            </a:r>
            <a:r>
              <a:rPr lang="ru-RU" dirty="0" err="1"/>
              <a:t>Світового</a:t>
            </a:r>
            <a:r>
              <a:rPr lang="ru-RU" dirty="0"/>
              <a:t> океану. У 2016 </a:t>
            </a:r>
            <a:r>
              <a:rPr lang="ru-RU" dirty="0" err="1"/>
              <a:t>році</a:t>
            </a:r>
            <a:r>
              <a:rPr lang="ru-RU" dirty="0"/>
              <a:t> Бурбон Орка </a:t>
            </a:r>
            <a:r>
              <a:rPr lang="ru-RU" dirty="0" err="1"/>
              <a:t>потрапив</a:t>
            </a:r>
            <a:r>
              <a:rPr lang="ru-RU" dirty="0"/>
              <a:t> в </a:t>
            </a:r>
            <a:r>
              <a:rPr lang="ru-RU" dirty="0" err="1"/>
              <a:t>сильний</a:t>
            </a:r>
            <a:r>
              <a:rPr lang="ru-RU" dirty="0"/>
              <a:t> шторм,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супроводжувався</a:t>
            </a:r>
            <a:r>
              <a:rPr lang="ru-RU" dirty="0"/>
              <a:t> </a:t>
            </a:r>
            <a:r>
              <a:rPr lang="ru-RU" dirty="0" err="1"/>
              <a:t>п’ятнадцятиметровими</a:t>
            </a:r>
            <a:r>
              <a:rPr lang="ru-RU" dirty="0"/>
              <a:t> </a:t>
            </a:r>
            <a:r>
              <a:rPr lang="ru-RU" dirty="0" err="1"/>
              <a:t>хвилями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порівняти</a:t>
            </a:r>
            <a:r>
              <a:rPr lang="ru-RU" dirty="0"/>
              <a:t> з </a:t>
            </a:r>
            <a:r>
              <a:rPr lang="ru-RU" dirty="0" err="1"/>
              <a:t>п’ятиповерховим</a:t>
            </a:r>
            <a:r>
              <a:rPr lang="ru-RU" dirty="0"/>
              <a:t> </a:t>
            </a:r>
            <a:r>
              <a:rPr lang="ru-RU" dirty="0" err="1"/>
              <a:t>будинком</a:t>
            </a:r>
            <a:r>
              <a:rPr lang="ru-RU" dirty="0"/>
              <a:t>. Орка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успішно</a:t>
            </a:r>
            <a:r>
              <a:rPr lang="ru-RU" dirty="0"/>
              <a:t> </a:t>
            </a:r>
            <a:r>
              <a:rPr lang="ru-RU" dirty="0" err="1"/>
              <a:t>подолав</a:t>
            </a:r>
            <a:r>
              <a:rPr lang="ru-RU" dirty="0"/>
              <a:t> </a:t>
            </a:r>
            <a:r>
              <a:rPr lang="ru-RU" dirty="0" err="1"/>
              <a:t>випробування</a:t>
            </a:r>
            <a:r>
              <a:rPr lang="ru-RU" dirty="0"/>
              <a:t>, але й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здивував</a:t>
            </a:r>
            <a:r>
              <a:rPr lang="ru-RU" dirty="0"/>
              <a:t> </a:t>
            </a:r>
            <a:r>
              <a:rPr lang="ru-RU" dirty="0" err="1"/>
              <a:t>екіпаж</a:t>
            </a:r>
            <a:r>
              <a:rPr lang="ru-RU" dirty="0"/>
              <a:t> </a:t>
            </a:r>
            <a:r>
              <a:rPr lang="ru-RU" dirty="0" err="1"/>
              <a:t>м’якістю</a:t>
            </a:r>
            <a:r>
              <a:rPr lang="ru-RU" dirty="0"/>
              <a:t> ходу в таких </a:t>
            </a:r>
            <a:r>
              <a:rPr lang="ru-RU" dirty="0" err="1"/>
              <a:t>екстремальних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dirty="0"/>
              <a:t>Особливо </a:t>
            </a:r>
            <a:r>
              <a:rPr lang="ru-RU" dirty="0" err="1"/>
              <a:t>важливим</a:t>
            </a:r>
            <a:r>
              <a:rPr lang="ru-RU" dirty="0"/>
              <a:t> фактором нового типу суден є, то </a:t>
            </a:r>
            <a:r>
              <a:rPr lang="ru-RU" dirty="0" err="1"/>
              <a:t>що</a:t>
            </a:r>
            <a:r>
              <a:rPr lang="ru-RU" dirty="0"/>
              <a:t> вони </a:t>
            </a:r>
            <a:r>
              <a:rPr lang="ru-RU" dirty="0" err="1"/>
              <a:t>споживають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промислових</a:t>
            </a:r>
            <a:r>
              <a:rPr lang="ru-RU" dirty="0"/>
              <a:t> масштабах </a:t>
            </a:r>
            <a:r>
              <a:rPr lang="ru-RU" dirty="0" err="1"/>
              <a:t>виливається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солідну</a:t>
            </a:r>
            <a:r>
              <a:rPr lang="ru-RU" dirty="0"/>
              <a:t> </a:t>
            </a:r>
            <a:r>
              <a:rPr lang="ru-RU" dirty="0" err="1"/>
              <a:t>економію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2406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48393"/>
            <a:ext cx="10515600" cy="552857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  У </a:t>
            </a:r>
            <a:r>
              <a:rPr lang="en-US" dirty="0" err="1"/>
              <a:t>Ulstein</a:t>
            </a:r>
            <a:r>
              <a:rPr lang="en-US" dirty="0"/>
              <a:t> Group </a:t>
            </a:r>
            <a:r>
              <a:rPr lang="ru-RU" dirty="0" err="1"/>
              <a:t>заявляють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ідею</a:t>
            </a:r>
            <a:r>
              <a:rPr lang="ru-RU" dirty="0"/>
              <a:t> </a:t>
            </a:r>
            <a:r>
              <a:rPr lang="ru-RU" dirty="0" err="1"/>
              <a:t>незвичної</a:t>
            </a:r>
            <a:r>
              <a:rPr lang="ru-RU" dirty="0"/>
              <a:t> </a:t>
            </a:r>
            <a:r>
              <a:rPr lang="ru-RU" dirty="0" err="1" smtClean="0"/>
              <a:t>носово</a:t>
            </a:r>
            <a:r>
              <a:rPr lang="uk-UA" dirty="0" smtClean="0"/>
              <a:t>ї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/>
              <a:t>корабля вони </a:t>
            </a:r>
            <a:r>
              <a:rPr lang="ru-RU" dirty="0" err="1"/>
              <a:t>підгледіли</a:t>
            </a:r>
            <a:r>
              <a:rPr lang="ru-RU" dirty="0"/>
              <a:t> в </a:t>
            </a:r>
            <a:r>
              <a:rPr lang="ru-RU" dirty="0" err="1"/>
              <a:t>музеї</a:t>
            </a:r>
            <a:r>
              <a:rPr lang="ru-RU" dirty="0"/>
              <a:t>, де </a:t>
            </a:r>
            <a:r>
              <a:rPr lang="ru-RU" dirty="0" err="1"/>
              <a:t>зберігається</a:t>
            </a:r>
            <a:r>
              <a:rPr lang="ru-RU" dirty="0"/>
              <a:t> </a:t>
            </a:r>
            <a:r>
              <a:rPr lang="ru-RU" dirty="0" err="1"/>
              <a:t>знаменитий</a:t>
            </a:r>
            <a:r>
              <a:rPr lang="ru-RU" dirty="0"/>
              <a:t> </a:t>
            </a:r>
            <a:r>
              <a:rPr lang="ru-RU" dirty="0" err="1"/>
              <a:t>дракар</a:t>
            </a:r>
            <a:r>
              <a:rPr lang="ru-RU" dirty="0"/>
              <a:t>, </a:t>
            </a:r>
            <a:r>
              <a:rPr lang="ru-RU" dirty="0" err="1"/>
              <a:t>розкопаний</a:t>
            </a:r>
            <a:r>
              <a:rPr lang="ru-RU" dirty="0"/>
              <a:t> археологами в </a:t>
            </a:r>
            <a:r>
              <a:rPr lang="ru-RU" dirty="0" err="1"/>
              <a:t>кінці</a:t>
            </a:r>
            <a:r>
              <a:rPr lang="ru-RU" dirty="0"/>
              <a:t> 19 </a:t>
            </a:r>
            <a:r>
              <a:rPr lang="ru-RU" dirty="0" err="1"/>
              <a:t>століття</a:t>
            </a:r>
            <a:r>
              <a:rPr lang="ru-RU" dirty="0"/>
              <a:t>. </a:t>
            </a:r>
            <a:r>
              <a:rPr lang="ru-RU" dirty="0" err="1"/>
              <a:t>Особливу</a:t>
            </a:r>
            <a:r>
              <a:rPr lang="ru-RU" dirty="0"/>
              <a:t> </a:t>
            </a:r>
            <a:r>
              <a:rPr lang="ru-RU" dirty="0" err="1"/>
              <a:t>увага</a:t>
            </a:r>
            <a:r>
              <a:rPr lang="ru-RU" dirty="0"/>
              <a:t> </a:t>
            </a:r>
            <a:r>
              <a:rPr lang="ru-RU" dirty="0" err="1"/>
              <a:t>інженерів</a:t>
            </a:r>
            <a:r>
              <a:rPr lang="ru-RU" dirty="0"/>
              <a:t> привернув </a:t>
            </a:r>
            <a:r>
              <a:rPr lang="ru-RU" dirty="0" err="1"/>
              <a:t>красивий</a:t>
            </a:r>
            <a:r>
              <a:rPr lang="ru-RU" dirty="0"/>
              <a:t> </a:t>
            </a:r>
            <a:r>
              <a:rPr lang="ru-RU" dirty="0" err="1"/>
              <a:t>округлий</a:t>
            </a:r>
            <a:r>
              <a:rPr lang="ru-RU" dirty="0"/>
              <a:t> </a:t>
            </a:r>
            <a:r>
              <a:rPr lang="ru-RU" dirty="0" err="1"/>
              <a:t>виступаючий</a:t>
            </a:r>
            <a:r>
              <a:rPr lang="ru-RU" dirty="0"/>
              <a:t> </a:t>
            </a:r>
            <a:r>
              <a:rPr lang="ru-RU" dirty="0" err="1"/>
              <a:t>ніс</a:t>
            </a:r>
            <a:r>
              <a:rPr lang="ru-RU" dirty="0"/>
              <a:t> </a:t>
            </a:r>
            <a:r>
              <a:rPr lang="ru-RU" dirty="0" err="1"/>
              <a:t>дракара</a:t>
            </a:r>
            <a:r>
              <a:rPr lang="ru-RU" dirty="0"/>
              <a:t>. Були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вивчені</a:t>
            </a:r>
            <a:r>
              <a:rPr lang="ru-RU" dirty="0"/>
              <a:t> і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кораблі</a:t>
            </a:r>
            <a:r>
              <a:rPr lang="ru-RU" dirty="0"/>
              <a:t> </a:t>
            </a:r>
            <a:r>
              <a:rPr lang="ru-RU" dirty="0" err="1"/>
              <a:t>тієї</a:t>
            </a:r>
            <a:r>
              <a:rPr lang="ru-RU" dirty="0"/>
              <a:t> </a:t>
            </a:r>
            <a:r>
              <a:rPr lang="ru-RU" dirty="0" err="1"/>
              <a:t>епохи</a:t>
            </a:r>
            <a:r>
              <a:rPr lang="ru-RU" dirty="0"/>
              <a:t>. </a:t>
            </a:r>
            <a:r>
              <a:rPr lang="ru-RU" dirty="0" err="1"/>
              <a:t>Давні</a:t>
            </a:r>
            <a:r>
              <a:rPr lang="ru-RU" dirty="0"/>
              <a:t> </a:t>
            </a:r>
            <a:r>
              <a:rPr lang="ru-RU" dirty="0" err="1"/>
              <a:t>письмові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розповідають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дракари</a:t>
            </a:r>
            <a:r>
              <a:rPr lang="ru-RU" dirty="0"/>
              <a:t> і </a:t>
            </a:r>
            <a:r>
              <a:rPr lang="ru-RU" dirty="0" err="1"/>
              <a:t>кнори</a:t>
            </a:r>
            <a:r>
              <a:rPr lang="ru-RU" dirty="0"/>
              <a:t> </a:t>
            </a:r>
            <a:r>
              <a:rPr lang="ru-RU" dirty="0" err="1"/>
              <a:t>вікінгів</a:t>
            </a:r>
            <a:r>
              <a:rPr lang="ru-RU" dirty="0"/>
              <a:t>, при </a:t>
            </a:r>
            <a:r>
              <a:rPr lang="ru-RU" dirty="0" err="1"/>
              <a:t>всій</a:t>
            </a:r>
            <a:r>
              <a:rPr lang="ru-RU" dirty="0"/>
              <a:t> </a:t>
            </a:r>
            <a:r>
              <a:rPr lang="ru-RU" dirty="0" err="1"/>
              <a:t>витонченості</a:t>
            </a:r>
            <a:r>
              <a:rPr lang="ru-RU" dirty="0"/>
              <a:t> </a:t>
            </a:r>
            <a:r>
              <a:rPr lang="ru-RU" dirty="0" err="1"/>
              <a:t>конструкції</a:t>
            </a:r>
            <a:r>
              <a:rPr lang="ru-RU" dirty="0"/>
              <a:t>,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прекрасні</a:t>
            </a:r>
            <a:r>
              <a:rPr lang="ru-RU" dirty="0"/>
              <a:t> </a:t>
            </a:r>
            <a:r>
              <a:rPr lang="ru-RU" dirty="0" err="1"/>
              <a:t>ходові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.</a:t>
            </a:r>
          </a:p>
        </p:txBody>
      </p:sp>
      <p:pic>
        <p:nvPicPr>
          <p:cNvPr id="4" name="Picture 2" descr="C:\Users\User\Desktop\image-18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862" y="3632663"/>
            <a:ext cx="4754880" cy="259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657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739833"/>
            <a:ext cx="10515600" cy="54371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dirty="0" err="1" smtClean="0"/>
              <a:t>Революційний</a:t>
            </a:r>
            <a:r>
              <a:rPr lang="ru-RU" dirty="0" smtClean="0"/>
              <a:t> </a:t>
            </a:r>
            <a:r>
              <a:rPr lang="ru-RU" dirty="0"/>
              <a:t>дизайн корпусу при </a:t>
            </a:r>
            <a:r>
              <a:rPr lang="ru-RU" dirty="0" err="1"/>
              <a:t>виготовленні</a:t>
            </a:r>
            <a:r>
              <a:rPr lang="ru-RU" dirty="0"/>
              <a:t>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кораблів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впроваджено</a:t>
            </a:r>
            <a:r>
              <a:rPr lang="ru-RU" dirty="0"/>
              <a:t> не </a:t>
            </a:r>
            <a:r>
              <a:rPr lang="ru-RU" dirty="0" err="1"/>
              <a:t>одразу</a:t>
            </a:r>
            <a:r>
              <a:rPr lang="ru-RU" dirty="0"/>
              <a:t>. </a:t>
            </a:r>
            <a:r>
              <a:rPr lang="ru-RU" dirty="0" err="1"/>
              <a:t>Проектування</a:t>
            </a:r>
            <a:r>
              <a:rPr lang="ru-RU" dirty="0"/>
              <a:t> </a:t>
            </a:r>
            <a:r>
              <a:rPr lang="ru-RU" dirty="0" err="1"/>
              <a:t>супроводжувалися</a:t>
            </a:r>
            <a:r>
              <a:rPr lang="ru-RU" dirty="0"/>
              <a:t> </a:t>
            </a:r>
            <a:r>
              <a:rPr lang="ru-RU" dirty="0" err="1"/>
              <a:t>ретельними</a:t>
            </a:r>
            <a:r>
              <a:rPr lang="ru-RU" dirty="0"/>
              <a:t> </a:t>
            </a:r>
            <a:r>
              <a:rPr lang="ru-RU" dirty="0" err="1"/>
              <a:t>випробуваннями</a:t>
            </a:r>
            <a:r>
              <a:rPr lang="ru-RU" dirty="0"/>
              <a:t> моделей в </a:t>
            </a:r>
            <a:r>
              <a:rPr lang="ru-RU" dirty="0" err="1"/>
              <a:t>басейні</a:t>
            </a:r>
            <a:r>
              <a:rPr lang="ru-RU" dirty="0"/>
              <a:t>. </a:t>
            </a:r>
            <a:r>
              <a:rPr lang="ru-RU" dirty="0" err="1"/>
              <a:t>Інверсний</a:t>
            </a:r>
            <a:r>
              <a:rPr lang="ru-RU" dirty="0"/>
              <a:t> </a:t>
            </a:r>
            <a:r>
              <a:rPr lang="ru-RU" dirty="0" err="1"/>
              <a:t>ніс</a:t>
            </a:r>
            <a:r>
              <a:rPr lang="ru-RU" dirty="0"/>
              <a:t> </a:t>
            </a:r>
            <a:r>
              <a:rPr lang="ru-RU" dirty="0" err="1"/>
              <a:t>випробовувався</a:t>
            </a:r>
            <a:r>
              <a:rPr lang="ru-RU" dirty="0"/>
              <a:t> </a:t>
            </a:r>
            <a:r>
              <a:rPr lang="ru-RU" dirty="0" err="1"/>
              <a:t>паралельно</a:t>
            </a:r>
            <a:r>
              <a:rPr lang="ru-RU" dirty="0"/>
              <a:t> з носовою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класичної</a:t>
            </a:r>
            <a:r>
              <a:rPr lang="ru-RU" dirty="0"/>
              <a:t> </a:t>
            </a:r>
            <a:r>
              <a:rPr lang="ru-RU" dirty="0" err="1"/>
              <a:t>конструкції</a:t>
            </a:r>
            <a:r>
              <a:rPr lang="ru-RU" dirty="0"/>
              <a:t> з </a:t>
            </a:r>
            <a:r>
              <a:rPr lang="ru-RU" dirty="0" err="1"/>
              <a:t>бульбом</a:t>
            </a:r>
            <a:r>
              <a:rPr lang="ru-RU" dirty="0"/>
              <a:t> і без </a:t>
            </a:r>
            <a:r>
              <a:rPr lang="ru-RU" dirty="0" err="1"/>
              <a:t>нього</a:t>
            </a:r>
            <a:r>
              <a:rPr lang="ru-RU" dirty="0"/>
              <a:t>. </a:t>
            </a:r>
            <a:r>
              <a:rPr lang="ru-RU" dirty="0" err="1"/>
              <a:t>Випробування</a:t>
            </a:r>
            <a:r>
              <a:rPr lang="ru-RU" dirty="0"/>
              <a:t> показали,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інженерне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тисячолітньої</a:t>
            </a:r>
            <a:r>
              <a:rPr lang="ru-RU" dirty="0"/>
              <a:t> </a:t>
            </a:r>
            <a:r>
              <a:rPr lang="ru-RU" dirty="0" err="1"/>
              <a:t>давності</a:t>
            </a:r>
            <a:r>
              <a:rPr lang="ru-RU" dirty="0"/>
              <a:t>, в </a:t>
            </a:r>
            <a:r>
              <a:rPr lang="ru-RU" dirty="0" err="1"/>
              <a:t>поєднанні</a:t>
            </a:r>
            <a:r>
              <a:rPr lang="ru-RU" dirty="0"/>
              <a:t> з </a:t>
            </a:r>
            <a:r>
              <a:rPr lang="ru-RU" dirty="0" err="1"/>
              <a:t>інверсним</a:t>
            </a:r>
            <a:r>
              <a:rPr lang="ru-RU" dirty="0"/>
              <a:t> носом, </a:t>
            </a:r>
            <a:r>
              <a:rPr lang="ru-RU" dirty="0" err="1"/>
              <a:t>працює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успішно</a:t>
            </a:r>
            <a:r>
              <a:rPr lang="ru-RU" dirty="0"/>
              <a:t> і </a:t>
            </a:r>
            <a:r>
              <a:rPr lang="ru-RU" dirty="0" err="1"/>
              <a:t>ефективно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  </a:t>
            </a:r>
            <a:r>
              <a:rPr lang="ru-RU" dirty="0" err="1"/>
              <a:t>Первістком</a:t>
            </a:r>
            <a:r>
              <a:rPr lang="ru-RU" dirty="0"/>
              <a:t> став уже </a:t>
            </a:r>
            <a:r>
              <a:rPr lang="ru-RU" dirty="0" err="1"/>
              <a:t>згадуваний</a:t>
            </a:r>
            <a:r>
              <a:rPr lang="ru-RU" dirty="0"/>
              <a:t> </a:t>
            </a:r>
            <a:r>
              <a:rPr lang="ru-RU" dirty="0" err="1"/>
              <a:t>раніше</a:t>
            </a:r>
            <a:r>
              <a:rPr lang="ru-RU" dirty="0"/>
              <a:t> Бурбон Орка – судно, </a:t>
            </a:r>
            <a:r>
              <a:rPr lang="ru-RU" dirty="0" err="1"/>
              <a:t>призначене</a:t>
            </a:r>
            <a:r>
              <a:rPr lang="ru-RU" dirty="0"/>
              <a:t> для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бурових</a:t>
            </a:r>
            <a:r>
              <a:rPr lang="ru-RU" dirty="0"/>
              <a:t> платформ,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в </a:t>
            </a:r>
            <a:r>
              <a:rPr lang="ru-RU" dirty="0" err="1"/>
              <a:t>морі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1296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98269"/>
            <a:ext cx="10515600" cy="547869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  </a:t>
            </a:r>
            <a:r>
              <a:rPr lang="ru-RU" dirty="0" err="1"/>
              <a:t>Корабель</a:t>
            </a:r>
            <a:r>
              <a:rPr lang="ru-RU" dirty="0"/>
              <a:t> </a:t>
            </a:r>
            <a:r>
              <a:rPr lang="ru-RU" dirty="0" err="1"/>
              <a:t>одразу</a:t>
            </a:r>
            <a:r>
              <a:rPr lang="ru-RU" dirty="0"/>
              <a:t> </a:t>
            </a:r>
            <a:r>
              <a:rPr lang="ru-RU" dirty="0" err="1"/>
              <a:t>вразив</a:t>
            </a:r>
            <a:r>
              <a:rPr lang="ru-RU" dirty="0"/>
              <a:t> </a:t>
            </a:r>
            <a:r>
              <a:rPr lang="ru-RU" dirty="0" err="1"/>
              <a:t>кораблебудівників</a:t>
            </a:r>
            <a:r>
              <a:rPr lang="ru-RU" dirty="0"/>
              <a:t>. В </a:t>
            </a:r>
            <a:r>
              <a:rPr lang="ru-RU" dirty="0" err="1"/>
              <a:t>даний</a:t>
            </a:r>
            <a:r>
              <a:rPr lang="ru-RU" dirty="0"/>
              <a:t> час </a:t>
            </a:r>
            <a:r>
              <a:rPr lang="ru-RU" dirty="0" err="1"/>
              <a:t>здано</a:t>
            </a:r>
            <a:r>
              <a:rPr lang="ru-RU" dirty="0"/>
              <a:t> в </a:t>
            </a:r>
            <a:r>
              <a:rPr lang="ru-RU" dirty="0" err="1"/>
              <a:t>експлуатацію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перебувати</a:t>
            </a:r>
            <a:r>
              <a:rPr lang="ru-RU" dirty="0"/>
              <a:t> на </a:t>
            </a:r>
            <a:r>
              <a:rPr lang="ru-RU" dirty="0" err="1"/>
              <a:t>завершальній</a:t>
            </a:r>
            <a:r>
              <a:rPr lang="ru-RU" dirty="0"/>
              <a:t> </a:t>
            </a:r>
            <a:r>
              <a:rPr lang="ru-RU" dirty="0" err="1"/>
              <a:t>стадії</a:t>
            </a:r>
            <a:r>
              <a:rPr lang="ru-RU" dirty="0"/>
              <a:t> </a:t>
            </a:r>
            <a:r>
              <a:rPr lang="ru-RU" dirty="0" err="1"/>
              <a:t>будівництва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100 </a:t>
            </a:r>
            <a:r>
              <a:rPr lang="ru-RU" dirty="0" err="1"/>
              <a:t>кораблів</a:t>
            </a:r>
            <a:r>
              <a:rPr lang="ru-RU" dirty="0"/>
              <a:t>, </a:t>
            </a:r>
            <a:r>
              <a:rPr lang="ru-RU" dirty="0" err="1"/>
              <a:t>побудованих</a:t>
            </a:r>
            <a:r>
              <a:rPr lang="ru-RU" dirty="0"/>
              <a:t> за схемою X-BOW.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C:\Users\User\Desktop\1660567290_12-hdpic-club-p-korabl-s-inversnim-nosom-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0" t="12800" r="-1455" b="16728"/>
          <a:stretch/>
        </p:blipFill>
        <p:spPr bwMode="auto">
          <a:xfrm>
            <a:off x="761786" y="2227810"/>
            <a:ext cx="11018995" cy="378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058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06087"/>
            <a:ext cx="10515600" cy="5270876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Спочатку</a:t>
            </a:r>
            <a:r>
              <a:rPr lang="ru-RU" dirty="0"/>
              <a:t>, </a:t>
            </a:r>
            <a:r>
              <a:rPr lang="ru-RU" dirty="0" err="1"/>
              <a:t>технологія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розрахована</a:t>
            </a:r>
            <a:r>
              <a:rPr lang="ru-RU" dirty="0"/>
              <a:t> для </a:t>
            </a:r>
            <a:r>
              <a:rPr lang="ru-RU" dirty="0" err="1"/>
              <a:t>будівництва</a:t>
            </a:r>
            <a:r>
              <a:rPr lang="ru-RU" dirty="0"/>
              <a:t> </a:t>
            </a:r>
            <a:r>
              <a:rPr lang="ru-RU" dirty="0" err="1"/>
              <a:t>кораблів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виконують</a:t>
            </a:r>
            <a:r>
              <a:rPr lang="ru-RU" dirty="0"/>
              <a:t> </a:t>
            </a:r>
            <a:r>
              <a:rPr lang="ru-RU" dirty="0" err="1"/>
              <a:t>нетривалий</a:t>
            </a:r>
            <a:r>
              <a:rPr lang="ru-RU" dirty="0"/>
              <a:t> </a:t>
            </a:r>
            <a:r>
              <a:rPr lang="ru-RU" dirty="0" err="1"/>
              <a:t>каботажне</a:t>
            </a:r>
            <a:r>
              <a:rPr lang="ru-RU" dirty="0"/>
              <a:t> </a:t>
            </a:r>
            <a:r>
              <a:rPr lang="ru-RU" dirty="0" err="1"/>
              <a:t>плавання</a:t>
            </a:r>
            <a:r>
              <a:rPr lang="ru-RU" dirty="0"/>
              <a:t> </a:t>
            </a:r>
            <a:r>
              <a:rPr lang="ru-RU" dirty="0" err="1"/>
              <a:t>уздовж</a:t>
            </a:r>
            <a:r>
              <a:rPr lang="ru-RU" dirty="0"/>
              <a:t> </a:t>
            </a:r>
            <a:r>
              <a:rPr lang="ru-RU" dirty="0" err="1"/>
              <a:t>берегів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. Але практика </a:t>
            </a:r>
            <a:r>
              <a:rPr lang="ru-RU" dirty="0" err="1"/>
              <a:t>використання</a:t>
            </a:r>
            <a:r>
              <a:rPr lang="ru-RU" dirty="0"/>
              <a:t> показала,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технологія</a:t>
            </a:r>
            <a:r>
              <a:rPr lang="ru-RU" dirty="0"/>
              <a:t> </a:t>
            </a:r>
            <a:r>
              <a:rPr lang="ru-RU" dirty="0" err="1"/>
              <a:t>вікінгів</a:t>
            </a:r>
            <a:r>
              <a:rPr lang="ru-RU" dirty="0"/>
              <a:t> </a:t>
            </a:r>
            <a:r>
              <a:rPr lang="ru-RU" dirty="0" err="1"/>
              <a:t>підходить</a:t>
            </a:r>
            <a:r>
              <a:rPr lang="ru-RU" dirty="0"/>
              <a:t> і для великих </a:t>
            </a:r>
            <a:r>
              <a:rPr lang="ru-RU" dirty="0" err="1"/>
              <a:t>кораблів</a:t>
            </a:r>
            <a:r>
              <a:rPr lang="ru-RU" dirty="0"/>
              <a:t>. У 2017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американська</a:t>
            </a:r>
            <a:r>
              <a:rPr lang="ru-RU" dirty="0"/>
              <a:t> </a:t>
            </a:r>
            <a:r>
              <a:rPr lang="ru-RU" dirty="0" err="1"/>
              <a:t>круїзна</a:t>
            </a:r>
            <a:r>
              <a:rPr lang="ru-RU" dirty="0"/>
              <a:t> </a:t>
            </a:r>
            <a:r>
              <a:rPr lang="ru-RU" dirty="0" err="1"/>
              <a:t>компанія</a:t>
            </a:r>
            <a:r>
              <a:rPr lang="ru-RU" dirty="0"/>
              <a:t> </a:t>
            </a:r>
            <a:r>
              <a:rPr lang="ru-RU" dirty="0" err="1"/>
              <a:t>замовила</a:t>
            </a:r>
            <a:r>
              <a:rPr lang="ru-RU" dirty="0"/>
              <a:t> </a:t>
            </a:r>
            <a:r>
              <a:rPr lang="ru-RU" dirty="0" err="1"/>
              <a:t>чотири</a:t>
            </a:r>
            <a:r>
              <a:rPr lang="ru-RU" dirty="0"/>
              <a:t> лайнера з </a:t>
            </a:r>
            <a:r>
              <a:rPr lang="ru-RU" dirty="0" err="1"/>
              <a:t>інверсним</a:t>
            </a:r>
            <a:r>
              <a:rPr lang="ru-RU" dirty="0"/>
              <a:t> носом.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планують</a:t>
            </a:r>
            <a:r>
              <a:rPr lang="ru-RU" dirty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 smtClean="0"/>
              <a:t>круїзів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3" name="Picture 3" descr="C:\Users\User\Desktop\1660567331_18-hdpic-club-p-korabl-s-inversnim-nosom-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234" r="-3235" b="16731"/>
          <a:stretch/>
        </p:blipFill>
        <p:spPr bwMode="auto">
          <a:xfrm>
            <a:off x="2726573" y="3441468"/>
            <a:ext cx="7289166" cy="289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465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89710"/>
            <a:ext cx="10515600" cy="538725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А в 2020-му на воду спустили першу супер-яхту, </a:t>
            </a:r>
            <a:r>
              <a:rPr lang="ru-RU" dirty="0" err="1"/>
              <a:t>виготовлену</a:t>
            </a:r>
            <a:r>
              <a:rPr lang="ru-RU" dirty="0"/>
              <a:t> за схемою </a:t>
            </a:r>
            <a:r>
              <a:rPr lang="en-US" dirty="0"/>
              <a:t>X-BOW. “Olivia O” – </a:t>
            </a:r>
            <a:r>
              <a:rPr lang="ru-RU" dirty="0" err="1"/>
              <a:t>моторна</a:t>
            </a:r>
            <a:r>
              <a:rPr lang="ru-RU" dirty="0"/>
              <a:t> яхта </a:t>
            </a:r>
            <a:r>
              <a:rPr lang="ru-RU" dirty="0" err="1"/>
              <a:t>завдовжки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90 </a:t>
            </a:r>
            <a:r>
              <a:rPr lang="ru-RU" dirty="0" err="1"/>
              <a:t>метрів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розвиває</a:t>
            </a:r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 до 15,8 </a:t>
            </a:r>
            <a:r>
              <a:rPr lang="ru-RU" dirty="0" err="1"/>
              <a:t>вузла</a:t>
            </a:r>
            <a:r>
              <a:rPr lang="ru-RU" dirty="0"/>
              <a:t> та </a:t>
            </a:r>
            <a:r>
              <a:rPr lang="ru-RU" dirty="0" err="1"/>
              <a:t>коштує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200 </a:t>
            </a:r>
            <a:r>
              <a:rPr lang="ru-RU" dirty="0" err="1"/>
              <a:t>мільйонів</a:t>
            </a:r>
            <a:r>
              <a:rPr lang="ru-RU" dirty="0"/>
              <a:t> </a:t>
            </a:r>
            <a:r>
              <a:rPr lang="ru-RU" dirty="0" err="1"/>
              <a:t>доларів</a:t>
            </a:r>
            <a:r>
              <a:rPr lang="ru-RU" dirty="0"/>
              <a:t>. Вона стала </a:t>
            </a:r>
            <a:r>
              <a:rPr lang="ru-RU" dirty="0" err="1"/>
              <a:t>однією</a:t>
            </a:r>
            <a:r>
              <a:rPr lang="ru-RU" dirty="0"/>
              <a:t> з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захоплюючих</a:t>
            </a:r>
            <a:r>
              <a:rPr lang="ru-RU" dirty="0"/>
              <a:t> новинок 20-го року. Як і </a:t>
            </a:r>
            <a:r>
              <a:rPr lang="ru-RU" dirty="0" err="1"/>
              <a:t>належить</a:t>
            </a:r>
            <a:r>
              <a:rPr lang="ru-RU" dirty="0"/>
              <a:t> яхтам люкс-</a:t>
            </a:r>
            <a:r>
              <a:rPr lang="ru-RU" dirty="0" err="1"/>
              <a:t>рівня</a:t>
            </a:r>
            <a:r>
              <a:rPr lang="ru-RU" dirty="0"/>
              <a:t>, “</a:t>
            </a:r>
            <a:r>
              <a:rPr lang="en-US" dirty="0"/>
              <a:t>Olivia O” </a:t>
            </a:r>
            <a:r>
              <a:rPr lang="ru-RU" dirty="0" err="1"/>
              <a:t>обладнана</a:t>
            </a:r>
            <a:r>
              <a:rPr lang="ru-RU" dirty="0"/>
              <a:t> </a:t>
            </a:r>
            <a:r>
              <a:rPr lang="ru-RU" dirty="0" err="1"/>
              <a:t>вертолітним</a:t>
            </a:r>
            <a:r>
              <a:rPr lang="ru-RU" dirty="0"/>
              <a:t> </a:t>
            </a:r>
            <a:r>
              <a:rPr lang="ru-RU" dirty="0" err="1"/>
              <a:t>майданчиком</a:t>
            </a:r>
            <a:r>
              <a:rPr lang="ru-RU" dirty="0"/>
              <a:t>, </a:t>
            </a:r>
            <a:r>
              <a:rPr lang="ru-RU" dirty="0" err="1"/>
              <a:t>десятиметровим</a:t>
            </a:r>
            <a:r>
              <a:rPr lang="ru-RU" dirty="0"/>
              <a:t> </a:t>
            </a:r>
            <a:r>
              <a:rPr lang="ru-RU" dirty="0" err="1"/>
              <a:t>басейном</a:t>
            </a:r>
            <a:r>
              <a:rPr lang="ru-RU" dirty="0"/>
              <a:t>, спортзалом і </a:t>
            </a:r>
            <a:r>
              <a:rPr lang="ru-RU" dirty="0" err="1"/>
              <a:t>кінотеатром</a:t>
            </a:r>
            <a:r>
              <a:rPr lang="ru-RU" dirty="0"/>
              <a:t>, 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інтер’єри</a:t>
            </a:r>
            <a:r>
              <a:rPr lang="ru-RU" dirty="0"/>
              <a:t> </a:t>
            </a:r>
            <a:r>
              <a:rPr lang="ru-RU" dirty="0" err="1"/>
              <a:t>виконані</a:t>
            </a:r>
            <a:r>
              <a:rPr lang="ru-RU" dirty="0"/>
              <a:t> в </a:t>
            </a:r>
            <a:r>
              <a:rPr lang="ru-RU" dirty="0" err="1"/>
              <a:t>японському</a:t>
            </a:r>
            <a:r>
              <a:rPr lang="ru-RU" dirty="0"/>
              <a:t> </a:t>
            </a:r>
            <a:r>
              <a:rPr lang="ru-RU" dirty="0" err="1"/>
              <a:t>стилі</a:t>
            </a:r>
            <a:r>
              <a:rPr lang="ru-RU" dirty="0"/>
              <a:t> з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дерева.</a:t>
            </a:r>
          </a:p>
        </p:txBody>
      </p:sp>
      <p:pic>
        <p:nvPicPr>
          <p:cNvPr id="8194" name="Picture 2" descr="C:\Users\User\Desktop\image-18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902" y="4125365"/>
            <a:ext cx="59436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274924"/>
      </p:ext>
    </p:extLst>
  </p:cSld>
  <p:clrMapOvr>
    <a:masterClrMapping/>
  </p:clrMapOvr>
</p:sld>
</file>

<file path=ppt/theme/theme1.xml><?xml version="1.0" encoding="utf-8"?>
<a:theme xmlns:a="http://schemas.openxmlformats.org/drawingml/2006/main" name="Офисная тема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261</Words>
  <Application>Microsoft Office PowerPoint</Application>
  <PresentationFormat>Произвольный</PresentationFormat>
  <Paragraphs>28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Офисная тема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Mobile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56</cp:revision>
  <dcterms:created xsi:type="dcterms:W3CDTF">2020-05-07T09:46:48Z</dcterms:created>
  <dcterms:modified xsi:type="dcterms:W3CDTF">2022-12-05T12:58:02Z</dcterms:modified>
</cp:coreProperties>
</file>