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256" r:id="rId2"/>
    <p:sldId id="275" r:id="rId3"/>
    <p:sldId id="295" r:id="rId4"/>
    <p:sldId id="276" r:id="rId5"/>
    <p:sldId id="285" r:id="rId6"/>
    <p:sldId id="286" r:id="rId7"/>
    <p:sldId id="290" r:id="rId8"/>
    <p:sldId id="287" r:id="rId9"/>
    <p:sldId id="292" r:id="rId10"/>
    <p:sldId id="288" r:id="rId11"/>
    <p:sldId id="291" r:id="rId12"/>
    <p:sldId id="289" r:id="rId13"/>
    <p:sldId id="294" r:id="rId14"/>
    <p:sldId id="284" r:id="rId15"/>
    <p:sldId id="270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3" autoAdjust="0"/>
    <p:restoredTop sz="94660"/>
  </p:normalViewPr>
  <p:slideViewPr>
    <p:cSldViewPr snapToGrid="0">
      <p:cViewPr varScale="1">
        <p:scale>
          <a:sx n="85" d="100"/>
          <a:sy n="85" d="100"/>
        </p:scale>
        <p:origin x="-379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 noEditPoints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  <a:p>
            <a:endParaRPr lang="en-US"/>
          </a:p>
        </p:txBody>
      </p:sp>
      <p:sp>
        <p:nvSpPr>
          <p:cNvPr id="3" name="Заполнитель даты 2"/>
          <p:cNvSpPr>
            <a:spLocks noGrp="1" noEditPoints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C1951C-B587-4669-AEAB-3CA3E620BBD9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4" name="Заполнитель изображения слайда 3"/>
          <p:cNvSpPr>
            <a:spLocks noGrp="1" noRot="1" noChangeAspect="1" noEditPoints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  <a:p>
            <a:endParaRPr lang="en-US"/>
          </a:p>
        </p:txBody>
      </p:sp>
      <p:sp>
        <p:nvSpPr>
          <p:cNvPr id="5" name="Заполнитель заметок 4"/>
          <p:cNvSpPr>
            <a:spLocks noGrp="1" noEditPoints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E02500-5BAE-47BD-9A24-DA8251B90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4721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DE908737-7F0D-43E3-881E-D559C32D1E2A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CDE3B326-C594-4567-ADE0-3A6C28DDBE2A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Подзаголовок 2"/>
          <p:cNvSpPr>
            <a:spLocks noGrp="1" noEditPoints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ru-RU" altLang="en-US"/>
              <a:t>Щелкните для изменения стиля основного подзаголовка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30DD8669-1381-456D-9152-76B17665A2E2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6D6E4F21-2AA8-4FCA-9213-BEC765D560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Название и текст по вертикал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по вертикали 2"/>
          <p:cNvSpPr>
            <a:spLocks noGrp="1" noEditPoints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B7461332-109B-4216-A040-E2AE056BBB77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5B189D43-7D5D-4E8A-9AC3-41F16E7A8B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Название по вертикали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по вертикали 2"/>
          <p:cNvSpPr>
            <a:spLocks noGrp="1" noEditPoints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B0744073-5C39-4F22-9A95-A951DF155739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C84D46F2-ADE1-4EDE-8C39-67B9C61D1F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ние и контен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01AF74D4-0C31-44FB-89AF-333C2B103954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5807818A-EAA9-414E-BCC0-1222C994AB3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D66EAF66-51F2-4B1D-9CAA-516392A46DAF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ED8C18B8-0AB9-499B-80AD-C83B7785FF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контен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контента 3"/>
          <p:cNvSpPr>
            <a:spLocks noGrp="1" noEditPoints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5" name="Заполнитель даты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5610017-CDBA-482E-B9B7-C8AB3A109F89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0E2C45DB-E2D0-413F-A774-2A3FA58CE39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4" name="Заполнитель контента 3"/>
          <p:cNvSpPr>
            <a:spLocks noGrp="1" noEditPoints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5" name="Заполнитель текста 4"/>
          <p:cNvSpPr>
            <a:spLocks noGrp="1" noEditPoints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6" name="Заполнитель контента 5"/>
          <p:cNvSpPr>
            <a:spLocks noGrp="1" noEditPoints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7" name="Заполнитель даты 6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22073D13-A5DD-4361-86C6-8990952A8B11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8" name="Заполнитель нижнего колонтитула 7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9" name="Заполнитель номера слайда 8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97FD72D7-AE78-45EA-9A28-FCD2A8FC0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назв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даты 2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503C9B2A-B63E-4EF0-8861-FA6F31CBEC72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4" name="Заполнитель нижнего колонтитула 3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5" name="Заполнитель номера слайда 4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52899A15-DEB5-4B63-A373-0A9517BBF4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даты 1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9C5A2552-342C-46AA-850C-74A1BFA910EB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3" name="Заполнитель нижнего колонтитула 2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4CEE70D1-58EA-4D24-A39D-A277F7D01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Контен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текста 3"/>
          <p:cNvSpPr>
            <a:spLocks noGrp="1" noEditPoints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5" name="Заполнитель даты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A244C59C-D113-4CB3-B4B2-49D55DA992C4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1AA2849C-D064-4305-9283-89A1125500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Изображение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изображения 2"/>
          <p:cNvSpPr>
            <a:spLocks noGrp="1" noEditPoints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altLang="en-US"/>
              <a:t>Щелкните значок, чтобы добавить рисунок</a:t>
            </a:r>
          </a:p>
        </p:txBody>
      </p:sp>
      <p:sp>
        <p:nvSpPr>
          <p:cNvPr id="4" name="Заполнитель текста 3"/>
          <p:cNvSpPr>
            <a:spLocks noGrp="1" noEditPoints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5" name="Заполнитель даты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525CAEA6-6AE5-4923-9D8A-A806BFC44B82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CF496BC1-1331-453F-A4D0-2CC3A4F9E7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названия 1"/>
          <p:cNvSpPr>
            <a:spLocks noGrp="1" noEditPoints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FC36B8-D485-4F79-A6BF-BA89B061DF0D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7B61F2-6DA1-4B3B-ACCD-25C66D00EE9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ctrTitle"/>
          </p:nvPr>
        </p:nvSpPr>
        <p:spPr>
          <a:xfrm>
            <a:off x="1194288" y="2588432"/>
            <a:ext cx="10017736" cy="4069533"/>
          </a:xfrm>
        </p:spPr>
        <p:txBody>
          <a:bodyPr>
            <a:normAutofit fontScale="90000"/>
          </a:bodyPr>
          <a:lstStyle/>
          <a:p>
            <a:endParaRPr lang="uk-UA" altLang="en-US" dirty="0"/>
          </a:p>
          <a:p>
            <a:endParaRPr lang="uk-UA" altLang="en-US" dirty="0"/>
          </a:p>
          <a:p>
            <a:r>
              <a:rPr lang="uk-UA" altLang="en-US" b="1" dirty="0" err="1">
                <a:solidFill>
                  <a:srgbClr val="FF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судномодельний</a:t>
            </a:r>
            <a:r>
              <a:rPr lang="uk-UA" altLang="en-US" b="1" dirty="0">
                <a:solidFill>
                  <a:srgbClr val="FF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 гурток</a:t>
            </a:r>
          </a:p>
          <a:p>
            <a:r>
              <a:rPr lang="uk-UA" altLang="en-US" b="1" dirty="0">
                <a:solidFill>
                  <a:srgbClr val="00B05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НВК</a:t>
            </a:r>
            <a:r>
              <a:rPr lang="uk-UA" altLang="en-US" b="1" dirty="0">
                <a:solidFill>
                  <a:srgbClr val="FF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 </a:t>
            </a:r>
          </a:p>
          <a:p>
            <a:r>
              <a:rPr lang="uk-UA" altLang="en-US" sz="4000" b="1" dirty="0">
                <a:solidFill>
                  <a:srgbClr val="FF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презентує</a:t>
            </a:r>
          </a:p>
          <a:p>
            <a:r>
              <a:rPr lang="uk-UA" altLang="en-US" sz="4000" b="1" dirty="0">
                <a:solidFill>
                  <a:srgbClr val="FF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заняття </a:t>
            </a:r>
            <a:r>
              <a:rPr lang="uk-UA" altLang="en-US" sz="4000" b="1" dirty="0" smtClean="0">
                <a:solidFill>
                  <a:srgbClr val="FF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вищого </a:t>
            </a:r>
            <a:r>
              <a:rPr lang="uk-UA" altLang="en-US" sz="4000" b="1" dirty="0">
                <a:solidFill>
                  <a:srgbClr val="FF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рівня </a:t>
            </a:r>
          </a:p>
          <a:p>
            <a:endParaRPr lang="uk-UA" altLang="en-US" dirty="0"/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835188" y="365282"/>
            <a:ext cx="4274341" cy="222314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582706"/>
            <a:ext cx="10515600" cy="559425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dirty="0" err="1"/>
              <a:t>Аварія</a:t>
            </a:r>
            <a:r>
              <a:rPr lang="ru-RU" b="1" dirty="0"/>
              <a:t> </a:t>
            </a:r>
            <a:r>
              <a:rPr lang="ru-RU" b="1" dirty="0" err="1"/>
              <a:t>поблизу</a:t>
            </a:r>
            <a:r>
              <a:rPr lang="ru-RU" b="1" dirty="0"/>
              <a:t> острова </a:t>
            </a:r>
            <a:r>
              <a:rPr lang="ru-RU" b="1" dirty="0" err="1"/>
              <a:t>Зміїний</a:t>
            </a:r>
            <a:endParaRPr lang="ru-RU" b="1" dirty="0"/>
          </a:p>
          <a:p>
            <a:pPr marL="0" indent="0">
              <a:buNone/>
            </a:pPr>
            <a:r>
              <a:rPr lang="ru-RU" dirty="0" smtClean="0"/>
              <a:t>13 </a:t>
            </a:r>
            <a:r>
              <a:rPr lang="ru-RU" dirty="0" err="1"/>
              <a:t>жовтня</a:t>
            </a:r>
            <a:r>
              <a:rPr lang="ru-RU" dirty="0"/>
              <a:t> 2021 року судно </a:t>
            </a:r>
            <a:r>
              <a:rPr lang="ru-RU" dirty="0" err="1"/>
              <a:t>зазнало</a:t>
            </a:r>
            <a:r>
              <a:rPr lang="ru-RU" dirty="0"/>
              <a:t> </a:t>
            </a:r>
            <a:r>
              <a:rPr lang="ru-RU" dirty="0" err="1"/>
              <a:t>аварії</a:t>
            </a:r>
            <a:r>
              <a:rPr lang="ru-RU" dirty="0"/>
              <a:t> при </a:t>
            </a:r>
            <a:r>
              <a:rPr lang="ru-RU" dirty="0" err="1"/>
              <a:t>швартуванні</a:t>
            </a:r>
            <a:r>
              <a:rPr lang="ru-RU" dirty="0"/>
              <a:t> на </a:t>
            </a:r>
            <a:r>
              <a:rPr lang="ru-RU" dirty="0" err="1"/>
              <a:t>причалі</a:t>
            </a:r>
            <a:r>
              <a:rPr lang="ru-RU" dirty="0"/>
              <a:t> острова </a:t>
            </a:r>
            <a:r>
              <a:rPr lang="ru-RU" dirty="0" err="1" smtClean="0"/>
              <a:t>Зміїний</a:t>
            </a:r>
            <a:r>
              <a:rPr lang="ru-RU" dirty="0" smtClean="0"/>
              <a:t>, </a:t>
            </a:r>
            <a:r>
              <a:rPr lang="ru-RU" dirty="0"/>
              <a:t>напоровшись на </a:t>
            </a:r>
            <a:r>
              <a:rPr lang="ru-RU" dirty="0" err="1"/>
              <a:t>невідомий</a:t>
            </a:r>
            <a:r>
              <a:rPr lang="ru-RU" dirty="0"/>
              <a:t> </a:t>
            </a:r>
            <a:r>
              <a:rPr lang="ru-RU" dirty="0" err="1"/>
              <a:t>об'єкт</a:t>
            </a:r>
            <a:r>
              <a:rPr lang="ru-RU" dirty="0"/>
              <a:t>. "Балта" </a:t>
            </a:r>
            <a:r>
              <a:rPr lang="ru-RU" dirty="0" err="1"/>
              <a:t>отримала</a:t>
            </a:r>
            <a:r>
              <a:rPr lang="ru-RU" dirty="0"/>
              <a:t> </a:t>
            </a:r>
            <a:r>
              <a:rPr lang="ru-RU" dirty="0" err="1"/>
              <a:t>пошкодження</a:t>
            </a:r>
            <a:r>
              <a:rPr lang="ru-RU" dirty="0"/>
              <a:t> </a:t>
            </a:r>
            <a:r>
              <a:rPr lang="ru-RU" dirty="0" err="1"/>
              <a:t>поблизу</a:t>
            </a:r>
            <a:r>
              <a:rPr lang="ru-RU" dirty="0"/>
              <a:t> корми з правого борту, на </a:t>
            </a:r>
            <a:r>
              <a:rPr lang="ru-RU" dirty="0" err="1"/>
              <a:t>судні</a:t>
            </a:r>
            <a:r>
              <a:rPr lang="ru-RU" dirty="0"/>
              <a:t>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затоплені</a:t>
            </a:r>
            <a:r>
              <a:rPr lang="ru-RU" dirty="0"/>
              <a:t> </a:t>
            </a:r>
            <a:r>
              <a:rPr lang="ru-RU" dirty="0" err="1"/>
              <a:t>декілька</a:t>
            </a:r>
            <a:r>
              <a:rPr lang="ru-RU" dirty="0"/>
              <a:t> </a:t>
            </a:r>
            <a:r>
              <a:rPr lang="ru-RU" dirty="0" err="1"/>
              <a:t>відсіків</a:t>
            </a:r>
            <a:r>
              <a:rPr lang="ru-RU" dirty="0"/>
              <a:t>, </a:t>
            </a:r>
            <a:r>
              <a:rPr lang="ru-RU" dirty="0" err="1"/>
              <a:t>корабель</a:t>
            </a:r>
            <a:r>
              <a:rPr lang="ru-RU" dirty="0"/>
              <a:t> </a:t>
            </a:r>
            <a:r>
              <a:rPr lang="ru-RU" dirty="0" err="1"/>
              <a:t>втратив</a:t>
            </a:r>
            <a:r>
              <a:rPr lang="ru-RU" dirty="0"/>
              <a:t> </a:t>
            </a:r>
            <a:r>
              <a:rPr lang="ru-RU" dirty="0" err="1"/>
              <a:t>хід</a:t>
            </a:r>
            <a:r>
              <a:rPr lang="ru-RU" dirty="0"/>
              <a:t>. </a:t>
            </a:r>
            <a:r>
              <a:rPr lang="ru-RU" dirty="0" err="1"/>
              <a:t>Завдяки</a:t>
            </a:r>
            <a:r>
              <a:rPr lang="ru-RU" dirty="0"/>
              <a:t> </a:t>
            </a:r>
            <a:r>
              <a:rPr lang="ru-RU" dirty="0" err="1"/>
              <a:t>злагодженій</a:t>
            </a:r>
            <a:r>
              <a:rPr lang="ru-RU" dirty="0"/>
              <a:t> </a:t>
            </a:r>
            <a:r>
              <a:rPr lang="ru-RU" dirty="0" err="1"/>
              <a:t>роботі</a:t>
            </a:r>
            <a:r>
              <a:rPr lang="ru-RU" dirty="0"/>
              <a:t> </a:t>
            </a:r>
            <a:r>
              <a:rPr lang="ru-RU" dirty="0" err="1"/>
              <a:t>екіпажу</a:t>
            </a:r>
            <a:r>
              <a:rPr lang="ru-RU" dirty="0"/>
              <a:t> </a:t>
            </a:r>
            <a:r>
              <a:rPr lang="ru-RU" dirty="0" err="1"/>
              <a:t>загрози</a:t>
            </a:r>
            <a:r>
              <a:rPr lang="ru-RU" dirty="0"/>
              <a:t> морякам та </a:t>
            </a:r>
            <a:r>
              <a:rPr lang="ru-RU" dirty="0" err="1"/>
              <a:t>втрати</a:t>
            </a:r>
            <a:r>
              <a:rPr lang="ru-RU" dirty="0"/>
              <a:t> судна не </a:t>
            </a:r>
            <a:r>
              <a:rPr lang="ru-RU" dirty="0" err="1"/>
              <a:t>було</a:t>
            </a:r>
            <a:r>
              <a:rPr lang="ru-RU" dirty="0"/>
              <a:t>, судно поставили на </a:t>
            </a:r>
            <a:r>
              <a:rPr lang="ru-RU" dirty="0" err="1"/>
              <a:t>якір</a:t>
            </a:r>
            <a:r>
              <a:rPr lang="ru-RU" dirty="0"/>
              <a:t>. </a:t>
            </a:r>
            <a:r>
              <a:rPr lang="ru-RU" dirty="0" err="1"/>
              <a:t>Рятувальні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 </a:t>
            </a:r>
            <a:r>
              <a:rPr lang="ru-RU" dirty="0" err="1"/>
              <a:t>ускладнювалися</a:t>
            </a:r>
            <a:r>
              <a:rPr lang="ru-RU" dirty="0"/>
              <a:t> штормом. До </a:t>
            </a:r>
            <a:r>
              <a:rPr lang="ru-RU" dirty="0" err="1"/>
              <a:t>операції</a:t>
            </a:r>
            <a:r>
              <a:rPr lang="ru-RU" dirty="0"/>
              <a:t> з </a:t>
            </a:r>
            <a:r>
              <a:rPr lang="ru-RU" dirty="0" err="1"/>
              <a:t>порятунку</a:t>
            </a:r>
            <a:r>
              <a:rPr lang="ru-RU" dirty="0"/>
              <a:t>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залучені</a:t>
            </a:r>
            <a:r>
              <a:rPr lang="ru-RU" dirty="0"/>
              <a:t> </a:t>
            </a:r>
            <a:r>
              <a:rPr lang="ru-RU" dirty="0" err="1"/>
              <a:t>патрульні</a:t>
            </a:r>
            <a:r>
              <a:rPr lang="ru-RU" dirty="0"/>
              <a:t> </a:t>
            </a:r>
            <a:r>
              <a:rPr lang="ru-RU" dirty="0" err="1"/>
              <a:t>катери</a:t>
            </a:r>
            <a:r>
              <a:rPr lang="ru-RU" dirty="0"/>
              <a:t> «</a:t>
            </a:r>
            <a:r>
              <a:rPr lang="ru-RU" dirty="0" err="1"/>
              <a:t>Слов'янськ</a:t>
            </a:r>
            <a:r>
              <a:rPr lang="ru-RU" dirty="0"/>
              <a:t>» (</a:t>
            </a:r>
            <a:r>
              <a:rPr lang="en-US" dirty="0"/>
              <a:t>P190) </a:t>
            </a:r>
            <a:r>
              <a:rPr lang="ru-RU" dirty="0"/>
              <a:t>та «</a:t>
            </a:r>
            <a:r>
              <a:rPr lang="ru-RU" dirty="0" err="1"/>
              <a:t>Старобільськ</a:t>
            </a:r>
            <a:r>
              <a:rPr lang="ru-RU" dirty="0"/>
              <a:t>» (</a:t>
            </a:r>
            <a:r>
              <a:rPr lang="en-US" dirty="0"/>
              <a:t>P191), </a:t>
            </a:r>
            <a:r>
              <a:rPr lang="ru-RU" dirty="0" err="1"/>
              <a:t>які</a:t>
            </a:r>
            <a:r>
              <a:rPr lang="ru-RU" dirty="0"/>
              <a:t> взяли на борт </a:t>
            </a:r>
            <a:r>
              <a:rPr lang="ru-RU" dirty="0" err="1"/>
              <a:t>аварійно-рятувальний</a:t>
            </a:r>
            <a:r>
              <a:rPr lang="ru-RU" dirty="0"/>
              <a:t> </a:t>
            </a:r>
            <a:r>
              <a:rPr lang="ru-RU" dirty="0" err="1"/>
              <a:t>загін</a:t>
            </a:r>
            <a:r>
              <a:rPr lang="ru-RU" dirty="0"/>
              <a:t> та </a:t>
            </a:r>
            <a:r>
              <a:rPr lang="ru-RU" dirty="0" err="1"/>
              <a:t>рятувальне</a:t>
            </a:r>
            <a:r>
              <a:rPr lang="ru-RU" dirty="0"/>
              <a:t> </a:t>
            </a:r>
            <a:r>
              <a:rPr lang="ru-RU" dirty="0" err="1"/>
              <a:t>майно</a:t>
            </a:r>
            <a:r>
              <a:rPr lang="ru-RU" dirty="0"/>
              <a:t>, </a:t>
            </a:r>
            <a:r>
              <a:rPr lang="ru-RU" dirty="0" err="1"/>
              <a:t>ввечері</a:t>
            </a:r>
            <a:r>
              <a:rPr lang="ru-RU" dirty="0"/>
              <a:t> до </a:t>
            </a:r>
            <a:r>
              <a:rPr lang="ru-RU" dirty="0" err="1"/>
              <a:t>виходу</a:t>
            </a:r>
            <a:r>
              <a:rPr lang="ru-RU" dirty="0"/>
              <a:t> </a:t>
            </a:r>
            <a:r>
              <a:rPr lang="ru-RU" dirty="0" err="1"/>
              <a:t>готували</a:t>
            </a:r>
            <a:r>
              <a:rPr lang="ru-RU" dirty="0"/>
              <a:t> </a:t>
            </a:r>
            <a:r>
              <a:rPr lang="ru-RU" dirty="0" err="1"/>
              <a:t>розвідувальний</a:t>
            </a:r>
            <a:r>
              <a:rPr lang="ru-RU" dirty="0"/>
              <a:t> </a:t>
            </a:r>
            <a:r>
              <a:rPr lang="ru-RU" dirty="0" err="1"/>
              <a:t>корабель</a:t>
            </a:r>
            <a:r>
              <a:rPr lang="ru-RU" dirty="0"/>
              <a:t> «</a:t>
            </a:r>
            <a:r>
              <a:rPr lang="ru-RU" dirty="0" err="1"/>
              <a:t>Сімферополь</a:t>
            </a:r>
            <a:r>
              <a:rPr lang="ru-RU" dirty="0"/>
              <a:t>»,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відправлені</a:t>
            </a:r>
            <a:r>
              <a:rPr lang="ru-RU" dirty="0"/>
              <a:t> </a:t>
            </a:r>
            <a:r>
              <a:rPr lang="ru-RU" dirty="0" err="1"/>
              <a:t>пошуково-рятувальний</a:t>
            </a:r>
            <a:r>
              <a:rPr lang="ru-RU" dirty="0"/>
              <a:t> буксир «</a:t>
            </a:r>
            <a:r>
              <a:rPr lang="ru-RU" dirty="0" err="1"/>
              <a:t>Сапфір</a:t>
            </a:r>
            <a:r>
              <a:rPr lang="ru-RU" dirty="0"/>
              <a:t>», </a:t>
            </a:r>
            <a:r>
              <a:rPr lang="ru-RU" dirty="0" err="1"/>
              <a:t>пошуково-рятувальні</a:t>
            </a:r>
            <a:r>
              <a:rPr lang="ru-RU" dirty="0"/>
              <a:t> </a:t>
            </a:r>
            <a:r>
              <a:rPr lang="ru-RU" dirty="0" err="1"/>
              <a:t>катери</a:t>
            </a:r>
            <a:r>
              <a:rPr lang="ru-RU" dirty="0"/>
              <a:t> КП «</a:t>
            </a:r>
            <a:r>
              <a:rPr lang="ru-RU" dirty="0" err="1"/>
              <a:t>Морської</a:t>
            </a:r>
            <a:r>
              <a:rPr lang="ru-RU" dirty="0"/>
              <a:t> </a:t>
            </a:r>
            <a:r>
              <a:rPr lang="ru-RU" dirty="0" err="1"/>
              <a:t>пошуково-рятувальної</a:t>
            </a:r>
            <a:r>
              <a:rPr lang="ru-RU" dirty="0"/>
              <a:t> </a:t>
            </a:r>
            <a:r>
              <a:rPr lang="ru-RU" dirty="0" err="1"/>
              <a:t>служби</a:t>
            </a:r>
            <a:r>
              <a:rPr lang="ru-RU" dirty="0"/>
              <a:t>». </a:t>
            </a:r>
            <a:r>
              <a:rPr lang="ru-RU" dirty="0" err="1"/>
              <a:t>Загалом</a:t>
            </a:r>
            <a:r>
              <a:rPr lang="ru-RU" dirty="0"/>
              <a:t> до </a:t>
            </a:r>
            <a:r>
              <a:rPr lang="ru-RU" dirty="0" err="1"/>
              <a:t>операції</a:t>
            </a:r>
            <a:r>
              <a:rPr lang="ru-RU" dirty="0"/>
              <a:t> залучили </a:t>
            </a:r>
            <a:r>
              <a:rPr lang="ru-RU" dirty="0" err="1"/>
              <a:t>вісім</a:t>
            </a:r>
            <a:r>
              <a:rPr lang="ru-RU" dirty="0"/>
              <a:t> </a:t>
            </a:r>
            <a:r>
              <a:rPr lang="ru-RU" dirty="0" err="1"/>
              <a:t>кораблів</a:t>
            </a:r>
            <a:r>
              <a:rPr lang="ru-RU" dirty="0"/>
              <a:t> і </a:t>
            </a:r>
            <a:r>
              <a:rPr lang="ru-RU" dirty="0" err="1"/>
              <a:t>катерів</a:t>
            </a:r>
            <a:r>
              <a:rPr lang="ru-RU" dirty="0"/>
              <a:t> та </a:t>
            </a:r>
            <a:r>
              <a:rPr lang="ru-RU" dirty="0" err="1"/>
              <a:t>чотири</a:t>
            </a:r>
            <a:r>
              <a:rPr lang="ru-RU" dirty="0"/>
              <a:t> </a:t>
            </a:r>
            <a:r>
              <a:rPr lang="ru-RU" dirty="0" err="1"/>
              <a:t>повітряні</a:t>
            </a:r>
            <a:r>
              <a:rPr lang="ru-RU" dirty="0"/>
              <a:t> судна. </a:t>
            </a:r>
          </a:p>
          <a:p>
            <a:pPr marL="0" indent="0">
              <a:buNone/>
            </a:pPr>
            <a:r>
              <a:rPr lang="ru-RU" dirty="0" err="1"/>
              <a:t>Пошуково-рятувальні</a:t>
            </a:r>
            <a:r>
              <a:rPr lang="ru-RU" dirty="0"/>
              <a:t> </a:t>
            </a:r>
            <a:r>
              <a:rPr lang="ru-RU" dirty="0" err="1"/>
              <a:t>катери</a:t>
            </a:r>
            <a:r>
              <a:rPr lang="ru-RU" dirty="0"/>
              <a:t> </a:t>
            </a:r>
            <a:r>
              <a:rPr lang="ru-RU" dirty="0" err="1"/>
              <a:t>Морської</a:t>
            </a:r>
            <a:r>
              <a:rPr lang="ru-RU" dirty="0"/>
              <a:t> </a:t>
            </a:r>
            <a:r>
              <a:rPr lang="ru-RU" dirty="0" err="1"/>
              <a:t>пошуково-рятувальної</a:t>
            </a:r>
            <a:r>
              <a:rPr lang="ru-RU" dirty="0"/>
              <a:t> </a:t>
            </a:r>
            <a:r>
              <a:rPr lang="ru-RU" dirty="0" err="1"/>
              <a:t>служби</a:t>
            </a:r>
            <a:r>
              <a:rPr lang="ru-RU" dirty="0"/>
              <a:t> першими </a:t>
            </a:r>
            <a:r>
              <a:rPr lang="ru-RU" dirty="0" err="1"/>
              <a:t>прибули</a:t>
            </a:r>
            <a:r>
              <a:rPr lang="ru-RU" dirty="0"/>
              <a:t> в район </a:t>
            </a:r>
            <a:r>
              <a:rPr lang="ru-RU" dirty="0" err="1"/>
              <a:t>події</a:t>
            </a:r>
            <a:r>
              <a:rPr lang="ru-RU" dirty="0"/>
              <a:t>, </a:t>
            </a:r>
            <a:r>
              <a:rPr lang="ru-RU" dirty="0" err="1"/>
              <a:t>встановили</a:t>
            </a:r>
            <a:r>
              <a:rPr lang="ru-RU" dirty="0"/>
              <a:t> </a:t>
            </a:r>
            <a:r>
              <a:rPr lang="ru-RU" dirty="0" err="1"/>
              <a:t>зв’язок</a:t>
            </a:r>
            <a:r>
              <a:rPr lang="ru-RU" dirty="0"/>
              <a:t> з </a:t>
            </a:r>
            <a:r>
              <a:rPr lang="ru-RU" dirty="0" err="1"/>
              <a:t>аварійним</a:t>
            </a:r>
            <a:r>
              <a:rPr lang="ru-RU" dirty="0"/>
              <a:t> судном та </a:t>
            </a:r>
            <a:r>
              <a:rPr lang="ru-RU" dirty="0" err="1"/>
              <a:t>надали</a:t>
            </a:r>
            <a:r>
              <a:rPr lang="ru-RU" dirty="0"/>
              <a:t> </a:t>
            </a:r>
            <a:r>
              <a:rPr lang="ru-RU" dirty="0" err="1"/>
              <a:t>оперативну</a:t>
            </a:r>
            <a:r>
              <a:rPr lang="ru-RU" dirty="0"/>
              <a:t> </a:t>
            </a:r>
            <a:r>
              <a:rPr lang="ru-RU" dirty="0" err="1"/>
              <a:t>інформацію</a:t>
            </a:r>
            <a:r>
              <a:rPr lang="ru-RU" dirty="0"/>
              <a:t> </a:t>
            </a:r>
            <a:r>
              <a:rPr lang="ru-RU" dirty="0" err="1"/>
              <a:t>координаційному</a:t>
            </a:r>
            <a:r>
              <a:rPr lang="ru-RU" dirty="0"/>
              <a:t> центру для </a:t>
            </a:r>
            <a:r>
              <a:rPr lang="ru-RU" dirty="0" err="1"/>
              <a:t>планування</a:t>
            </a:r>
            <a:r>
              <a:rPr lang="ru-RU" dirty="0"/>
              <a:t> </a:t>
            </a:r>
            <a:r>
              <a:rPr lang="ru-RU" dirty="0" err="1"/>
              <a:t>подальших</a:t>
            </a:r>
            <a:r>
              <a:rPr lang="ru-RU" dirty="0"/>
              <a:t> </a:t>
            </a:r>
            <a:r>
              <a:rPr lang="ru-RU" dirty="0" err="1"/>
              <a:t>дій</a:t>
            </a:r>
            <a:r>
              <a:rPr lang="ru-RU" dirty="0"/>
              <a:t>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51310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151206-N-XT273-507_BLACK_SEA_(Dec._6,_2015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3226" y="528918"/>
            <a:ext cx="8393100" cy="5585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72113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609600"/>
            <a:ext cx="10515600" cy="5567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err="1"/>
              <a:t>Зміна</a:t>
            </a:r>
            <a:r>
              <a:rPr lang="ru-RU" b="1" dirty="0"/>
              <a:t> </a:t>
            </a:r>
            <a:r>
              <a:rPr lang="ru-RU" b="1" dirty="0" err="1"/>
              <a:t>призначення</a:t>
            </a:r>
            <a:r>
              <a:rPr lang="ru-RU" dirty="0"/>
              <a:t> </a:t>
            </a:r>
          </a:p>
          <a:p>
            <a:pPr marL="0" indent="0">
              <a:buNone/>
            </a:pPr>
            <a:r>
              <a:rPr lang="ru-RU" dirty="0"/>
              <a:t>За основною </a:t>
            </a:r>
            <a:r>
              <a:rPr lang="ru-RU" dirty="0" err="1"/>
              <a:t>спеціальністю</a:t>
            </a:r>
            <a:r>
              <a:rPr lang="ru-RU" dirty="0"/>
              <a:t> — </a:t>
            </a:r>
            <a:r>
              <a:rPr lang="ru-RU" dirty="0" err="1"/>
              <a:t>розмагнічування</a:t>
            </a:r>
            <a:r>
              <a:rPr lang="ru-RU" dirty="0"/>
              <a:t> суден та </a:t>
            </a:r>
            <a:r>
              <a:rPr lang="ru-RU" dirty="0" err="1"/>
              <a:t>кораблів</a:t>
            </a:r>
            <a:r>
              <a:rPr lang="ru-RU" dirty="0"/>
              <a:t> — «Балта» не </a:t>
            </a:r>
            <a:r>
              <a:rPr lang="ru-RU" dirty="0" err="1"/>
              <a:t>працювала</a:t>
            </a:r>
            <a:r>
              <a:rPr lang="ru-RU" dirty="0"/>
              <a:t> </a:t>
            </a:r>
            <a:r>
              <a:rPr lang="ru-RU" dirty="0" err="1"/>
              <a:t>останні</a:t>
            </a:r>
            <a:r>
              <a:rPr lang="ru-RU" dirty="0"/>
              <a:t> </a:t>
            </a:r>
            <a:r>
              <a:rPr lang="ru-RU" dirty="0" err="1"/>
              <a:t>років</a:t>
            </a:r>
            <a:r>
              <a:rPr lang="ru-RU" dirty="0"/>
              <a:t> 10 </a:t>
            </a:r>
            <a:r>
              <a:rPr lang="ru-RU" dirty="0" err="1"/>
              <a:t>або</a:t>
            </a:r>
            <a:r>
              <a:rPr lang="ru-RU" dirty="0"/>
              <a:t> й </a:t>
            </a:r>
            <a:r>
              <a:rPr lang="ru-RU" dirty="0" err="1"/>
              <a:t>більше</a:t>
            </a:r>
            <a:r>
              <a:rPr lang="ru-RU" dirty="0"/>
              <a:t>. </a:t>
            </a:r>
            <a:r>
              <a:rPr lang="ru-RU" dirty="0" err="1"/>
              <a:t>Відповідне</a:t>
            </a:r>
            <a:r>
              <a:rPr lang="ru-RU" dirty="0"/>
              <a:t> </a:t>
            </a:r>
            <a:r>
              <a:rPr lang="ru-RU" dirty="0" err="1"/>
              <a:t>обладнення</a:t>
            </a:r>
            <a:r>
              <a:rPr lang="ru-RU" dirty="0"/>
              <a:t> та </a:t>
            </a:r>
            <a:r>
              <a:rPr lang="ru-RU" dirty="0" err="1"/>
              <a:t>кабелі</a:t>
            </a:r>
            <a:r>
              <a:rPr lang="ru-RU" dirty="0"/>
              <a:t> давно не в строю. Тому у </a:t>
            </a:r>
            <a:r>
              <a:rPr lang="ru-RU" dirty="0" err="1"/>
              <a:t>складі</a:t>
            </a:r>
            <a:r>
              <a:rPr lang="ru-RU" dirty="0"/>
              <a:t> ВМСУ на судно </a:t>
            </a:r>
            <a:r>
              <a:rPr lang="ru-RU" dirty="0" err="1"/>
              <a:t>покладалися</a:t>
            </a:r>
            <a:r>
              <a:rPr lang="ru-RU" dirty="0"/>
              <a:t> </a:t>
            </a:r>
            <a:r>
              <a:rPr lang="ru-RU" dirty="0" err="1"/>
              <a:t>завдання</a:t>
            </a:r>
            <a:r>
              <a:rPr lang="ru-RU" dirty="0"/>
              <a:t> </a:t>
            </a:r>
            <a:r>
              <a:rPr lang="ru-RU" dirty="0" err="1"/>
              <a:t>висвітлення</a:t>
            </a:r>
            <a:r>
              <a:rPr lang="ru-RU" dirty="0"/>
              <a:t> </a:t>
            </a:r>
            <a:r>
              <a:rPr lang="ru-RU" dirty="0" err="1"/>
              <a:t>морської</a:t>
            </a:r>
            <a:r>
              <a:rPr lang="ru-RU" dirty="0"/>
              <a:t> обстановки, </a:t>
            </a:r>
            <a:r>
              <a:rPr lang="ru-RU" dirty="0" err="1"/>
              <a:t>розвідки</a:t>
            </a:r>
            <a:r>
              <a:rPr lang="ru-RU" dirty="0"/>
              <a:t>, </a:t>
            </a:r>
            <a:r>
              <a:rPr lang="ru-RU" dirty="0" err="1"/>
              <a:t>логістичного</a:t>
            </a:r>
            <a:r>
              <a:rPr lang="ru-RU" dirty="0"/>
              <a:t> </a:t>
            </a:r>
            <a:r>
              <a:rPr lang="ru-RU" dirty="0" err="1"/>
              <a:t>забезпечення</a:t>
            </a:r>
            <a:r>
              <a:rPr lang="ru-RU" dirty="0"/>
              <a:t> </a:t>
            </a:r>
            <a:r>
              <a:rPr lang="ru-RU" dirty="0" err="1"/>
              <a:t>групування</a:t>
            </a:r>
            <a:r>
              <a:rPr lang="ru-RU" dirty="0"/>
              <a:t> ВМСУ на </a:t>
            </a:r>
            <a:r>
              <a:rPr lang="ru-RU" dirty="0" err="1"/>
              <a:t>острові</a:t>
            </a:r>
            <a:r>
              <a:rPr lang="ru-RU" dirty="0"/>
              <a:t> </a:t>
            </a:r>
            <a:r>
              <a:rPr lang="ru-RU" dirty="0" err="1"/>
              <a:t>Зміїний</a:t>
            </a:r>
            <a:r>
              <a:rPr lang="ru-RU" dirty="0"/>
              <a:t>, участь у </a:t>
            </a:r>
            <a:r>
              <a:rPr lang="ru-RU" dirty="0" err="1"/>
              <a:t>міжнародних</a:t>
            </a:r>
            <a:r>
              <a:rPr lang="ru-RU" dirty="0"/>
              <a:t> </a:t>
            </a:r>
            <a:r>
              <a:rPr lang="ru-RU" dirty="0" err="1"/>
              <a:t>навчаннях</a:t>
            </a:r>
            <a:r>
              <a:rPr lang="ru-RU" dirty="0"/>
              <a:t> та </a:t>
            </a:r>
            <a:r>
              <a:rPr lang="ru-RU" dirty="0" err="1"/>
              <a:t>демонстрація</a:t>
            </a:r>
            <a:r>
              <a:rPr lang="ru-RU" dirty="0"/>
              <a:t> прапору ВМСУ у </a:t>
            </a:r>
            <a:r>
              <a:rPr lang="ru-RU" dirty="0" err="1"/>
              <a:t>визначених</a:t>
            </a:r>
            <a:r>
              <a:rPr lang="ru-RU" dirty="0"/>
              <a:t> районах </a:t>
            </a:r>
            <a:r>
              <a:rPr lang="ru-RU" dirty="0" err="1"/>
              <a:t>Чорного</a:t>
            </a:r>
            <a:r>
              <a:rPr lang="ru-RU" dirty="0"/>
              <a:t> моря. </a:t>
            </a:r>
          </a:p>
          <a:p>
            <a:pPr marL="0" indent="0">
              <a:buNone/>
            </a:pPr>
            <a:r>
              <a:rPr lang="ru-RU" dirty="0"/>
              <a:t>15.11.2021 року на </a:t>
            </a:r>
            <a:r>
              <a:rPr lang="ru-RU" dirty="0" err="1"/>
              <a:t>судні</a:t>
            </a:r>
            <a:r>
              <a:rPr lang="ru-RU" dirty="0"/>
              <a:t>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змінений</a:t>
            </a:r>
            <a:r>
              <a:rPr lang="ru-RU" dirty="0"/>
              <a:t> </a:t>
            </a:r>
            <a:r>
              <a:rPr lang="ru-RU" dirty="0" err="1"/>
              <a:t>бортовий</a:t>
            </a:r>
            <a:r>
              <a:rPr lang="ru-RU" dirty="0"/>
              <a:t> номер на М 361. Є </a:t>
            </a:r>
            <a:r>
              <a:rPr lang="ru-RU" dirty="0" err="1"/>
              <a:t>плани</a:t>
            </a:r>
            <a:r>
              <a:rPr lang="ru-RU" dirty="0"/>
              <a:t>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переобладнання</a:t>
            </a:r>
            <a:r>
              <a:rPr lang="ru-RU" dirty="0"/>
              <a:t> та </a:t>
            </a:r>
            <a:r>
              <a:rPr lang="ru-RU" dirty="0" err="1"/>
              <a:t>доозброєння</a:t>
            </a:r>
            <a:r>
              <a:rPr lang="ru-RU" dirty="0"/>
              <a:t> "</a:t>
            </a:r>
            <a:r>
              <a:rPr lang="ru-RU" dirty="0" err="1"/>
              <a:t>Балти</a:t>
            </a:r>
            <a:r>
              <a:rPr lang="ru-RU" dirty="0"/>
              <a:t>" на </a:t>
            </a:r>
            <a:r>
              <a:rPr lang="ru-RU" dirty="0" err="1"/>
              <a:t>мінний</a:t>
            </a:r>
            <a:r>
              <a:rPr lang="ru-RU" dirty="0"/>
              <a:t> </a:t>
            </a:r>
            <a:r>
              <a:rPr lang="ru-RU" dirty="0" err="1"/>
              <a:t>загороджувач</a:t>
            </a:r>
            <a:r>
              <a:rPr lang="ru-RU" dirty="0"/>
              <a:t>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У </a:t>
            </a:r>
            <a:r>
              <a:rPr lang="ru-RU" dirty="0"/>
              <a:t>ВМС ЗС </a:t>
            </a:r>
            <a:r>
              <a:rPr lang="ru-RU" dirty="0" err="1"/>
              <a:t>України</a:t>
            </a:r>
            <a:r>
              <a:rPr lang="ru-RU" dirty="0"/>
              <a:t> </a:t>
            </a:r>
            <a:r>
              <a:rPr lang="ru-RU" dirty="0" err="1"/>
              <a:t>здебільшого</a:t>
            </a:r>
            <a:r>
              <a:rPr lang="ru-RU" dirty="0"/>
              <a:t> </a:t>
            </a:r>
            <a:r>
              <a:rPr lang="ru-RU" dirty="0" err="1"/>
              <a:t>використовувалось</a:t>
            </a:r>
            <a:r>
              <a:rPr lang="ru-RU" dirty="0"/>
              <a:t> для </a:t>
            </a:r>
            <a:r>
              <a:rPr lang="ru-RU" dirty="0" err="1"/>
              <a:t>висвітлення</a:t>
            </a:r>
            <a:r>
              <a:rPr lang="ru-RU" dirty="0"/>
              <a:t> </a:t>
            </a:r>
            <a:r>
              <a:rPr lang="ru-RU" dirty="0" err="1"/>
              <a:t>надводної</a:t>
            </a:r>
            <a:r>
              <a:rPr lang="ru-RU" dirty="0"/>
              <a:t> обстановки у районах </a:t>
            </a:r>
            <a:r>
              <a:rPr lang="ru-RU" dirty="0" err="1"/>
              <a:t>плавання</a:t>
            </a:r>
            <a:r>
              <a:rPr lang="ru-RU" dirty="0"/>
              <a:t>.</a:t>
            </a: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85705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esktop\balt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2073" y="536436"/>
            <a:ext cx="7580468" cy="5685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54049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838200" y="618565"/>
            <a:ext cx="10515600" cy="5558398"/>
          </a:xfrm>
        </p:spPr>
        <p:txBody>
          <a:bodyPr/>
          <a:lstStyle/>
          <a:p>
            <a:pPr marL="0" indent="0">
              <a:buNone/>
            </a:pPr>
            <a:r>
              <a:rPr lang="uk-UA" b="1" dirty="0" smtClean="0">
                <a:solidFill>
                  <a:srgbClr val="FF0000"/>
                </a:solidFill>
              </a:rPr>
              <a:t>Джерела інформації:</a:t>
            </a:r>
          </a:p>
          <a:p>
            <a:pPr marL="0" indent="0">
              <a:buNone/>
            </a:pPr>
            <a:r>
              <a:rPr lang="uk-UA" dirty="0" smtClean="0"/>
              <a:t>-</a:t>
            </a:r>
            <a:r>
              <a:rPr lang="en-US" dirty="0" smtClean="0"/>
              <a:t>uk.wikipedia.org/wiki/</a:t>
            </a:r>
            <a:r>
              <a:rPr lang="uk-UA" dirty="0" smtClean="0"/>
              <a:t>Балта</a:t>
            </a:r>
            <a:r>
              <a:rPr lang="uk-UA" dirty="0" smtClean="0"/>
              <a:t>_</a:t>
            </a:r>
          </a:p>
          <a:p>
            <a:pPr marL="0" indent="0">
              <a:buNone/>
            </a:pPr>
            <a:r>
              <a:rPr lang="uk-UA" dirty="0" smtClean="0"/>
              <a:t>-</a:t>
            </a:r>
            <a:r>
              <a:rPr lang="en-US" dirty="0" smtClean="0"/>
              <a:t>https</a:t>
            </a:r>
            <a:r>
              <a:rPr lang="en-US" dirty="0"/>
              <a:t>://eagle-rost.livejournal.com/507552.html</a:t>
            </a:r>
            <a:endParaRPr lang="uk-UA" dirty="0"/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09042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>
          <a:xfrm>
            <a:off x="838200" y="-180509"/>
            <a:ext cx="10515600" cy="6357472"/>
          </a:xfrm>
          <a:prstGeom prst="rect">
            <a:avLst/>
          </a:prstGeom>
        </p:spPr>
        <p:txBody>
          <a:bodyPr/>
          <a:lstStyle/>
          <a:p>
            <a:endParaRPr lang="uk-UA"/>
          </a:p>
          <a:p>
            <a:pPr marL="0" indent="0" algn="ctr">
              <a:buNone/>
            </a:pPr>
            <a:r>
              <a:rPr lang="uk-UA" b="1">
                <a:solidFill>
                  <a:srgbClr val="FF0000"/>
                </a:solidFill>
              </a:rPr>
              <a:t>Дякую за увагу!</a:t>
            </a:r>
          </a:p>
        </p:txBody>
      </p:sp>
      <p:pic>
        <p:nvPicPr>
          <p:cNvPr id="4" name="Picture 2" descr="C:\Users\User\Desktop\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365" y="977153"/>
            <a:ext cx="10378234" cy="5189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627529"/>
            <a:ext cx="10515600" cy="5549434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</a:rPr>
              <a:t>«Балта»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/>
              <a:t>-</a:t>
            </a:r>
            <a:r>
              <a:rPr lang="ru-RU" dirty="0" smtClean="0"/>
              <a:t> судно </a:t>
            </a:r>
            <a:r>
              <a:rPr lang="ru-RU" dirty="0" err="1" smtClean="0"/>
              <a:t>розмагнічування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b="1" dirty="0" err="1"/>
              <a:t>Призначення</a:t>
            </a:r>
            <a:r>
              <a:rPr lang="ru-RU" b="1" dirty="0"/>
              <a:t> </a:t>
            </a:r>
            <a:r>
              <a:rPr lang="ru-RU" b="1" dirty="0" smtClean="0"/>
              <a:t>судна</a:t>
            </a:r>
          </a:p>
          <a:p>
            <a:pPr marL="0" indent="0">
              <a:buNone/>
            </a:pPr>
            <a:r>
              <a:rPr lang="ru-RU" dirty="0" err="1"/>
              <a:t>Кораблі</a:t>
            </a:r>
            <a:r>
              <a:rPr lang="ru-RU" dirty="0"/>
              <a:t> </a:t>
            </a:r>
            <a:r>
              <a:rPr lang="ru-RU" dirty="0" err="1"/>
              <a:t>розмагнічування</a:t>
            </a:r>
            <a:r>
              <a:rPr lang="ru-RU" dirty="0"/>
              <a:t> </a:t>
            </a:r>
            <a:r>
              <a:rPr lang="ru-RU" dirty="0" err="1"/>
              <a:t>призначені</a:t>
            </a:r>
            <a:r>
              <a:rPr lang="ru-RU" dirty="0"/>
              <a:t> для </a:t>
            </a:r>
            <a:r>
              <a:rPr lang="ru-RU" dirty="0" err="1"/>
              <a:t>здійснення</a:t>
            </a:r>
            <a:r>
              <a:rPr lang="ru-RU" dirty="0"/>
              <a:t> </a:t>
            </a:r>
            <a:r>
              <a:rPr lang="ru-RU" dirty="0" err="1"/>
              <a:t>спеціальних</a:t>
            </a:r>
            <a:r>
              <a:rPr lang="ru-RU" dirty="0"/>
              <a:t> </a:t>
            </a:r>
            <a:r>
              <a:rPr lang="ru-RU" dirty="0" err="1"/>
              <a:t>заходів</a:t>
            </a:r>
            <a:r>
              <a:rPr lang="ru-RU" dirty="0"/>
              <a:t> з метою </a:t>
            </a:r>
            <a:r>
              <a:rPr lang="ru-RU" dirty="0" err="1"/>
              <a:t>зменшення</a:t>
            </a:r>
            <a:r>
              <a:rPr lang="ru-RU" dirty="0"/>
              <a:t> </a:t>
            </a:r>
            <a:r>
              <a:rPr lang="ru-RU" dirty="0" err="1"/>
              <a:t>власних</a:t>
            </a:r>
            <a:r>
              <a:rPr lang="ru-RU" dirty="0"/>
              <a:t> </a:t>
            </a:r>
            <a:r>
              <a:rPr lang="ru-RU" dirty="0" err="1"/>
              <a:t>магнітних</a:t>
            </a:r>
            <a:r>
              <a:rPr lang="ru-RU" dirty="0"/>
              <a:t> </a:t>
            </a:r>
            <a:r>
              <a:rPr lang="ru-RU" dirty="0" err="1"/>
              <a:t>полів</a:t>
            </a:r>
            <a:r>
              <a:rPr lang="ru-RU" dirty="0"/>
              <a:t> </a:t>
            </a:r>
            <a:r>
              <a:rPr lang="ru-RU" dirty="0" err="1"/>
              <a:t>бойових</a:t>
            </a:r>
            <a:r>
              <a:rPr lang="ru-RU" dirty="0"/>
              <a:t> </a:t>
            </a:r>
            <a:r>
              <a:rPr lang="ru-RU" dirty="0" err="1"/>
              <a:t>кораблів</a:t>
            </a:r>
            <a:r>
              <a:rPr lang="ru-RU" dirty="0"/>
              <a:t> та суден, </a:t>
            </a:r>
            <a:r>
              <a:rPr lang="ru-RU" dirty="0" err="1"/>
              <a:t>що</a:t>
            </a:r>
            <a:r>
              <a:rPr lang="ru-RU" dirty="0"/>
              <a:t> є на </a:t>
            </a:r>
            <a:r>
              <a:rPr lang="ru-RU" dirty="0" err="1"/>
              <a:t>озброєнні</a:t>
            </a:r>
            <a:r>
              <a:rPr lang="ru-RU" dirty="0"/>
              <a:t> </a:t>
            </a:r>
            <a:r>
              <a:rPr lang="ru-RU" dirty="0" err="1"/>
              <a:t>військового</a:t>
            </a:r>
            <a:r>
              <a:rPr lang="ru-RU" dirty="0"/>
              <a:t> флоту. </a:t>
            </a:r>
            <a:r>
              <a:rPr lang="ru-RU" dirty="0" err="1"/>
              <a:t>Спеціальні</a:t>
            </a:r>
            <a:r>
              <a:rPr lang="ru-RU" dirty="0"/>
              <a:t> судна пр.523 і пр.219 (СБР — </a:t>
            </a:r>
            <a:r>
              <a:rPr lang="ru-RU" dirty="0" err="1"/>
              <a:t>станції</a:t>
            </a:r>
            <a:r>
              <a:rPr lang="ru-RU" dirty="0"/>
              <a:t> </a:t>
            </a:r>
            <a:r>
              <a:rPr lang="ru-RU" dirty="0" err="1"/>
              <a:t>безобмоткового</a:t>
            </a:r>
            <a:r>
              <a:rPr lang="ru-RU" dirty="0"/>
              <a:t> </a:t>
            </a:r>
            <a:r>
              <a:rPr lang="ru-RU" dirty="0" err="1"/>
              <a:t>розмагнічування</a:t>
            </a:r>
            <a:r>
              <a:rPr lang="ru-RU" dirty="0"/>
              <a:t>) </a:t>
            </a:r>
            <a:r>
              <a:rPr lang="ru-RU" dirty="0" err="1"/>
              <a:t>вже</a:t>
            </a:r>
            <a:r>
              <a:rPr lang="ru-RU" dirty="0"/>
              <a:t> в 60-х роках ХХ </a:t>
            </a:r>
            <a:r>
              <a:rPr lang="ru-RU" dirty="0" err="1"/>
              <a:t>століття</a:t>
            </a:r>
            <a:r>
              <a:rPr lang="ru-RU" dirty="0"/>
              <a:t> не </a:t>
            </a:r>
            <a:r>
              <a:rPr lang="ru-RU" dirty="0" err="1"/>
              <a:t>задовольняли</a:t>
            </a:r>
            <a:r>
              <a:rPr lang="ru-RU" dirty="0"/>
              <a:t> </a:t>
            </a:r>
            <a:r>
              <a:rPr lang="ru-RU" dirty="0" err="1"/>
              <a:t>збільшені</a:t>
            </a:r>
            <a:r>
              <a:rPr lang="ru-RU" dirty="0"/>
              <a:t> потреби флоту. </a:t>
            </a:r>
            <a:r>
              <a:rPr lang="ru-RU" dirty="0" err="1"/>
              <a:t>Розроблений</a:t>
            </a:r>
            <a:r>
              <a:rPr lang="ru-RU" dirty="0"/>
              <a:t> </a:t>
            </a:r>
            <a:r>
              <a:rPr lang="ru-RU" dirty="0" err="1"/>
              <a:t>пізніше</a:t>
            </a:r>
            <a:r>
              <a:rPr lang="ru-RU" dirty="0"/>
              <a:t> пр.1779 і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модифікації</a:t>
            </a:r>
            <a:r>
              <a:rPr lang="ru-RU" dirty="0"/>
              <a:t> </a:t>
            </a:r>
            <a:r>
              <a:rPr lang="ru-RU" dirty="0" err="1"/>
              <a:t>більше</a:t>
            </a:r>
            <a:r>
              <a:rPr lang="ru-RU" dirty="0"/>
              <a:t> </a:t>
            </a:r>
            <a:r>
              <a:rPr lang="ru-RU" dirty="0" err="1"/>
              <a:t>задовольняли</a:t>
            </a:r>
            <a:r>
              <a:rPr lang="ru-RU" dirty="0"/>
              <a:t> </a:t>
            </a:r>
            <a:r>
              <a:rPr lang="ru-RU" dirty="0" err="1"/>
              <a:t>вимоги</a:t>
            </a:r>
            <a:r>
              <a:rPr lang="ru-RU" dirty="0"/>
              <a:t> часу.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6766586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5-2048x107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785" y="573742"/>
            <a:ext cx="10647804" cy="5594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39628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600635"/>
            <a:ext cx="10515600" cy="557632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 err="1"/>
              <a:t>Історія</a:t>
            </a:r>
            <a:endParaRPr lang="ru-RU" b="1" dirty="0"/>
          </a:p>
          <a:p>
            <a:pPr marL="0" indent="0">
              <a:buNone/>
            </a:pPr>
            <a:r>
              <a:rPr lang="ru-RU" dirty="0" err="1"/>
              <a:t>Корабель</a:t>
            </a:r>
            <a:r>
              <a:rPr lang="ru-RU" dirty="0"/>
              <a:t> «Балта»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збудований</a:t>
            </a:r>
            <a:r>
              <a:rPr lang="ru-RU" dirty="0"/>
              <a:t> у </a:t>
            </a:r>
            <a:r>
              <a:rPr lang="ru-RU" dirty="0" err="1"/>
              <a:t>Польщі</a:t>
            </a:r>
            <a:r>
              <a:rPr lang="ru-RU" dirty="0"/>
              <a:t> на </a:t>
            </a:r>
            <a:r>
              <a:rPr lang="ru-RU" dirty="0" err="1"/>
              <a:t>замовлення</a:t>
            </a:r>
            <a:r>
              <a:rPr lang="ru-RU" dirty="0"/>
              <a:t> СРСР.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відбулося</a:t>
            </a:r>
            <a:r>
              <a:rPr lang="ru-RU" dirty="0"/>
              <a:t> через </a:t>
            </a:r>
            <a:r>
              <a:rPr lang="ru-RU" dirty="0" err="1"/>
              <a:t>велике</a:t>
            </a:r>
            <a:r>
              <a:rPr lang="ru-RU" dirty="0"/>
              <a:t> </a:t>
            </a:r>
            <a:r>
              <a:rPr lang="ru-RU" dirty="0" err="1"/>
              <a:t>завантаження</a:t>
            </a:r>
            <a:r>
              <a:rPr lang="ru-RU" dirty="0"/>
              <a:t> </a:t>
            </a:r>
            <a:r>
              <a:rPr lang="ru-RU" dirty="0" err="1"/>
              <a:t>суднобудівних</a:t>
            </a:r>
            <a:r>
              <a:rPr lang="ru-RU" dirty="0"/>
              <a:t> </a:t>
            </a:r>
            <a:r>
              <a:rPr lang="ru-RU" dirty="0" err="1"/>
              <a:t>підприємств</a:t>
            </a:r>
            <a:r>
              <a:rPr lang="ru-RU" dirty="0"/>
              <a:t> СРСР на початку 80-х </a:t>
            </a:r>
            <a:r>
              <a:rPr lang="ru-RU" dirty="0" err="1"/>
              <a:t>років</a:t>
            </a:r>
            <a:r>
              <a:rPr lang="ru-RU" dirty="0"/>
              <a:t> ХХ </a:t>
            </a:r>
            <a:r>
              <a:rPr lang="ru-RU" dirty="0" err="1"/>
              <a:t>сторіччя</a:t>
            </a:r>
            <a:r>
              <a:rPr lang="ru-RU" dirty="0"/>
              <a:t> і </a:t>
            </a:r>
            <a:r>
              <a:rPr lang="ru-RU" dirty="0" err="1"/>
              <a:t>виводом</a:t>
            </a:r>
            <a:r>
              <a:rPr lang="ru-RU" dirty="0"/>
              <a:t> </a:t>
            </a:r>
            <a:r>
              <a:rPr lang="ru-RU" dirty="0" err="1"/>
              <a:t>ранніх</a:t>
            </a:r>
            <a:r>
              <a:rPr lang="ru-RU" dirty="0"/>
              <a:t> </a:t>
            </a:r>
            <a:r>
              <a:rPr lang="ru-RU" dirty="0" err="1"/>
              <a:t>проєктів</a:t>
            </a:r>
            <a:r>
              <a:rPr lang="ru-RU" dirty="0"/>
              <a:t>, у ВМФ </a:t>
            </a:r>
            <a:r>
              <a:rPr lang="ru-RU" dirty="0" err="1"/>
              <a:t>була</a:t>
            </a:r>
            <a:r>
              <a:rPr lang="ru-RU" dirty="0"/>
              <a:t> </a:t>
            </a:r>
            <a:r>
              <a:rPr lang="ru-RU" dirty="0" err="1"/>
              <a:t>гостра</a:t>
            </a:r>
            <a:r>
              <a:rPr lang="ru-RU" dirty="0"/>
              <a:t> </a:t>
            </a:r>
            <a:r>
              <a:rPr lang="ru-RU" dirty="0" err="1"/>
              <a:t>нестача</a:t>
            </a:r>
            <a:r>
              <a:rPr lang="ru-RU" dirty="0"/>
              <a:t> суден такого типу. В </a:t>
            </a:r>
            <a:r>
              <a:rPr lang="ru-RU" dirty="0" err="1"/>
              <a:t>результаті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прийнято</a:t>
            </a:r>
            <a:r>
              <a:rPr lang="ru-RU" dirty="0"/>
              <a:t> </a:t>
            </a:r>
            <a:r>
              <a:rPr lang="ru-RU" dirty="0" err="1"/>
              <a:t>рішення</a:t>
            </a:r>
            <a:r>
              <a:rPr lang="ru-RU" dirty="0"/>
              <a:t> про </a:t>
            </a:r>
            <a:r>
              <a:rPr lang="ru-RU" dirty="0" err="1"/>
              <a:t>будівництво</a:t>
            </a:r>
            <a:r>
              <a:rPr lang="ru-RU" dirty="0"/>
              <a:t> суден </a:t>
            </a:r>
            <a:r>
              <a:rPr lang="ru-RU" dirty="0" err="1"/>
              <a:t>розмагнічування</a:t>
            </a:r>
            <a:r>
              <a:rPr lang="ru-RU" dirty="0"/>
              <a:t> на верфях </a:t>
            </a:r>
            <a:r>
              <a:rPr lang="ru-RU" dirty="0" err="1"/>
              <a:t>Польської</a:t>
            </a:r>
            <a:r>
              <a:rPr lang="ru-RU" dirty="0"/>
              <a:t> </a:t>
            </a:r>
            <a:r>
              <a:rPr lang="ru-RU" dirty="0" err="1"/>
              <a:t>Народної</a:t>
            </a:r>
            <a:r>
              <a:rPr lang="ru-RU" dirty="0"/>
              <a:t> </a:t>
            </a:r>
            <a:r>
              <a:rPr lang="ru-RU" dirty="0" err="1"/>
              <a:t>Республіки</a:t>
            </a:r>
            <a:r>
              <a:rPr lang="ru-RU" dirty="0"/>
              <a:t>. Проект нового типу судна з номером 130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виконаний</a:t>
            </a:r>
            <a:r>
              <a:rPr lang="ru-RU" dirty="0"/>
              <a:t> на </a:t>
            </a:r>
            <a:r>
              <a:rPr lang="ru-RU" dirty="0" err="1"/>
              <a:t>Північній</a:t>
            </a:r>
            <a:r>
              <a:rPr lang="ru-RU" dirty="0"/>
              <a:t> </a:t>
            </a:r>
            <a:r>
              <a:rPr lang="ru-RU" dirty="0" err="1"/>
              <a:t>верфі</a:t>
            </a:r>
            <a:r>
              <a:rPr lang="ru-RU" dirty="0"/>
              <a:t> в </a:t>
            </a:r>
            <a:r>
              <a:rPr lang="ru-RU" dirty="0" err="1" smtClean="0"/>
              <a:t>Гданську</a:t>
            </a:r>
            <a:r>
              <a:rPr lang="ru-RU" dirty="0" smtClean="0"/>
              <a:t> за </a:t>
            </a:r>
            <a:r>
              <a:rPr lang="ru-RU" dirty="0"/>
              <a:t>тактико-</a:t>
            </a:r>
            <a:r>
              <a:rPr lang="ru-RU" dirty="0" err="1"/>
              <a:t>технічним</a:t>
            </a:r>
            <a:r>
              <a:rPr lang="ru-RU" dirty="0"/>
              <a:t> </a:t>
            </a:r>
            <a:r>
              <a:rPr lang="ru-RU" dirty="0" err="1"/>
              <a:t>завданням</a:t>
            </a:r>
            <a:r>
              <a:rPr lang="ru-RU" dirty="0"/>
              <a:t> </a:t>
            </a:r>
            <a:r>
              <a:rPr lang="ru-RU" dirty="0" err="1"/>
              <a:t>Чорноморського</a:t>
            </a:r>
            <a:r>
              <a:rPr lang="ru-RU" dirty="0"/>
              <a:t> флоту в 1982 </a:t>
            </a:r>
            <a:r>
              <a:rPr lang="ru-RU" dirty="0" err="1"/>
              <a:t>році</a:t>
            </a:r>
            <a:r>
              <a:rPr lang="ru-RU" dirty="0"/>
              <a:t>. </a:t>
            </a:r>
            <a:r>
              <a:rPr lang="ru-RU" dirty="0" err="1"/>
              <a:t>Основним</a:t>
            </a:r>
            <a:r>
              <a:rPr lang="ru-RU" dirty="0"/>
              <a:t> </a:t>
            </a:r>
            <a:r>
              <a:rPr lang="ru-RU" dirty="0" err="1"/>
              <a:t>призначенням</a:t>
            </a:r>
            <a:r>
              <a:rPr lang="ru-RU" dirty="0"/>
              <a:t> суден </a:t>
            </a:r>
            <a:r>
              <a:rPr lang="ru-RU" dirty="0" err="1"/>
              <a:t>цього</a:t>
            </a:r>
            <a:r>
              <a:rPr lang="ru-RU" dirty="0"/>
              <a:t> </a:t>
            </a:r>
            <a:r>
              <a:rPr lang="ru-RU" dirty="0" err="1"/>
              <a:t>проєкту</a:t>
            </a:r>
            <a:r>
              <a:rPr lang="ru-RU" dirty="0"/>
              <a:t> є </a:t>
            </a:r>
            <a:r>
              <a:rPr lang="ru-RU" dirty="0" err="1"/>
              <a:t>електромагнітна</a:t>
            </a:r>
            <a:r>
              <a:rPr lang="ru-RU" dirty="0"/>
              <a:t> </a:t>
            </a:r>
            <a:r>
              <a:rPr lang="ru-RU" dirty="0" err="1"/>
              <a:t>обробка</a:t>
            </a:r>
            <a:r>
              <a:rPr lang="ru-RU" dirty="0"/>
              <a:t> </a:t>
            </a:r>
            <a:r>
              <a:rPr lang="ru-RU" dirty="0" err="1"/>
              <a:t>кораблів</a:t>
            </a:r>
            <a:r>
              <a:rPr lang="ru-RU" dirty="0"/>
              <a:t> і </a:t>
            </a:r>
            <a:r>
              <a:rPr lang="ru-RU" dirty="0" err="1"/>
              <a:t>вимір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магнітного</a:t>
            </a:r>
            <a:r>
              <a:rPr lang="ru-RU" dirty="0"/>
              <a:t> і </a:t>
            </a:r>
            <a:r>
              <a:rPr lang="ru-RU" dirty="0" err="1"/>
              <a:t>електричного</a:t>
            </a:r>
            <a:r>
              <a:rPr lang="ru-RU" dirty="0"/>
              <a:t> </a:t>
            </a:r>
            <a:r>
              <a:rPr lang="ru-RU" dirty="0" err="1"/>
              <a:t>полів</a:t>
            </a:r>
            <a:r>
              <a:rPr lang="ru-RU" dirty="0"/>
              <a:t>. Головне судно пр.130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побудоване</a:t>
            </a:r>
            <a:r>
              <a:rPr lang="ru-RU" dirty="0"/>
              <a:t> на </a:t>
            </a:r>
            <a:r>
              <a:rPr lang="ru-RU" dirty="0" err="1"/>
              <a:t>Північній</a:t>
            </a:r>
            <a:r>
              <a:rPr lang="ru-RU" dirty="0"/>
              <a:t> </a:t>
            </a:r>
            <a:r>
              <a:rPr lang="ru-RU" dirty="0" err="1"/>
              <a:t>верфі</a:t>
            </a:r>
            <a:r>
              <a:rPr lang="ru-RU" dirty="0"/>
              <a:t> в </a:t>
            </a:r>
            <a:r>
              <a:rPr lang="ru-RU" dirty="0" err="1"/>
              <a:t>Гданську</a:t>
            </a:r>
            <a:r>
              <a:rPr lang="ru-RU" dirty="0"/>
              <a:t> в 1984 </a:t>
            </a:r>
            <a:r>
              <a:rPr lang="ru-RU" dirty="0" err="1"/>
              <a:t>році</a:t>
            </a:r>
            <a:r>
              <a:rPr lang="ru-RU" dirty="0"/>
              <a:t>. </a:t>
            </a:r>
            <a:r>
              <a:rPr lang="ru-RU" dirty="0" err="1"/>
              <a:t>Всього</a:t>
            </a:r>
            <a:r>
              <a:rPr lang="ru-RU" dirty="0"/>
              <a:t> за </a:t>
            </a:r>
            <a:r>
              <a:rPr lang="ru-RU" dirty="0" err="1"/>
              <a:t>даним</a:t>
            </a:r>
            <a:r>
              <a:rPr lang="ru-RU" dirty="0"/>
              <a:t> проектом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побудовано</a:t>
            </a:r>
            <a:r>
              <a:rPr lang="ru-RU" dirty="0"/>
              <a:t> 18 суден. За </a:t>
            </a:r>
            <a:r>
              <a:rPr lang="ru-RU" dirty="0" err="1"/>
              <a:t>класифікацією</a:t>
            </a:r>
            <a:r>
              <a:rPr lang="ru-RU" dirty="0"/>
              <a:t> NATO — «</a:t>
            </a:r>
            <a:r>
              <a:rPr lang="ru-RU" i="1" dirty="0" err="1"/>
              <a:t>Bereza</a:t>
            </a:r>
            <a:r>
              <a:rPr lang="ru-RU" dirty="0"/>
              <a:t>». </a:t>
            </a:r>
          </a:p>
        </p:txBody>
      </p:sp>
    </p:spTree>
    <p:extLst>
      <p:ext uri="{BB962C8B-B14F-4D97-AF65-F5344CB8AC3E}">
        <p14:creationId xmlns:p14="http://schemas.microsoft.com/office/powerpoint/2010/main" val="7407506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1200px-2012-09-12_Севастополь._IMG_4758_(cropped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9483" y="585741"/>
            <a:ext cx="8588188" cy="5725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53860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806824"/>
            <a:ext cx="10515600" cy="5370139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Судно </a:t>
            </a:r>
            <a:r>
              <a:rPr lang="ru-RU" dirty="0" err="1"/>
              <a:t>розмагнічування</a:t>
            </a:r>
            <a:r>
              <a:rPr lang="ru-RU" dirty="0"/>
              <a:t> «СР-568»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закладене</a:t>
            </a:r>
            <a:r>
              <a:rPr lang="ru-RU" dirty="0"/>
              <a:t> на </a:t>
            </a:r>
            <a:r>
              <a:rPr lang="ru-RU" dirty="0" err="1"/>
              <a:t>Північній</a:t>
            </a:r>
            <a:r>
              <a:rPr lang="ru-RU" dirty="0"/>
              <a:t> </a:t>
            </a:r>
            <a:r>
              <a:rPr lang="ru-RU" dirty="0" err="1"/>
              <a:t>верфі</a:t>
            </a:r>
            <a:r>
              <a:rPr lang="ru-RU" dirty="0"/>
              <a:t> в </a:t>
            </a:r>
            <a:r>
              <a:rPr lang="ru-RU" dirty="0" err="1"/>
              <a:t>Гданську</a:t>
            </a:r>
            <a:r>
              <a:rPr lang="ru-RU" dirty="0"/>
              <a:t> в 1987 </a:t>
            </a:r>
            <a:r>
              <a:rPr lang="ru-RU" dirty="0" err="1"/>
              <a:t>році</a:t>
            </a:r>
            <a:r>
              <a:rPr lang="ru-RU" dirty="0"/>
              <a:t>, </a:t>
            </a:r>
            <a:r>
              <a:rPr lang="ru-RU" dirty="0" err="1"/>
              <a:t>заводський</a:t>
            </a:r>
            <a:r>
              <a:rPr lang="ru-RU" dirty="0"/>
              <a:t> № 9/130. </a:t>
            </a:r>
            <a:r>
              <a:rPr lang="ru-RU" dirty="0" err="1"/>
              <a:t>Спущене</a:t>
            </a:r>
            <a:r>
              <a:rPr lang="ru-RU" dirty="0"/>
              <a:t> на воду 10.04.1987 р., </a:t>
            </a:r>
            <a:r>
              <a:rPr lang="ru-RU" dirty="0" err="1"/>
              <a:t>введене</a:t>
            </a:r>
            <a:r>
              <a:rPr lang="ru-RU" dirty="0"/>
              <a:t> до ладу 26.11.1987 р. Входило до складу 230-го </a:t>
            </a:r>
            <a:r>
              <a:rPr lang="ru-RU" dirty="0" err="1"/>
              <a:t>дивізіону</a:t>
            </a:r>
            <a:r>
              <a:rPr lang="ru-RU" dirty="0"/>
              <a:t> МРСО </a:t>
            </a:r>
            <a:r>
              <a:rPr lang="ru-RU" dirty="0" err="1"/>
              <a:t>Чорноморського</a:t>
            </a:r>
            <a:r>
              <a:rPr lang="ru-RU" dirty="0"/>
              <a:t> флоту, з </a:t>
            </a:r>
            <a:r>
              <a:rPr lang="ru-RU" dirty="0" err="1"/>
              <a:t>базуванням</a:t>
            </a:r>
            <a:r>
              <a:rPr lang="ru-RU" dirty="0"/>
              <a:t> у </a:t>
            </a:r>
            <a:r>
              <a:rPr lang="ru-RU" dirty="0" err="1"/>
              <a:t>Севастополі</a:t>
            </a:r>
            <a:r>
              <a:rPr lang="ru-RU" dirty="0"/>
              <a:t>. 01.07.1997 року </a:t>
            </a:r>
            <a:r>
              <a:rPr lang="ru-RU" dirty="0" err="1"/>
              <a:t>корабель</a:t>
            </a:r>
            <a:r>
              <a:rPr lang="ru-RU" dirty="0"/>
              <a:t> </a:t>
            </a:r>
            <a:r>
              <a:rPr lang="ru-RU" dirty="0" err="1"/>
              <a:t>розмагнічування</a:t>
            </a:r>
            <a:r>
              <a:rPr lang="ru-RU" dirty="0"/>
              <a:t> «СР-568» при </a:t>
            </a:r>
            <a:r>
              <a:rPr lang="ru-RU" dirty="0" err="1"/>
              <a:t>розподілі</a:t>
            </a:r>
            <a:r>
              <a:rPr lang="ru-RU" dirty="0"/>
              <a:t> </a:t>
            </a:r>
            <a:r>
              <a:rPr lang="ru-RU" dirty="0" err="1"/>
              <a:t>Чорноморського</a:t>
            </a:r>
            <a:r>
              <a:rPr lang="ru-RU" dirty="0"/>
              <a:t> флоту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передане</a:t>
            </a:r>
            <a:r>
              <a:rPr lang="ru-RU" dirty="0"/>
              <a:t> </a:t>
            </a:r>
            <a:r>
              <a:rPr lang="ru-RU" dirty="0" err="1"/>
              <a:t>Військово-Морським</a:t>
            </a:r>
            <a:r>
              <a:rPr lang="ru-RU" dirty="0"/>
              <a:t> Силам </a:t>
            </a:r>
            <a:r>
              <a:rPr lang="ru-RU" dirty="0" err="1"/>
              <a:t>України</a:t>
            </a:r>
            <a:r>
              <a:rPr lang="ru-RU" dirty="0"/>
              <a:t>, де </a:t>
            </a:r>
            <a:r>
              <a:rPr lang="ru-RU" dirty="0" err="1"/>
              <a:t>отримало</a:t>
            </a:r>
            <a:r>
              <a:rPr lang="ru-RU" dirty="0"/>
              <a:t> </a:t>
            </a:r>
            <a:r>
              <a:rPr lang="ru-RU" dirty="0" err="1"/>
              <a:t>назву</a:t>
            </a:r>
            <a:r>
              <a:rPr lang="ru-RU" dirty="0"/>
              <a:t> «Балта» (</a:t>
            </a:r>
            <a:r>
              <a:rPr lang="ru-RU" dirty="0" err="1"/>
              <a:t>бортовий</a:t>
            </a:r>
            <a:r>
              <a:rPr lang="ru-RU" dirty="0"/>
              <a:t> номер — </a:t>
            </a:r>
            <a:r>
              <a:rPr lang="en-US" dirty="0"/>
              <a:t>U811) </a:t>
            </a:r>
            <a:r>
              <a:rPr lang="ru-RU" dirty="0"/>
              <a:t>на честь </a:t>
            </a:r>
            <a:r>
              <a:rPr lang="ru-RU" dirty="0" err="1"/>
              <a:t>українського</a:t>
            </a:r>
            <a:r>
              <a:rPr lang="ru-RU" dirty="0"/>
              <a:t> </a:t>
            </a:r>
            <a:r>
              <a:rPr lang="ru-RU" dirty="0" err="1"/>
              <a:t>міста</a:t>
            </a:r>
            <a:r>
              <a:rPr lang="ru-RU" dirty="0"/>
              <a:t> Балта.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Російської</a:t>
            </a:r>
            <a:r>
              <a:rPr lang="ru-RU" dirty="0"/>
              <a:t> </a:t>
            </a:r>
            <a:r>
              <a:rPr lang="ru-RU" dirty="0" err="1"/>
              <a:t>інтервенції</a:t>
            </a:r>
            <a:r>
              <a:rPr lang="ru-RU" dirty="0"/>
              <a:t> в </a:t>
            </a:r>
            <a:r>
              <a:rPr lang="ru-RU" dirty="0" err="1"/>
              <a:t>Україну</a:t>
            </a:r>
            <a:r>
              <a:rPr lang="ru-RU" dirty="0"/>
              <a:t> 2014 </a:t>
            </a:r>
            <a:r>
              <a:rPr lang="ru-RU" dirty="0" err="1"/>
              <a:t>захоплене</a:t>
            </a:r>
            <a:r>
              <a:rPr lang="ru-RU" dirty="0"/>
              <a:t> </a:t>
            </a:r>
            <a:r>
              <a:rPr lang="ru-RU" dirty="0" err="1"/>
              <a:t>росіянами</a:t>
            </a:r>
            <a:r>
              <a:rPr lang="ru-RU" dirty="0"/>
              <a:t>. 15 </a:t>
            </a:r>
            <a:r>
              <a:rPr lang="ru-RU" dirty="0" err="1"/>
              <a:t>квітня</a:t>
            </a:r>
            <a:r>
              <a:rPr lang="ru-RU" dirty="0"/>
              <a:t> 2014 р. </a:t>
            </a:r>
            <a:r>
              <a:rPr lang="ru-RU" dirty="0" err="1"/>
              <a:t>повернуте</a:t>
            </a:r>
            <a:r>
              <a:rPr lang="ru-RU" dirty="0"/>
              <a:t> </a:t>
            </a:r>
            <a:r>
              <a:rPr lang="ru-RU" dirty="0" err="1"/>
              <a:t>росіянами</a:t>
            </a:r>
            <a:r>
              <a:rPr lang="ru-RU" dirty="0"/>
              <a:t> і судно </a:t>
            </a:r>
            <a:r>
              <a:rPr lang="ru-RU" dirty="0" err="1"/>
              <a:t>перебазовано</a:t>
            </a:r>
            <a:r>
              <a:rPr lang="ru-RU" dirty="0"/>
              <a:t> до м. Одеса. </a:t>
            </a:r>
          </a:p>
        </p:txBody>
      </p:sp>
    </p:spTree>
    <p:extLst>
      <p:ext uri="{BB962C8B-B14F-4D97-AF65-F5344CB8AC3E}">
        <p14:creationId xmlns:p14="http://schemas.microsoft.com/office/powerpoint/2010/main" val="540556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8382" y="502024"/>
            <a:ext cx="8547900" cy="5697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19868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519953"/>
            <a:ext cx="10515600" cy="565701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dirty="0"/>
              <a:t>Ремонт 2020 року</a:t>
            </a:r>
          </a:p>
          <a:p>
            <a:pPr marL="0" indent="0">
              <a:buNone/>
            </a:pPr>
            <a:r>
              <a:rPr lang="ru-RU" dirty="0"/>
              <a:t>25 </a:t>
            </a:r>
            <a:r>
              <a:rPr lang="ru-RU" dirty="0" err="1"/>
              <a:t>серпня</a:t>
            </a:r>
            <a:r>
              <a:rPr lang="ru-RU" dirty="0"/>
              <a:t> 2020 року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укладено</a:t>
            </a:r>
            <a:r>
              <a:rPr lang="ru-RU" dirty="0"/>
              <a:t> </a:t>
            </a:r>
            <a:r>
              <a:rPr lang="ru-RU" dirty="0" err="1"/>
              <a:t>договір</a:t>
            </a:r>
            <a:r>
              <a:rPr lang="ru-RU" dirty="0"/>
              <a:t> </a:t>
            </a:r>
            <a:r>
              <a:rPr lang="ru-RU" dirty="0" err="1"/>
              <a:t>вартістю</a:t>
            </a:r>
            <a:r>
              <a:rPr lang="ru-RU" dirty="0"/>
              <a:t> 13,04 млн </a:t>
            </a:r>
            <a:r>
              <a:rPr lang="ru-RU" dirty="0" err="1"/>
              <a:t>грн</a:t>
            </a:r>
            <a:r>
              <a:rPr lang="ru-RU" dirty="0"/>
              <a:t> на ремонт судна </a:t>
            </a:r>
            <a:r>
              <a:rPr lang="ru-RU" dirty="0" err="1"/>
              <a:t>розмагнічування</a:t>
            </a:r>
            <a:r>
              <a:rPr lang="ru-RU" dirty="0"/>
              <a:t> ВМС </a:t>
            </a:r>
            <a:r>
              <a:rPr lang="ru-RU" dirty="0" err="1"/>
              <a:t>України</a:t>
            </a:r>
            <a:r>
              <a:rPr lang="ru-RU" dirty="0"/>
              <a:t> «Балта» (</a:t>
            </a:r>
            <a:r>
              <a:rPr lang="en-US" dirty="0"/>
              <a:t>U811) </a:t>
            </a:r>
            <a:r>
              <a:rPr lang="ru-RU" dirty="0"/>
              <a:t>на </a:t>
            </a:r>
            <a:r>
              <a:rPr lang="ru-RU" dirty="0" err="1"/>
              <a:t>корабельні</a:t>
            </a:r>
            <a:r>
              <a:rPr lang="ru-RU" dirty="0"/>
              <a:t> </a:t>
            </a:r>
            <a:r>
              <a:rPr lang="ru-RU" dirty="0" err="1"/>
              <a:t>компанії</a:t>
            </a:r>
            <a:r>
              <a:rPr lang="ru-RU" dirty="0"/>
              <a:t> «</a:t>
            </a:r>
            <a:r>
              <a:rPr lang="ru-RU" dirty="0" err="1"/>
              <a:t>Нібулон</a:t>
            </a:r>
            <a:r>
              <a:rPr lang="ru-RU" dirty="0" smtClean="0"/>
              <a:t>». </a:t>
            </a:r>
            <a:endParaRPr lang="ru-RU" dirty="0"/>
          </a:p>
          <a:p>
            <a:pPr marL="0" indent="0">
              <a:buNone/>
            </a:pPr>
            <a:r>
              <a:rPr lang="ru-RU" dirty="0" err="1"/>
              <a:t>Роботи</a:t>
            </a:r>
            <a:r>
              <a:rPr lang="ru-RU" dirty="0"/>
              <a:t> </a:t>
            </a:r>
            <a:r>
              <a:rPr lang="ru-RU" dirty="0" err="1"/>
              <a:t>передбачали</a:t>
            </a:r>
            <a:r>
              <a:rPr lang="ru-RU" dirty="0"/>
              <a:t> </a:t>
            </a:r>
            <a:r>
              <a:rPr lang="ru-RU" dirty="0" err="1"/>
              <a:t>підйомом</a:t>
            </a:r>
            <a:r>
              <a:rPr lang="ru-RU" dirty="0"/>
              <a:t> корабля в </a:t>
            </a:r>
            <a:r>
              <a:rPr lang="ru-RU" dirty="0" err="1"/>
              <a:t>доці</a:t>
            </a:r>
            <a:r>
              <a:rPr lang="ru-RU" dirty="0"/>
              <a:t>, </a:t>
            </a:r>
            <a:r>
              <a:rPr lang="ru-RU" dirty="0" err="1"/>
              <a:t>очищення</a:t>
            </a:r>
            <a:r>
              <a:rPr lang="ru-RU" dirty="0"/>
              <a:t>, </a:t>
            </a:r>
            <a:r>
              <a:rPr lang="ru-RU" dirty="0" err="1"/>
              <a:t>дефектування</a:t>
            </a:r>
            <a:r>
              <a:rPr lang="ru-RU" dirty="0"/>
              <a:t>, </a:t>
            </a:r>
            <a:r>
              <a:rPr lang="ru-RU" dirty="0" err="1"/>
              <a:t>заміна</a:t>
            </a:r>
            <a:r>
              <a:rPr lang="ru-RU" dirty="0"/>
              <a:t> </a:t>
            </a:r>
            <a:r>
              <a:rPr lang="ru-RU" dirty="0" err="1"/>
              <a:t>зовнішньої</a:t>
            </a:r>
            <a:r>
              <a:rPr lang="ru-RU" dirty="0"/>
              <a:t> обшивки корпусу, </a:t>
            </a:r>
            <a:r>
              <a:rPr lang="ru-RU" dirty="0" err="1"/>
              <a:t>фарбування</a:t>
            </a:r>
            <a:r>
              <a:rPr lang="ru-RU" dirty="0"/>
              <a:t>. </a:t>
            </a:r>
            <a:r>
              <a:rPr lang="ru-RU" dirty="0" err="1"/>
              <a:t>Пройшли</a:t>
            </a:r>
            <a:r>
              <a:rPr lang="ru-RU" dirty="0"/>
              <a:t> ремонт донно-</a:t>
            </a:r>
            <a:r>
              <a:rPr lang="ru-RU" dirty="0" err="1"/>
              <a:t>забірна</a:t>
            </a:r>
            <a:r>
              <a:rPr lang="ru-RU" dirty="0"/>
              <a:t> </a:t>
            </a:r>
            <a:r>
              <a:rPr lang="ru-RU" dirty="0" err="1"/>
              <a:t>апаратура</a:t>
            </a:r>
            <a:r>
              <a:rPr lang="ru-RU" dirty="0"/>
              <a:t>, </a:t>
            </a:r>
            <a:r>
              <a:rPr lang="ru-RU" dirty="0" err="1"/>
              <a:t>підрулюючий</a:t>
            </a:r>
            <a:r>
              <a:rPr lang="ru-RU" dirty="0"/>
              <a:t> </a:t>
            </a:r>
            <a:r>
              <a:rPr lang="ru-RU" dirty="0" err="1"/>
              <a:t>пристрій</a:t>
            </a:r>
            <a:r>
              <a:rPr lang="ru-RU" dirty="0"/>
              <a:t>, </a:t>
            </a:r>
            <a:r>
              <a:rPr lang="ru-RU" dirty="0" err="1"/>
              <a:t>валолінії</a:t>
            </a:r>
            <a:r>
              <a:rPr lang="ru-RU" dirty="0"/>
              <a:t>, </a:t>
            </a:r>
            <a:r>
              <a:rPr lang="ru-RU" dirty="0" err="1"/>
              <a:t>пневматичні</a:t>
            </a:r>
            <a:r>
              <a:rPr lang="ru-RU" dirty="0"/>
              <a:t> та </a:t>
            </a:r>
            <a:r>
              <a:rPr lang="ru-RU" dirty="0" err="1"/>
              <a:t>гідравлічні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, </a:t>
            </a:r>
            <a:r>
              <a:rPr lang="ru-RU" dirty="0" err="1"/>
              <a:t>цистерни</a:t>
            </a:r>
            <a:r>
              <a:rPr lang="ru-RU" dirty="0"/>
              <a:t> для </a:t>
            </a:r>
            <a:r>
              <a:rPr lang="ru-RU" dirty="0" err="1"/>
              <a:t>палива</a:t>
            </a:r>
            <a:r>
              <a:rPr lang="ru-RU" dirty="0"/>
              <a:t> та </a:t>
            </a:r>
            <a:r>
              <a:rPr lang="ru-RU" dirty="0" err="1"/>
              <a:t>прісної</a:t>
            </a:r>
            <a:r>
              <a:rPr lang="ru-RU" dirty="0"/>
              <a:t> води, </a:t>
            </a:r>
            <a:r>
              <a:rPr lang="ru-RU" dirty="0" err="1"/>
              <a:t>пожежний</a:t>
            </a:r>
            <a:r>
              <a:rPr lang="ru-RU" dirty="0"/>
              <a:t> насос та ряд </a:t>
            </a:r>
            <a:r>
              <a:rPr lang="ru-RU" dirty="0" err="1"/>
              <a:t>інших</a:t>
            </a:r>
            <a:r>
              <a:rPr lang="ru-RU" dirty="0"/>
              <a:t> систем. </a:t>
            </a:r>
            <a:r>
              <a:rPr lang="ru-RU" dirty="0" err="1"/>
              <a:t>Окрім</a:t>
            </a:r>
            <a:r>
              <a:rPr lang="ru-RU" dirty="0"/>
              <a:t> того на </a:t>
            </a:r>
            <a:r>
              <a:rPr lang="ru-RU" dirty="0" err="1"/>
              <a:t>судні</a:t>
            </a:r>
            <a:r>
              <a:rPr lang="ru-RU" dirty="0"/>
              <a:t> «Балта» в </a:t>
            </a:r>
            <a:r>
              <a:rPr lang="ru-RU" dirty="0" err="1"/>
              <a:t>ході</a:t>
            </a:r>
            <a:r>
              <a:rPr lang="ru-RU" dirty="0"/>
              <a:t> </a:t>
            </a:r>
            <a:r>
              <a:rPr lang="ru-RU" dirty="0" err="1"/>
              <a:t>докування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повністю</a:t>
            </a:r>
            <a:r>
              <a:rPr lang="ru-RU" dirty="0"/>
              <a:t> </a:t>
            </a:r>
            <a:r>
              <a:rPr lang="ru-RU" dirty="0" err="1"/>
              <a:t>замінено</a:t>
            </a:r>
            <a:r>
              <a:rPr lang="ru-RU" dirty="0"/>
              <a:t> </a:t>
            </a:r>
            <a:r>
              <a:rPr lang="ru-RU" dirty="0" err="1"/>
              <a:t>протекторний</a:t>
            </a:r>
            <a:r>
              <a:rPr lang="ru-RU" dirty="0"/>
              <a:t> </a:t>
            </a:r>
            <a:r>
              <a:rPr lang="ru-RU" dirty="0" err="1"/>
              <a:t>захист</a:t>
            </a:r>
            <a:r>
              <a:rPr lang="ru-RU" dirty="0"/>
              <a:t>. 6 листопада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проведення</a:t>
            </a:r>
            <a:r>
              <a:rPr lang="ru-RU" dirty="0"/>
              <a:t> докового ремонту «Балта» </a:t>
            </a:r>
            <a:r>
              <a:rPr lang="ru-RU" dirty="0" err="1"/>
              <a:t>вийшла</a:t>
            </a:r>
            <a:r>
              <a:rPr lang="ru-RU" dirty="0"/>
              <a:t> на </a:t>
            </a:r>
            <a:r>
              <a:rPr lang="ru-RU" dirty="0" err="1"/>
              <a:t>випробування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відбувалися</a:t>
            </a:r>
            <a:r>
              <a:rPr lang="ru-RU" dirty="0"/>
              <a:t> в </a:t>
            </a:r>
            <a:r>
              <a:rPr lang="ru-RU" dirty="0" err="1"/>
              <a:t>акваторії</a:t>
            </a:r>
            <a:r>
              <a:rPr lang="ru-RU" dirty="0"/>
              <a:t> </a:t>
            </a:r>
            <a:r>
              <a:rPr lang="ru-RU" dirty="0" err="1"/>
              <a:t>Бузького</a:t>
            </a:r>
            <a:r>
              <a:rPr lang="ru-RU" dirty="0"/>
              <a:t> лиману </a:t>
            </a:r>
            <a:r>
              <a:rPr lang="ru-RU" dirty="0" err="1"/>
              <a:t>неподалік</a:t>
            </a:r>
            <a:r>
              <a:rPr lang="ru-RU" dirty="0"/>
              <a:t> </a:t>
            </a:r>
            <a:r>
              <a:rPr lang="ru-RU" dirty="0" err="1"/>
              <a:t>Миколаєва</a:t>
            </a:r>
            <a:r>
              <a:rPr lang="ru-RU" dirty="0"/>
              <a:t>. </a:t>
            </a:r>
          </a:p>
          <a:p>
            <a:pPr marL="0" indent="0">
              <a:buNone/>
            </a:pPr>
            <a:r>
              <a:rPr lang="ru-RU" dirty="0"/>
              <a:t>18 листопада </a:t>
            </a:r>
            <a:r>
              <a:rPr lang="ru-RU" dirty="0" err="1"/>
              <a:t>корабель</a:t>
            </a:r>
            <a:r>
              <a:rPr lang="ru-RU" dirty="0"/>
              <a:t> </a:t>
            </a:r>
            <a:r>
              <a:rPr lang="ru-RU" dirty="0" err="1"/>
              <a:t>вийшов</a:t>
            </a:r>
            <a:r>
              <a:rPr lang="ru-RU" dirty="0"/>
              <a:t> з </a:t>
            </a:r>
            <a:r>
              <a:rPr lang="ru-RU" dirty="0" err="1"/>
              <a:t>акваторії</a:t>
            </a:r>
            <a:r>
              <a:rPr lang="ru-RU" dirty="0"/>
              <a:t> заводу «</a:t>
            </a:r>
            <a:r>
              <a:rPr lang="ru-RU" dirty="0" err="1"/>
              <a:t>Нібулон</a:t>
            </a:r>
            <a:r>
              <a:rPr lang="ru-RU" dirty="0"/>
              <a:t>» у </a:t>
            </a:r>
            <a:r>
              <a:rPr lang="ru-RU" dirty="0" err="1"/>
              <a:t>Миколаєві</a:t>
            </a:r>
            <a:r>
              <a:rPr lang="ru-RU" dirty="0"/>
              <a:t> до пункту </a:t>
            </a:r>
            <a:r>
              <a:rPr lang="ru-RU" dirty="0" err="1" smtClean="0"/>
              <a:t>базування</a:t>
            </a:r>
            <a:r>
              <a:rPr lang="ru-RU" dirty="0" smtClean="0"/>
              <a:t>. </a:t>
            </a:r>
            <a:endParaRPr lang="ru-RU" dirty="0"/>
          </a:p>
          <a:p>
            <a:pPr marL="0" indent="0">
              <a:buNone/>
            </a:pP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був</a:t>
            </a:r>
            <a:r>
              <a:rPr lang="ru-RU" dirty="0"/>
              <a:t> перший ремонт за </a:t>
            </a:r>
            <a:r>
              <a:rPr lang="ru-RU" dirty="0" err="1"/>
              <a:t>попередні</a:t>
            </a:r>
            <a:r>
              <a:rPr lang="ru-RU" dirty="0"/>
              <a:t> 30 </a:t>
            </a:r>
            <a:r>
              <a:rPr lang="ru-RU" dirty="0" err="1"/>
              <a:t>років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52766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Sudno-rozmagnichuvannya-Balta-pid-chasvyhodu-na-hodovi-vyprobuvannya-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8592" y="493059"/>
            <a:ext cx="8432270" cy="5639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9237391"/>
      </p:ext>
    </p:extLst>
  </p:cSld>
  <p:clrMapOvr>
    <a:masterClrMapping/>
  </p:clrMapOvr>
</p:sld>
</file>

<file path=ppt/theme/theme1.xml><?xml version="1.0" encoding="utf-8"?>
<a:theme xmlns:a="http://schemas.openxmlformats.org/drawingml/2006/main" name="Офисная тема">
  <a:themeElements>
    <a:clrScheme name="Офис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исная">
      <a:majorFont>
        <a:latin typeface="Calibri Light" panose="020F0302020204030204"/>
        <a:ea typeface=""/>
        <a:cs typeface=""/>
        <a:font script="Arab" typeface="Times New Roman"/>
        <a:font script="Armn" typeface="Arial"/>
        <a:font script="Beng" typeface="Vrinda"/>
        <a:font script="Bopo" typeface="Microsoft JhengHei"/>
        <a:font script="Cher" typeface="Plantagenet Cherokee"/>
        <a:font script="Deva" typeface="Mangal"/>
        <a:font script="Ethi" typeface="Nyala"/>
        <a:font script="Geor" typeface="Sylfaen"/>
        <a:font script="Gujr" typeface="Shruti"/>
        <a:font script="Guru" typeface="Raavi"/>
        <a:font script="Hang" typeface="맑은 고딕"/>
        <a:font script="Hebr" typeface="Times New Roman"/>
        <a:font script="Knda" typeface="Tunga"/>
        <a:font script="Khmr" typeface="MoolBoran"/>
        <a:font script="Laoo" typeface="DokChampa"/>
        <a:font script="Mlym" typeface="Kartika"/>
        <a:font script="Mong" typeface="Mongolian Baiti"/>
        <a:font script="Mymr" typeface="Myanmar Text"/>
        <a:font script="Orya" typeface="Kalinga"/>
        <a:font script="Sinh" typeface="Iskoola Pota"/>
        <a:font script="Syrc" typeface="Estrangelo Edessa"/>
        <a:font script="Taml" typeface="Latha"/>
        <a:font script="Telu" typeface="Gautami"/>
        <a:font script="Thaa" typeface="MV Boli"/>
        <a:font script="Thai" typeface="Angsana New"/>
        <a:font script="Tibt" typeface="Microsoft Himalaya"/>
        <a:font script="Cans" typeface="Euphemia"/>
        <a:font script="Yiii" typeface="Microsoft Yi Baiti"/>
        <a:font script="Osma" typeface="Ebrima"/>
        <a:font script="Tale" typeface="Microsoft Tai Le"/>
        <a:font script="Bugi" typeface="Leelawadee UI"/>
        <a:font script="Talu" typeface="Microsoft New Tai Lue"/>
        <a:font script="Tfng" typeface="Ebrima"/>
        <a:font script="Hans" typeface="等线 Light"/>
        <a:font script="Hant" typeface="新細明體"/>
        <a:font script="Java" typeface="Javanese Text"/>
        <a:font script="Nkoo" typeface="Ebrima"/>
        <a:font script="Phag" typeface="Phagspa"/>
        <a:font script="Syre" typeface="Estrangelo Edessa"/>
        <a:font script="Syrj" typeface="Estrangelo Edessa"/>
        <a:font script="Syrn" typeface="Estrangelo Edessa"/>
        <a:font script="Jpan" typeface="游ゴシック Light"/>
        <a:font script="Olck" typeface="Nirmala UI"/>
        <a:font script="Lisu" typeface="Segoe UI"/>
        <a:font script="Sora" typeface="Nirmala UI"/>
      </a:majorFont>
      <a:minorFont>
        <a:latin typeface="Calibri" panose="020F0502020204030204"/>
        <a:ea typeface=""/>
        <a:cs typeface=""/>
        <a:font script="Arab" typeface="Arial"/>
        <a:font script="Armn" typeface="Arial"/>
        <a:font script="Beng" typeface="Vrinda"/>
        <a:font script="Bopo" typeface="Microsoft JhengHei"/>
        <a:font script="Cher" typeface="Plantagenet Cherokee"/>
        <a:font script="Deva" typeface="Mangal"/>
        <a:font script="Ethi" typeface="Nyala"/>
        <a:font script="Geor" typeface="Sylfaen"/>
        <a:font script="Gujr" typeface="Shruti"/>
        <a:font script="Guru" typeface="Raavi"/>
        <a:font script="Hang" typeface="맑은 고딕"/>
        <a:font script="Hebr" typeface="Arial"/>
        <a:font script="Knda" typeface="Tunga"/>
        <a:font script="Khmr" typeface="DaunPenh"/>
        <a:font script="Laoo" typeface="DokChampa"/>
        <a:font script="Mlym" typeface="Kartika"/>
        <a:font script="Mong" typeface="Mongolian Baiti"/>
        <a:font script="Mymr" typeface="Myanmar Text"/>
        <a:font script="Orya" typeface="Kalinga"/>
        <a:font script="Sinh" typeface="Iskoola Pota"/>
        <a:font script="Syrc" typeface="Estrangelo Edessa"/>
        <a:font script="Taml" typeface="Latha"/>
        <a:font script="Telu" typeface="Gautami"/>
        <a:font script="Thaa" typeface="MV Boli"/>
        <a:font script="Thai" typeface="Cordia New"/>
        <a:font script="Tibt" typeface="Microsoft Himalaya"/>
        <a:font script="Cans" typeface="Euphemia"/>
        <a:font script="Yiii" typeface="Microsoft Yi Baiti"/>
        <a:font script="Osma" typeface="Ebrima"/>
        <a:font script="Tale" typeface="Microsoft Tai Le"/>
        <a:font script="Bugi" typeface="Leelawadee UI"/>
        <a:font script="Talu" typeface="Microsoft New Tai Lue"/>
        <a:font script="Tfng" typeface="Ebrima"/>
        <a:font script="Hans" typeface="等线"/>
        <a:font script="Hant" typeface="新細明體"/>
        <a:font script="Java" typeface="Javanese Text"/>
        <a:font script="Nkoo" typeface="Ebrima"/>
        <a:font script="Phag" typeface="Phagspa"/>
        <a:font script="Syre" typeface="Estrangelo Edessa"/>
        <a:font script="Syrj" typeface="Estrangelo Edessa"/>
        <a:font script="Syrn" typeface="Estrangelo Edessa"/>
        <a:font script="Jpan" typeface="游ゴシック"/>
        <a:font script="Olck" typeface="Nirmala UI"/>
        <a:font script="Lisu" typeface="Segoe UI"/>
        <a:font script="Sora" typeface="Nirmala UI"/>
      </a:minorFont>
    </a:fontScheme>
    <a:fmtScheme name="Офис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Notes Theme">
  <a:themeElements>
    <a:clrScheme name="Office Notes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Notes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 Notes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1"/>
        </a:gradFill>
      </a:fillStyleLst>
      <a:lnStyleLst>
        <a:ln w="9525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>
          <a:solidFill>
            <a:schemeClr val="phClr"/>
          </a:solidFill>
          <a:prstDash val="solid"/>
        </a:ln>
        <a:ln w="38100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486</Words>
  <Application>Microsoft Office PowerPoint</Application>
  <PresentationFormat>Произвольный</PresentationFormat>
  <Paragraphs>31</Paragraphs>
  <Slides>15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Офисная тема</vt:lpstr>
      <vt:lpstr>  судномодельний гурток НВК  презентує заняття вищого рівня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Mobile Systems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12</cp:revision>
  <dcterms:created xsi:type="dcterms:W3CDTF">2020-04-22T13:01:29Z</dcterms:created>
  <dcterms:modified xsi:type="dcterms:W3CDTF">2023-02-01T13:17:01Z</dcterms:modified>
</cp:coreProperties>
</file>