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62" r:id="rId5"/>
    <p:sldId id="259" r:id="rId6"/>
    <p:sldId id="264" r:id="rId7"/>
    <p:sldId id="260" r:id="rId8"/>
    <p:sldId id="261" r:id="rId9"/>
    <p:sldId id="263" r:id="rId10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CC00CC"/>
    <a:srgbClr val="952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3.90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6.13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8:56.57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02.1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09.49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0.10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1.24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726 1,'-21'0,"-22"0,-17 0,-19 0,-5 0,-8 0,4 0,3 0,16 7,20 23,18 22,14 22,10 28,7 10,3 0,0 10,1-9,-1-17,-1-25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12-06T16:39:15.49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17,'0'-7,"0"-3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EC129-4A40-43DA-A9D0-51AD68D21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31DE8F-0593-453E-941F-59C0B318D2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D8FD7C-C6A2-41AD-A276-EC440456A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B89A3A-03E3-40B6-BEB2-CED0942D2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FB41A-0306-45AF-B157-BF3C8F2C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83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E9B27E-0A19-4C37-904B-E3DB86D10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A24D3A-4C66-49F6-8CDB-4CFA46650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E403EA-89A0-4512-B9E9-87B53288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41EFDC-407D-4589-AFA9-414DA0FF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F9853A-7A80-4DEC-A456-664A38AEF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5165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DDA0997-DD9D-45F3-B7FF-6630E3E6DA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4FE1B4C-A316-4C5B-A693-AF3522798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1679F7-C1AF-4D9E-9FC2-73BDC9DA3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DF490A-CBF2-4E42-9C14-32F3171E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EB1266-AA87-4F4D-97B8-30E1F7F713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8335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3FEFC3-B90D-4EA6-A781-A1575483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632DC9-20CD-4B0F-9646-9A3F4EBE8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49118F-0686-4E03-86A4-A2D17E3C7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645574-C3B1-43E3-AD73-F936C13EF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F9E3F-970C-4788-9486-F7DC52EDA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3263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AA8FD-9A17-4408-8BF8-373FF5856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F06687-DD32-491D-9F65-1F454C5AD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BE8CE9-64ED-4CD7-8573-4B6779AC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4EEA-5254-4759-9772-AACB44165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CE7CDC-A6B1-464E-B7BE-D6A7F268C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0038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E7BD7-1B09-41D8-814F-D729AAABD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288880-B232-49E5-AFB0-22FB47C2C4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8C7297-BC10-46A0-8725-38A466B52D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D0CB78-2F9D-4282-B0B0-ED401ED1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EE1200-302B-4A79-9110-8644B9DC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CAD67B-A4C0-49A7-9E8D-5A2ADF813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34167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AD3F6F-1E3D-446C-B705-5A9F09BB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87EBCC-B50F-4F2E-A68C-97B118340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715EF5-6CA9-4E52-9C78-17FB26B30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B42790-B148-46EF-A472-F7054ED09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D06AFC-F0E3-4044-82FA-FDDB571D9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834BC69-E813-40D4-9710-D50753AA9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4F34B2F-D540-4A13-9B10-22B70BEDC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C2F15F3-AB06-4519-9EBC-1B79C5E5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1666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ACEF4F-792B-4FD7-BBE8-0AEDD4228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E92220-CBB2-4B2F-A5A1-787619D6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C7FC45-D5C4-458C-BAA9-AA12479DB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9ED4AA-154D-4D3D-8B98-E657D5BA3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139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ADCD8F1-AFE6-492A-AF75-E00791030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1F2494-A19A-4DFB-B5F4-2246DBD2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8E6182-0815-4218-998D-F92DA7B2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49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702BF-7DC0-4318-8066-54FF3A37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D5507E-E1C3-42A6-A9E5-92370CC37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2D1061-3514-4236-AEC1-43252DB09B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5CE37-A46C-4446-9149-CA17282C5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086A04-C7DA-4784-BFC8-68082F6C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4396DC-0895-4BB4-A9F2-2187EEE0A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24567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FB1F5-C442-4A2F-A6E6-36323CFFE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01169CF-CB80-4EA5-9285-3C899D22CB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006E3A-56B0-42EF-8FD8-738742B179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191C4C9-3A39-4AFA-9F53-91A5905E7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94F041-3167-410E-8CB7-B550ABD38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FBD0-CCBC-4256-B6D3-917D5A61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61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E575DC-EE8B-4AAA-A701-7A04A4B42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81916B-CB4E-4A7B-A72D-C158D5884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B2D53F-3CEA-43C4-95C0-78CDD12B7D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8377-001C-4884-9CF7-1D0FDB9A20FD}" type="datetimeFigureOut">
              <a:rPr lang="ru-UA" smtClean="0"/>
              <a:t>12/09/2021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F59EC8-1626-481B-A902-59FB3F655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60A4E6-5AEF-4093-92F0-893CA3ADC8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724E7-B4CE-4E97-A852-B27F4153258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8528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jp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customXml" Target="../ink/ink3.xml"/><Relationship Id="rId18" Type="http://schemas.openxmlformats.org/officeDocument/2006/relationships/customXml" Target="../ink/ink6.xml"/><Relationship Id="rId3" Type="http://schemas.openxmlformats.org/officeDocument/2006/relationships/hyperlink" Target="https://uk.wikipedia.org/wiki/%D0%A2%D0%BE%D0%BF%D0%BE%D0%B3%D1%80%D0%B0%D1%84%D1%96%D1%87%D0%BD%D0%B0_%D0%BA%D0%B0%D1%80%D1%82%D0%B0" TargetMode="External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4.png"/><Relationship Id="rId25" Type="http://schemas.microsoft.com/office/2007/relationships/hdphoto" Target="../media/hdphoto3.wdp"/><Relationship Id="rId2" Type="http://schemas.openxmlformats.org/officeDocument/2006/relationships/hyperlink" Target="https://uk.wikipedia.org/wiki/%D0%A1%D0%BF%D0%BE%D1%80%D1%82" TargetMode="External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11" Type="http://schemas.openxmlformats.org/officeDocument/2006/relationships/customXml" Target="../ink/ink2.xml"/><Relationship Id="rId24" Type="http://schemas.openxmlformats.org/officeDocument/2006/relationships/image" Target="../media/image18.png"/><Relationship Id="rId5" Type="http://schemas.openxmlformats.org/officeDocument/2006/relationships/image" Target="../media/image7.jpe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10" Type="http://schemas.openxmlformats.org/officeDocument/2006/relationships/image" Target="../media/image11.png"/><Relationship Id="rId19" Type="http://schemas.openxmlformats.org/officeDocument/2006/relationships/image" Target="../media/image15.png"/><Relationship Id="rId4" Type="http://schemas.openxmlformats.org/officeDocument/2006/relationships/hyperlink" Target="https://uk.wikipedia.org/wiki/%D0%9A%D0%BE%D0%BC%D0%BF%D0%B0%D1%81" TargetMode="External"/><Relationship Id="rId9" Type="http://schemas.openxmlformats.org/officeDocument/2006/relationships/customXml" Target="../ink/ink1.xml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9C%D0%B0%D1%81%D1%88%D1%82%D0%B0%D0%B1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A1%D0%BF%D0%BE%D1%80%D1%82%D0%B8%D0%B2%D0%BD%D0%B5_%D0%BE%D1%80%D1%96%D1%94%D0%BD%D1%82%D1%83%D0%B2%D0%B0%D0%BD%D0%BD%D1%8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5A031-3B87-4E54-A60F-99D348F860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484" y="391620"/>
            <a:ext cx="4232224" cy="13996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7D06A3-59BB-41A0-B778-1D7AFDA2D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7"/>
          <a:stretch/>
        </p:blipFill>
        <p:spPr>
          <a:xfrm>
            <a:off x="1252447" y="1791253"/>
            <a:ext cx="4517022" cy="4898321"/>
          </a:xfrm>
          <a:prstGeom prst="rect">
            <a:avLst/>
          </a:prstGeom>
          <a:effectLst>
            <a:outerShdw blurRad="63500" dist="127000" dir="19080000" sx="103000" sy="103000" algn="ctr" rotWithShape="0">
              <a:prstClr val="black">
                <a:alpha val="19000"/>
              </a:prst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403A459-AE53-4C39-BED3-2F22BCCEA6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202" y="1898564"/>
            <a:ext cx="3474720" cy="2316480"/>
          </a:xfrm>
          <a:prstGeom prst="rect">
            <a:avLst/>
          </a:prstGeom>
          <a:effectLst>
            <a:outerShdw blurRad="114300" dist="254000" dir="18420000" algn="ctr" rotWithShape="0">
              <a:srgbClr val="000000">
                <a:alpha val="17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2D6E23-A1A2-43F7-AFCA-B3C1AC71BD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596" y="2979868"/>
            <a:ext cx="2111115" cy="1826114"/>
          </a:xfrm>
          <a:prstGeom prst="rect">
            <a:avLst/>
          </a:prstGeom>
          <a:effectLst>
            <a:outerShdw blurRad="355600" dist="38100" dir="51600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37A596-D7D8-4E74-A0DC-FEDB7DC11E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76" r="7271"/>
          <a:stretch/>
        </p:blipFill>
        <p:spPr>
          <a:xfrm>
            <a:off x="6953927" y="4530562"/>
            <a:ext cx="2177979" cy="214548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A06F12-E4A2-45F5-B90F-58AE54566F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8574374" y="5074967"/>
            <a:ext cx="3242873" cy="1504101"/>
          </a:xfrm>
          <a:prstGeom prst="rect">
            <a:avLst/>
          </a:prstGeom>
          <a:effectLst>
            <a:outerShdw blurRad="215900" dist="139700" dir="19440000" sx="104000" sy="104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1C2F6A2-6BB1-4F84-9E00-1B4232F70E78}"/>
              </a:ext>
            </a:extLst>
          </p:cNvPr>
          <p:cNvSpPr/>
          <p:nvPr/>
        </p:nvSpPr>
        <p:spPr>
          <a:xfrm>
            <a:off x="10123021" y="1817748"/>
            <a:ext cx="229142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Україна</a:t>
            </a:r>
            <a:r>
              <a:rPr lang="ru-RU" sz="2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20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 її</a:t>
            </a:r>
            <a:endParaRPr lang="ru-RU" sz="2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000" b="1" i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Міжнародний</a:t>
            </a:r>
            <a:endParaRPr lang="ru-RU" sz="2000" b="1" i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2000" b="1" i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рівень</a:t>
            </a:r>
            <a:endParaRPr lang="ru-RU" sz="20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28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9A5D87-4597-41F7-B50E-3F4040A7FA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26835"/>
          </a:xfrm>
        </p:spPr>
        <p:txBody>
          <a:bodyPr>
            <a:noAutofit/>
          </a:bodyPr>
          <a:lstStyle/>
          <a:p>
            <a:pPr algn="l"/>
            <a:r>
              <a:rPr lang="ru-RU" sz="18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ru-RU" sz="1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Спортивне</a:t>
            </a:r>
            <a:r>
              <a:rPr lang="ru-RU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орієнтування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— вид 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Спорт"/>
              </a:rPr>
              <a:t>спорту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суть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якого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полягає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швидкісному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орієнтуванні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на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незнайомій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місцевості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за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допомогою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спортивної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Топографічна карта"/>
              </a:rPr>
              <a:t>карти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з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нанесеною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дистанцією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та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супровідної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таблиці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ru-RU" sz="1600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легенд-</a:t>
            </a:r>
            <a:r>
              <a:rPr lang="ru-RU" sz="1600" b="0" i="0" dirty="0" err="1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символів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яка детально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характеризує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контрольні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пункти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/>
            </a:r>
            <a:br>
              <a:rPr lang="ru-RU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ru-RU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  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Завдання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спортсмена </a:t>
            </a:r>
            <a:r>
              <a:rPr lang="ru-RU" sz="1600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користуючись</a:t>
            </a:r>
            <a:r>
              <a:rPr lang="ru-RU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Компас"/>
              </a:rPr>
              <a:t>картою і компас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ом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самостійно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dirty="0">
                <a:latin typeface="Arial" panose="020B0604020202020204" pitchFamily="34" charset="0"/>
              </a:rPr>
              <a:t>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брати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свій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оптимальний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шлях</a:t>
            </a:r>
            <a:r>
              <a:rPr lang="ru-RU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і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використовуючи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техніко-тактичні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навички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 та 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фізичні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здібності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безпомилково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і як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найшвидше</a:t>
            </a:r>
            <a:r>
              <a:rPr lang="ru-RU" sz="1600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u="none" strike="noStrike" dirty="0" err="1">
                <a:effectLst/>
                <a:latin typeface="Arial" panose="020B0604020202020204" pitchFamily="34" charset="0"/>
              </a:rPr>
              <a:t>відмітитись</a:t>
            </a:r>
            <a:r>
              <a:rPr lang="ru-RU" sz="1600" dirty="0">
                <a:latin typeface="Arial" panose="020B0604020202020204" pitchFamily="34" charset="0"/>
              </a:rPr>
              <a:t> 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на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контрольних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пунктах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дистанції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effectLst/>
                <a:latin typeface="Arial" panose="020B0604020202020204" pitchFamily="34" charset="0"/>
              </a:rPr>
              <a:t>змагань</a:t>
            </a:r>
            <a:r>
              <a:rPr lang="ru-RU" sz="1600" b="0" i="0" dirty="0">
                <a:effectLst/>
                <a:latin typeface="Arial" panose="020B0604020202020204" pitchFamily="34" charset="0"/>
              </a:rPr>
              <a:t>.</a:t>
            </a:r>
            <a:endParaRPr lang="ru-UA" sz="16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5391184-CC15-44B4-AF27-B37E931954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277225"/>
            <a:ext cx="9143999" cy="3493030"/>
          </a:xfrm>
        </p:spPr>
        <p:txBody>
          <a:bodyPr/>
          <a:lstStyle/>
          <a:p>
            <a:endParaRPr lang="ru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658B3E-8E9F-446F-9DCC-690562AA523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03">
            <a:off x="8049263" y="1959791"/>
            <a:ext cx="2614534" cy="26145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BC2FB04-4E71-4255-A215-46829F5406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302" y="5606411"/>
            <a:ext cx="2132054" cy="12943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8FEEFF-EE7B-45BF-AAA0-F13633445F8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-2734" r="11004" b="22415"/>
          <a:stretch/>
        </p:blipFill>
        <p:spPr>
          <a:xfrm>
            <a:off x="1742601" y="2203554"/>
            <a:ext cx="6311171" cy="447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43DDB2-2AF5-45EE-9009-6C643CA215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23" y="2309953"/>
            <a:ext cx="1891407" cy="2739862"/>
          </a:xfrm>
          <a:prstGeom prst="rect">
            <a:avLst/>
          </a:prstGeom>
          <a:ln w="57150">
            <a:solidFill>
              <a:srgbClr val="00B0F0"/>
            </a:solidFill>
          </a:ln>
          <a:effectLst>
            <a:outerShdw blurRad="50800" dist="139700" dir="2580000" algn="ctr" rotWithShape="0">
              <a:srgbClr val="000000">
                <a:alpha val="27000"/>
              </a:srgbClr>
            </a:outerShdw>
          </a:effec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9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ABA6926D-4612-4DFC-87DB-D3BE7B6A867F}"/>
                  </a:ext>
                </a:extLst>
              </p14:cNvPr>
              <p14:cNvContentPartPr/>
              <p14:nvPr/>
            </p14:nvContentPartPr>
            <p14:xfrm>
              <a:off x="8393559" y="3192899"/>
              <a:ext cx="360" cy="360"/>
            </p14:xfrm>
          </p:contentPart>
        </mc:Choice>
        <mc:Fallback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ABA6926D-4612-4DFC-87DB-D3BE7B6A867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75919" y="3084899"/>
                <a:ext cx="36000" cy="21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112394EE-ED41-4970-9E31-1FD3400DC34D}"/>
              </a:ext>
            </a:extLst>
          </p:cNvPr>
          <p:cNvGrpSpPr/>
          <p:nvPr/>
        </p:nvGrpSpPr>
        <p:grpSpPr>
          <a:xfrm>
            <a:off x="8859039" y="2502779"/>
            <a:ext cx="360" cy="360"/>
            <a:chOff x="8859039" y="2502779"/>
            <a:chExt cx="360" cy="360"/>
          </a:xfrm>
        </p:grpSpPr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1">
              <p14:nvContentPartPr>
                <p14:cNvPr id="15" name="Рукописный ввод 14">
                  <a:extLst>
                    <a:ext uri="{FF2B5EF4-FFF2-40B4-BE49-F238E27FC236}">
                      <a16:creationId xmlns:a16="http://schemas.microsoft.com/office/drawing/2014/main" id="{0C7F5D34-81A7-499D-9347-54C7187D959F}"/>
                    </a:ext>
                  </a:extLst>
                </p14:cNvPr>
                <p14:cNvContentPartPr/>
                <p14:nvPr/>
              </p14:nvContentPartPr>
              <p14:xfrm>
                <a:off x="8859039" y="2502779"/>
                <a:ext cx="360" cy="360"/>
              </p14:xfrm>
            </p:contentPart>
          </mc:Choice>
          <mc:Fallback>
            <p:pic>
              <p:nvPicPr>
                <p:cNvPr id="15" name="Рукописный ввод 14">
                  <a:extLst>
                    <a:ext uri="{FF2B5EF4-FFF2-40B4-BE49-F238E27FC236}">
                      <a16:creationId xmlns:a16="http://schemas.microsoft.com/office/drawing/2014/main" id="{0C7F5D34-81A7-499D-9347-54C7187D959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41039" y="239513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xmlns="" Requires="p14 aink">
            <p:contentPart p14:bwMode="auto" r:id="rId13">
              <p14:nvContentPartPr>
                <p14:cNvPr id="16" name="Рукописный ввод 15">
                  <a:extLst>
                    <a:ext uri="{FF2B5EF4-FFF2-40B4-BE49-F238E27FC236}">
                      <a16:creationId xmlns:a16="http://schemas.microsoft.com/office/drawing/2014/main" id="{4F768A10-A5AD-43D1-B326-4EA3BEB82F38}"/>
                    </a:ext>
                  </a:extLst>
                </p14:cNvPr>
                <p14:cNvContentPartPr/>
                <p14:nvPr/>
              </p14:nvContentPartPr>
              <p14:xfrm>
                <a:off x="8859039" y="2502779"/>
                <a:ext cx="360" cy="360"/>
              </p14:xfrm>
            </p:contentPart>
          </mc:Choice>
          <mc:Fallback>
            <p:pic>
              <p:nvPicPr>
                <p:cNvPr id="16" name="Рукописный ввод 15">
                  <a:extLst>
                    <a:ext uri="{FF2B5EF4-FFF2-40B4-BE49-F238E27FC236}">
                      <a16:creationId xmlns:a16="http://schemas.microsoft.com/office/drawing/2014/main" id="{4F768A10-A5AD-43D1-B326-4EA3BEB82F3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41039" y="2395139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0BCAEF01-AB9E-4A67-9A9C-B8D133E02379}"/>
                  </a:ext>
                </a:extLst>
              </p14:cNvPr>
              <p14:cNvContentPartPr/>
              <p14:nvPr/>
            </p14:nvContentPartPr>
            <p14:xfrm>
              <a:off x="9128679" y="3672059"/>
              <a:ext cx="360" cy="360"/>
            </p14:xfrm>
          </p:contentPart>
        </mc:Choice>
        <mc:Fallback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0BCAEF01-AB9E-4A67-9A9C-B8D133E0237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11039" y="35644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E86175C9-1AA7-4508-822F-9A738D6E618C}"/>
                  </a:ext>
                </a:extLst>
              </p14:cNvPr>
              <p14:cNvContentPartPr/>
              <p14:nvPr/>
            </p14:nvContentPartPr>
            <p14:xfrm>
              <a:off x="8708919" y="2982299"/>
              <a:ext cx="360" cy="360"/>
            </p14:xfrm>
          </p:contentPart>
        </mc:Choice>
        <mc:Fallback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E86175C9-1AA7-4508-822F-9A738D6E618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690919" y="287465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20" name="Рукописный ввод 19">
                <a:extLst>
                  <a:ext uri="{FF2B5EF4-FFF2-40B4-BE49-F238E27FC236}">
                    <a16:creationId xmlns:a16="http://schemas.microsoft.com/office/drawing/2014/main" id="{2E3FE2F7-B106-4C8C-A4AA-16AA3853EF89}"/>
                  </a:ext>
                </a:extLst>
              </p14:cNvPr>
              <p14:cNvContentPartPr/>
              <p14:nvPr/>
            </p14:nvContentPartPr>
            <p14:xfrm>
              <a:off x="9158559" y="3267059"/>
              <a:ext cx="360" cy="360"/>
            </p14:xfrm>
          </p:contentPart>
        </mc:Choice>
        <mc:Fallback>
          <p:pic>
            <p:nvPicPr>
              <p:cNvPr id="20" name="Рукописный ввод 19">
                <a:extLst>
                  <a:ext uri="{FF2B5EF4-FFF2-40B4-BE49-F238E27FC236}">
                    <a16:creationId xmlns:a16="http://schemas.microsoft.com/office/drawing/2014/main" id="{2E3FE2F7-B106-4C8C-A4AA-16AA3853EF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40919" y="3159419"/>
                <a:ext cx="36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4D3E3A13-4A8B-47EC-94A8-F97F0B0E27B1}"/>
                  </a:ext>
                </a:extLst>
              </p14:cNvPr>
              <p14:cNvContentPartPr/>
              <p14:nvPr/>
            </p14:nvContentPartPr>
            <p14:xfrm>
              <a:off x="8882439" y="3611939"/>
              <a:ext cx="261360" cy="321480"/>
            </p14:xfrm>
          </p:contentPart>
        </mc:Choice>
        <mc:Fallback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4D3E3A13-4A8B-47EC-94A8-F97F0B0E27B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64799" y="3504299"/>
                <a:ext cx="297000" cy="53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2">
            <p14:nvContentPartPr>
              <p14:cNvPr id="22" name="Рукописный ввод 21">
                <a:extLst>
                  <a:ext uri="{FF2B5EF4-FFF2-40B4-BE49-F238E27FC236}">
                    <a16:creationId xmlns:a16="http://schemas.microsoft.com/office/drawing/2014/main" id="{DB781D54-EB07-4E44-9BEE-CA888BEE145B}"/>
                  </a:ext>
                </a:extLst>
              </p14:cNvPr>
              <p14:cNvContentPartPr/>
              <p14:nvPr/>
            </p14:nvContentPartPr>
            <p14:xfrm>
              <a:off x="10912119" y="3800939"/>
              <a:ext cx="360" cy="6120"/>
            </p14:xfrm>
          </p:contentPart>
        </mc:Choice>
        <mc:Fallback>
          <p:pic>
            <p:nvPicPr>
              <p:cNvPr id="22" name="Рукописный ввод 21">
                <a:extLst>
                  <a:ext uri="{FF2B5EF4-FFF2-40B4-BE49-F238E27FC236}">
                    <a16:creationId xmlns:a16="http://schemas.microsoft.com/office/drawing/2014/main" id="{DB781D54-EB07-4E44-9BEE-CA888BEE145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94119" y="3692939"/>
                <a:ext cx="36000" cy="2217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B116FA-5307-4216-9C92-9E0EB4D1759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59" y="4446505"/>
            <a:ext cx="3314700" cy="1381125"/>
          </a:xfrm>
          <a:prstGeom prst="rect">
            <a:avLst/>
          </a:prstGeom>
          <a:effectLst>
            <a:outerShdw blurRad="50800" dist="38100" dir="18900000" sx="103000" sy="103000" algn="bl" rotWithShape="0">
              <a:prstClr val="black">
                <a:alpha val="13000"/>
              </a:prst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E6EA1A3-D35D-4B1F-A2CC-326D92871825}"/>
              </a:ext>
            </a:extLst>
          </p:cNvPr>
          <p:cNvSpPr/>
          <p:nvPr/>
        </p:nvSpPr>
        <p:spPr>
          <a:xfrm>
            <a:off x="2416436" y="2588912"/>
            <a:ext cx="16249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СПОРТ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F06E03C-DEF9-4CC1-805B-367095620F4B}"/>
              </a:ext>
            </a:extLst>
          </p:cNvPr>
          <p:cNvSpPr/>
          <p:nvPr/>
        </p:nvSpPr>
        <p:spPr>
          <a:xfrm>
            <a:off x="4041428" y="2244756"/>
            <a:ext cx="145551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FF00"/>
                </a:highlight>
              </a:rPr>
              <a:t>карта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956E800-3226-4143-8F71-425E4648D24A}"/>
              </a:ext>
            </a:extLst>
          </p:cNvPr>
          <p:cNvSpPr/>
          <p:nvPr/>
        </p:nvSpPr>
        <p:spPr>
          <a:xfrm>
            <a:off x="6278969" y="4311038"/>
            <a:ext cx="1409425" cy="830997"/>
          </a:xfrm>
          <a:prstGeom prst="rect">
            <a:avLst/>
          </a:prstGeom>
          <a:noFill/>
          <a:effectLst>
            <a:outerShdw blurRad="50800" dist="88900" dir="18780000" algn="ctr" rotWithShape="0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Легенди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-</a:t>
            </a:r>
          </a:p>
          <a:p>
            <a:pPr algn="ctr"/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символи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1AADD0-3818-4458-BE36-0CAD1D4B5FBC}"/>
              </a:ext>
            </a:extLst>
          </p:cNvPr>
          <p:cNvSpPr/>
          <p:nvPr/>
        </p:nvSpPr>
        <p:spPr>
          <a:xfrm>
            <a:off x="9284422" y="3834395"/>
            <a:ext cx="1488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компас</a:t>
            </a:r>
            <a:endParaRPr lang="ru-UA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64D6A3B-5502-4207-ADB2-195F10904727}"/>
              </a:ext>
            </a:extLst>
          </p:cNvPr>
          <p:cNvSpPr/>
          <p:nvPr/>
        </p:nvSpPr>
        <p:spPr>
          <a:xfrm>
            <a:off x="7916376" y="5630483"/>
            <a:ext cx="33147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Система </a:t>
            </a:r>
            <a:r>
              <a:rPr lang="ru-RU" sz="2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відмітки</a:t>
            </a:r>
            <a:r>
              <a:rPr lang="ru-RU" sz="2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на КП</a:t>
            </a:r>
          </a:p>
        </p:txBody>
      </p:sp>
    </p:spTree>
    <p:extLst>
      <p:ext uri="{BB962C8B-B14F-4D97-AF65-F5344CB8AC3E}">
        <p14:creationId xmlns:p14="http://schemas.microsoft.com/office/powerpoint/2010/main" val="341287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B1FD19-762B-45F7-BF6D-337027188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764" y="601027"/>
            <a:ext cx="10515600" cy="1052195"/>
          </a:xfrm>
        </p:spPr>
        <p:txBody>
          <a:bodyPr>
            <a:normAutofit fontScale="90000"/>
          </a:bodyPr>
          <a:lstStyle/>
          <a:p>
            <a:r>
              <a:rPr lang="uk-UA" dirty="0"/>
              <a:t>             </a:t>
            </a:r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Символ спортивного орієнтування –</a:t>
            </a:r>
            <a:b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b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знак КП (контрольного пункту)</a:t>
            </a:r>
            <a:endParaRPr lang="ru-UA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E45C9A-923B-495C-B14A-CEA307711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524000" cy="1524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980784-E964-4FE8-94AE-90510BCE1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596" y="1889124"/>
            <a:ext cx="1850140" cy="174955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5BEF1E-0DA2-4D01-9F84-956994619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031" y="5200325"/>
            <a:ext cx="1734705" cy="6938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8CAC01-61EB-4194-BC6B-B0299F077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83" y="2102191"/>
            <a:ext cx="5008161" cy="443245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EA9315F9-EEA6-44EE-895A-AFDDC6894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27" t="10899" r="2782"/>
          <a:stretch/>
        </p:blipFill>
        <p:spPr>
          <a:xfrm>
            <a:off x="553448" y="2379864"/>
            <a:ext cx="3461790" cy="3877108"/>
          </a:xfrm>
          <a:ln w="762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A1D6946-151A-4709-9336-61C0E671A15E}"/>
              </a:ext>
            </a:extLst>
          </p:cNvPr>
          <p:cNvSpPr/>
          <p:nvPr/>
        </p:nvSpPr>
        <p:spPr>
          <a:xfrm>
            <a:off x="8789170" y="4028661"/>
            <a:ext cx="3461790" cy="263918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Контрольний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пункт </a:t>
            </a:r>
          </a:p>
          <a:p>
            <a:pPr algn="ctr"/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неодмінна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складова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endParaRPr lang="ru-RU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всіх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видів</a:t>
            </a:r>
            <a:r>
              <a:rPr lang="ru-R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endParaRPr lang="ru-RU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039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7761A-3ED3-48C4-9A9D-18AF6791C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204" y="195535"/>
            <a:ext cx="2981558" cy="1325563"/>
          </a:xfrm>
        </p:spPr>
        <p:txBody>
          <a:bodyPr/>
          <a:lstStyle/>
          <a:p>
            <a:r>
              <a:rPr lang="uk-UA" b="1" i="1" dirty="0">
                <a:solidFill>
                  <a:srgbClr val="00CC00"/>
                </a:solidFill>
              </a:rPr>
              <a:t>Місцевість</a:t>
            </a:r>
            <a:endParaRPr lang="ru-UA" b="1" i="1" dirty="0">
              <a:solidFill>
                <a:srgbClr val="00CC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05B89-5722-4D16-8FF8-D0FE28823741}"/>
              </a:ext>
            </a:extLst>
          </p:cNvPr>
          <p:cNvSpPr txBox="1"/>
          <p:nvPr/>
        </p:nvSpPr>
        <p:spPr>
          <a:xfrm>
            <a:off x="4130637" y="1505513"/>
            <a:ext cx="66830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    МІСЦЕВІСТЬ – </a:t>
            </a:r>
            <a:r>
              <a:rPr lang="ru-RU" dirty="0" err="1"/>
              <a:t>ділянка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поверхні</a:t>
            </a:r>
            <a:r>
              <a:rPr lang="ru-RU" dirty="0"/>
              <a:t> з </a:t>
            </a:r>
            <a:r>
              <a:rPr lang="ru-RU" dirty="0" err="1"/>
              <a:t>розташованими</a:t>
            </a:r>
            <a:r>
              <a:rPr lang="ru-RU" dirty="0"/>
              <a:t> на </a:t>
            </a:r>
            <a:r>
              <a:rPr lang="ru-RU" dirty="0" err="1"/>
              <a:t>ній</a:t>
            </a:r>
            <a:r>
              <a:rPr lang="ru-RU" dirty="0"/>
              <a:t> </a:t>
            </a:r>
            <a:r>
              <a:rPr lang="ru-RU" dirty="0" err="1"/>
              <a:t>природними</a:t>
            </a:r>
            <a:r>
              <a:rPr lang="ru-RU" dirty="0"/>
              <a:t> і </a:t>
            </a:r>
            <a:r>
              <a:rPr lang="ru-RU" dirty="0" err="1"/>
              <a:t>штучними</a:t>
            </a:r>
            <a:r>
              <a:rPr lang="ru-RU" dirty="0"/>
              <a:t> </a:t>
            </a:r>
            <a:r>
              <a:rPr lang="ru-RU" dirty="0" err="1"/>
              <a:t>елементами</a:t>
            </a:r>
            <a:r>
              <a:rPr lang="ru-RU" dirty="0"/>
              <a:t>. До </a:t>
            </a:r>
            <a:r>
              <a:rPr lang="ru-RU" dirty="0" err="1"/>
              <a:t>природних</a:t>
            </a:r>
            <a:r>
              <a:rPr lang="ru-RU" dirty="0"/>
              <a:t> </a:t>
            </a:r>
            <a:r>
              <a:rPr lang="ru-RU" b="1" dirty="0" err="1"/>
              <a:t>об’єктів</a:t>
            </a:r>
            <a:r>
              <a:rPr lang="ru-RU" dirty="0"/>
              <a:t> </a:t>
            </a:r>
            <a:r>
              <a:rPr lang="ru-RU" dirty="0" err="1"/>
              <a:t>відносяться</a:t>
            </a:r>
            <a:r>
              <a:rPr lang="ru-RU" dirty="0"/>
              <a:t> </a:t>
            </a:r>
            <a:r>
              <a:rPr lang="ru-RU" dirty="0" err="1"/>
              <a:t>ліси</a:t>
            </a:r>
            <a:r>
              <a:rPr lang="ru-RU" dirty="0"/>
              <a:t>, болота, </a:t>
            </a:r>
            <a:r>
              <a:rPr lang="ru-RU" dirty="0" err="1"/>
              <a:t>річки</a:t>
            </a:r>
            <a:r>
              <a:rPr lang="ru-RU" dirty="0"/>
              <a:t>, озера </a:t>
            </a:r>
            <a:r>
              <a:rPr lang="ru-RU" dirty="0" err="1"/>
              <a:t>тощо</a:t>
            </a:r>
            <a:r>
              <a:rPr lang="ru-RU" dirty="0"/>
              <a:t>; до </a:t>
            </a:r>
            <a:r>
              <a:rPr lang="ru-RU" dirty="0" err="1"/>
              <a:t>штучних</a:t>
            </a:r>
            <a:r>
              <a:rPr lang="ru-RU" dirty="0"/>
              <a:t> – </a:t>
            </a:r>
            <a:r>
              <a:rPr lang="ru-RU" dirty="0" err="1"/>
              <a:t>населені</a:t>
            </a:r>
            <a:r>
              <a:rPr lang="ru-RU" dirty="0"/>
              <a:t> </a:t>
            </a:r>
            <a:r>
              <a:rPr lang="ru-RU" dirty="0" err="1"/>
              <a:t>пункти</a:t>
            </a:r>
            <a:r>
              <a:rPr lang="ru-RU" dirty="0"/>
              <a:t>, шляхи </a:t>
            </a:r>
            <a:r>
              <a:rPr lang="ru-RU" dirty="0" err="1"/>
              <a:t>сполучення</a:t>
            </a:r>
            <a:r>
              <a:rPr lang="ru-RU" dirty="0"/>
              <a:t>, </a:t>
            </a:r>
            <a:r>
              <a:rPr lang="ru-RU" dirty="0" err="1"/>
              <a:t>промислові</a:t>
            </a:r>
            <a:r>
              <a:rPr lang="ru-RU" dirty="0"/>
              <a:t>  </a:t>
            </a:r>
            <a:r>
              <a:rPr lang="ru-RU" dirty="0" err="1"/>
              <a:t>споруди</a:t>
            </a:r>
            <a:r>
              <a:rPr lang="ru-RU" dirty="0"/>
              <a:t>, сади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  <a:p>
            <a:r>
              <a:rPr lang="ru-RU" dirty="0"/>
              <a:t>Характер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геологічної</a:t>
            </a:r>
            <a:r>
              <a:rPr lang="ru-RU" dirty="0"/>
              <a:t> </a:t>
            </a:r>
            <a:r>
              <a:rPr lang="ru-RU" dirty="0" err="1"/>
              <a:t>основи</a:t>
            </a:r>
            <a:r>
              <a:rPr lang="ru-RU" dirty="0"/>
              <a:t>, </a:t>
            </a:r>
            <a:r>
              <a:rPr lang="ru-RU" dirty="0" err="1"/>
              <a:t>клімату</a:t>
            </a:r>
            <a:r>
              <a:rPr lang="ru-RU" dirty="0"/>
              <a:t>, </a:t>
            </a:r>
            <a:r>
              <a:rPr lang="ru-RU" dirty="0" err="1"/>
              <a:t>рельєфу</a:t>
            </a:r>
            <a:r>
              <a:rPr lang="ru-RU" dirty="0"/>
              <a:t>, </a:t>
            </a:r>
            <a:r>
              <a:rPr lang="ru-RU" dirty="0" err="1"/>
              <a:t>рослинного</a:t>
            </a:r>
            <a:r>
              <a:rPr lang="ru-RU" dirty="0"/>
              <a:t> </a:t>
            </a:r>
            <a:r>
              <a:rPr lang="ru-RU" dirty="0" err="1"/>
              <a:t>покриву</a:t>
            </a:r>
            <a:r>
              <a:rPr lang="ru-RU" dirty="0"/>
              <a:t>. </a:t>
            </a:r>
          </a:p>
          <a:p>
            <a:r>
              <a:rPr lang="ru-RU" dirty="0"/>
              <a:t>      </a:t>
            </a:r>
            <a:r>
              <a:rPr lang="ru-RU" dirty="0" err="1"/>
              <a:t>Місцевість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за характером </a:t>
            </a:r>
            <a:r>
              <a:rPr lang="ru-RU" dirty="0" err="1"/>
              <a:t>рельєфу</a:t>
            </a:r>
            <a:r>
              <a:rPr lang="ru-RU" dirty="0"/>
              <a:t> на </a:t>
            </a:r>
            <a:r>
              <a:rPr lang="ru-RU" dirty="0" err="1"/>
              <a:t>рівнинну</a:t>
            </a:r>
            <a:r>
              <a:rPr lang="ru-RU" dirty="0"/>
              <a:t>, </a:t>
            </a:r>
            <a:r>
              <a:rPr lang="ru-RU" dirty="0" err="1"/>
              <a:t>горбисту</a:t>
            </a:r>
            <a:r>
              <a:rPr lang="ru-RU" dirty="0"/>
              <a:t>, </a:t>
            </a:r>
            <a:r>
              <a:rPr lang="ru-RU" dirty="0" err="1"/>
              <a:t>гірську</a:t>
            </a:r>
            <a:r>
              <a:rPr lang="ru-RU" dirty="0"/>
              <a:t>;  </a:t>
            </a:r>
            <a:r>
              <a:rPr lang="ru-RU" dirty="0" err="1"/>
              <a:t>мірою</a:t>
            </a:r>
            <a:r>
              <a:rPr lang="ru-RU" dirty="0"/>
              <a:t> </a:t>
            </a:r>
            <a:r>
              <a:rPr lang="ru-RU" dirty="0" err="1"/>
              <a:t>розчленованості</a:t>
            </a:r>
            <a:r>
              <a:rPr lang="ru-RU" dirty="0"/>
              <a:t> </a:t>
            </a:r>
            <a:r>
              <a:rPr lang="ru-RU" dirty="0" err="1"/>
              <a:t>перешкодами</a:t>
            </a:r>
            <a:r>
              <a:rPr lang="ru-RU" dirty="0"/>
              <a:t> – </a:t>
            </a:r>
            <a:r>
              <a:rPr lang="ru-RU" dirty="0" err="1"/>
              <a:t>легкопересічену</a:t>
            </a:r>
            <a:r>
              <a:rPr lang="ru-RU" dirty="0"/>
              <a:t>, </a:t>
            </a:r>
            <a:r>
              <a:rPr lang="ru-RU" dirty="0" err="1"/>
              <a:t>середньопересічену</a:t>
            </a:r>
            <a:r>
              <a:rPr lang="ru-RU" dirty="0"/>
              <a:t>, </a:t>
            </a:r>
            <a:r>
              <a:rPr lang="ru-RU" dirty="0" err="1"/>
              <a:t>сильнопересічену</a:t>
            </a:r>
            <a:r>
              <a:rPr lang="ru-RU" dirty="0"/>
              <a:t>;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 – </a:t>
            </a:r>
            <a:r>
              <a:rPr lang="ru-RU" dirty="0" err="1"/>
              <a:t>відкриту</a:t>
            </a:r>
            <a:r>
              <a:rPr lang="ru-RU" dirty="0"/>
              <a:t>, </a:t>
            </a:r>
            <a:r>
              <a:rPr lang="ru-RU" dirty="0" err="1"/>
              <a:t>напіввідкриту</a:t>
            </a:r>
            <a:r>
              <a:rPr lang="ru-RU" dirty="0"/>
              <a:t>, </a:t>
            </a:r>
            <a:r>
              <a:rPr lang="ru-RU" dirty="0" err="1"/>
              <a:t>закриту</a:t>
            </a:r>
            <a:r>
              <a:rPr lang="ru-RU" dirty="0"/>
              <a:t>;  </a:t>
            </a:r>
            <a:r>
              <a:rPr lang="ru-RU" dirty="0" err="1"/>
              <a:t>умовами</a:t>
            </a:r>
            <a:r>
              <a:rPr lang="ru-RU" dirty="0"/>
              <a:t> </a:t>
            </a:r>
            <a:r>
              <a:rPr lang="ru-RU" dirty="0" err="1"/>
              <a:t>прохідності</a:t>
            </a:r>
            <a:r>
              <a:rPr lang="ru-RU" dirty="0"/>
              <a:t> – </a:t>
            </a:r>
            <a:r>
              <a:rPr lang="ru-RU" dirty="0" err="1"/>
              <a:t>легкопрохідну</a:t>
            </a:r>
            <a:r>
              <a:rPr lang="ru-RU" dirty="0"/>
              <a:t>, </a:t>
            </a:r>
            <a:r>
              <a:rPr lang="ru-RU" dirty="0" err="1"/>
              <a:t>прохідну</a:t>
            </a:r>
            <a:r>
              <a:rPr lang="ru-RU" dirty="0"/>
              <a:t>, </a:t>
            </a:r>
            <a:r>
              <a:rPr lang="ru-RU" dirty="0" err="1"/>
              <a:t>важкопрохідну</a:t>
            </a:r>
            <a:r>
              <a:rPr lang="ru-RU" dirty="0"/>
              <a:t>, </a:t>
            </a:r>
            <a:r>
              <a:rPr lang="ru-RU" dirty="0" err="1"/>
              <a:t>непрохідну</a:t>
            </a:r>
            <a:r>
              <a:rPr lang="ru-RU" dirty="0"/>
              <a:t>, </a:t>
            </a:r>
            <a:r>
              <a:rPr lang="ru-RU" dirty="0" err="1"/>
              <a:t>тощо</a:t>
            </a:r>
            <a:r>
              <a:rPr lang="ru-RU" dirty="0"/>
              <a:t>. </a:t>
            </a:r>
          </a:p>
          <a:p>
            <a:endParaRPr lang="ru-RU" dirty="0"/>
          </a:p>
          <a:p>
            <a:r>
              <a:rPr lang="ru-RU" dirty="0"/>
              <a:t>       МІСЦЕВІСТЬ ЗМАГАНЬ – </a:t>
            </a:r>
            <a:r>
              <a:rPr lang="ru-RU" dirty="0" err="1"/>
              <a:t>пересічений</a:t>
            </a:r>
            <a:r>
              <a:rPr lang="ru-RU" dirty="0"/>
              <a:t>, </a:t>
            </a:r>
            <a:r>
              <a:rPr lang="ru-RU" dirty="0" err="1"/>
              <a:t>переважно</a:t>
            </a:r>
            <a:r>
              <a:rPr lang="ru-RU" dirty="0"/>
              <a:t> </a:t>
            </a:r>
            <a:r>
              <a:rPr lang="ru-RU" dirty="0" err="1"/>
              <a:t>лісовий</a:t>
            </a:r>
            <a:r>
              <a:rPr lang="ru-RU" dirty="0"/>
              <a:t> </a:t>
            </a:r>
            <a:r>
              <a:rPr lang="ru-RU" dirty="0" err="1"/>
              <a:t>масив</a:t>
            </a:r>
            <a:r>
              <a:rPr lang="ru-RU" dirty="0"/>
              <a:t> (парк) з </a:t>
            </a:r>
            <a:r>
              <a:rPr lang="ru-RU" dirty="0" err="1"/>
              <a:t>різнотипними</a:t>
            </a:r>
            <a:r>
              <a:rPr lang="ru-RU" dirty="0"/>
              <a:t> ландшафтами і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прохідності</a:t>
            </a:r>
            <a:r>
              <a:rPr lang="ru-RU" dirty="0"/>
              <a:t>, </a:t>
            </a:r>
            <a:r>
              <a:rPr lang="ru-RU" dirty="0" err="1"/>
              <a:t>придатний</a:t>
            </a:r>
            <a:r>
              <a:rPr lang="ru-RU" dirty="0"/>
              <a:t> до </a:t>
            </a:r>
            <a:r>
              <a:rPr lang="ru-RU" dirty="0" err="1"/>
              <a:t>пробігання</a:t>
            </a:r>
            <a:r>
              <a:rPr lang="ru-RU" dirty="0"/>
              <a:t> та </a:t>
            </a:r>
            <a:r>
              <a:rPr lang="ru-RU" dirty="0" err="1"/>
              <a:t>перевірки</a:t>
            </a:r>
            <a:r>
              <a:rPr lang="ru-RU" dirty="0"/>
              <a:t>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орієнтування</a:t>
            </a:r>
            <a:r>
              <a:rPr lang="ru-RU" dirty="0"/>
              <a:t>. </a:t>
            </a:r>
            <a:r>
              <a:rPr lang="ru-RU" dirty="0" err="1"/>
              <a:t>Складність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</a:t>
            </a:r>
            <a:r>
              <a:rPr lang="ru-RU" dirty="0" err="1"/>
              <a:t>змагань</a:t>
            </a:r>
            <a:r>
              <a:rPr lang="ru-RU" dirty="0"/>
              <a:t> повинна </a:t>
            </a:r>
            <a:r>
              <a:rPr lang="ru-RU" dirty="0" err="1"/>
              <a:t>відповідати</a:t>
            </a:r>
            <a:r>
              <a:rPr lang="ru-RU" dirty="0"/>
              <a:t> </a:t>
            </a:r>
            <a:r>
              <a:rPr lang="ru-RU" dirty="0" err="1"/>
              <a:t>рівню</a:t>
            </a:r>
            <a:r>
              <a:rPr lang="ru-RU" dirty="0"/>
              <a:t>  </a:t>
            </a:r>
            <a:r>
              <a:rPr lang="ru-RU" dirty="0" err="1"/>
              <a:t>спортивної</a:t>
            </a:r>
            <a:r>
              <a:rPr lang="ru-RU" dirty="0"/>
              <a:t> </a:t>
            </a:r>
            <a:r>
              <a:rPr lang="ru-RU" dirty="0" err="1"/>
              <a:t>кваліфікації</a:t>
            </a:r>
            <a:r>
              <a:rPr lang="ru-RU" dirty="0"/>
              <a:t>  </a:t>
            </a:r>
            <a:r>
              <a:rPr lang="ru-RU" dirty="0" err="1"/>
              <a:t>віку</a:t>
            </a:r>
            <a:r>
              <a:rPr lang="ru-RU" dirty="0"/>
              <a:t>, </a:t>
            </a:r>
            <a:r>
              <a:rPr lang="ru-RU" dirty="0" err="1"/>
              <a:t>статі</a:t>
            </a:r>
            <a:r>
              <a:rPr lang="ru-RU" dirty="0"/>
              <a:t>  </a:t>
            </a:r>
            <a:r>
              <a:rPr lang="ru-RU" dirty="0" err="1"/>
              <a:t>спортсменів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F5427-C724-4798-9035-DBD43E1317B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661867"/>
            <a:ext cx="2981558" cy="8592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62073-39D5-4C7E-BA45-6801AED0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7" b="30513"/>
          <a:stretch/>
        </p:blipFill>
        <p:spPr>
          <a:xfrm>
            <a:off x="728070" y="1701435"/>
            <a:ext cx="2993219" cy="11849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CAD9F16-42D8-49A6-8995-19CA3D69A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5" b="32917"/>
          <a:stretch/>
        </p:blipFill>
        <p:spPr>
          <a:xfrm>
            <a:off x="716409" y="3066759"/>
            <a:ext cx="2981558" cy="11849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BE0287C-7798-445E-B183-0EBEE1AEB5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9" y="4432083"/>
            <a:ext cx="2969897" cy="205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40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2DEA8B-D71B-404A-9E4B-13FCB1752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0235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        </a:t>
            </a:r>
            <a:r>
              <a:rPr lang="uk-UA" sz="6000" b="1" dirty="0">
                <a:solidFill>
                  <a:srgbClr val="00B05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Спортивна карта</a:t>
            </a:r>
            <a:endParaRPr lang="ru-UA" sz="6000" b="1" dirty="0">
              <a:solidFill>
                <a:srgbClr val="00B05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6C4C4D-B9DD-4A15-B019-188B6AE63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27" y="1552891"/>
            <a:ext cx="6350562" cy="446303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ABBF32C-9D2B-40FC-8569-B2B47D8DCD44}"/>
              </a:ext>
            </a:extLst>
          </p:cNvPr>
          <p:cNvSpPr/>
          <p:nvPr/>
        </p:nvSpPr>
        <p:spPr>
          <a:xfrm>
            <a:off x="7005798" y="365125"/>
            <a:ext cx="48109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спеціальна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u="sng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велико</a:t>
            </a:r>
            <a:r>
              <a:rPr lang="ru-RU" sz="1600" b="0" i="0" u="sng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масштабна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схема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місцевості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</a:p>
          <a:p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призначена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для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використання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в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змаганнях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sz="1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зi</a:t>
            </a:r>
            <a:endParaRPr lang="ru-RU" sz="1600" b="0" i="0" dirty="0">
              <a:solidFill>
                <a:schemeClr val="accent6">
                  <a:lumMod val="75000"/>
                </a:schemeClr>
              </a:solidFill>
              <a:effectLst/>
              <a:latin typeface="Arial" panose="020B0604020202020204" pitchFamily="34" charset="0"/>
            </a:endParaRPr>
          </a:p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u-RU" sz="16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4" tooltip="Спортивне орієнтуванн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спортивного </a:t>
            </a:r>
            <a:r>
              <a:rPr lang="ru-RU" sz="16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hlinkClick r:id="rId4" tooltip="Спортивне орієнтуванн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орієнтування</a:t>
            </a:r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600" b="0" cap="none" spc="0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52721C-61A1-4A90-BA6E-6822BFBAAC3E}"/>
              </a:ext>
            </a:extLst>
          </p:cNvPr>
          <p:cNvSpPr txBox="1"/>
          <p:nvPr/>
        </p:nvSpPr>
        <p:spPr>
          <a:xfrm>
            <a:off x="6710593" y="1337311"/>
            <a:ext cx="499618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спорткарт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діє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особлива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система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точності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кутовим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висотним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вимірам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вимогами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Міжнародної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федерації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(англ. </a:t>
            </a:r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IOF),</a:t>
            </a:r>
            <a:endParaRPr lang="uk-UA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спеціальний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набір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використовується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для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відображення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прохідності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індивідуальних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особливостей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відображуваних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об'єктів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карту,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котру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видають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учаснику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пурпуровим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допускається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червоним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фіолетовим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кольором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наносять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елементи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до виду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Для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зазвичай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застосовуються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масштаби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1:5000, 1:7500, 1:10 000 і 1:15 000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висотою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контурів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перетину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рельєфу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5 м. На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малим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перепадом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схилах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можна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використовувати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висоту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перетину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рельєфу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2,5 м.</a:t>
            </a:r>
          </a:p>
          <a:p>
            <a:pPr algn="ctr"/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Україні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карти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виготовляються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згідно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Правил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змагань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зі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Федерації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спортивного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орієнтування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України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(ФСОУ) у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відповідності</a:t>
            </a:r>
            <a:endParaRPr lang="ru-RU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міжнародною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системою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умовних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знаків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IOF,</a:t>
            </a:r>
            <a:endParaRPr lang="uk-UA" sz="13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доповнених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національними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умовними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знаками,</a:t>
            </a:r>
          </a:p>
          <a:p>
            <a:pPr algn="ctr"/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13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затвердженими</a:t>
            </a:r>
            <a:r>
              <a:rPr lang="ru-RU" sz="13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ФСОУ.</a:t>
            </a:r>
          </a:p>
        </p:txBody>
      </p:sp>
    </p:spTree>
    <p:extLst>
      <p:ext uri="{BB962C8B-B14F-4D97-AF65-F5344CB8AC3E}">
        <p14:creationId xmlns:p14="http://schemas.microsoft.com/office/powerpoint/2010/main" val="510070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D848ED4-FB78-476A-A732-527032E26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5230" y="2527612"/>
            <a:ext cx="4247170" cy="3667028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Для зручності користування групи умовних знаків зображуються певними кольорами: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коричневий - знаки рельєфу,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синій – знаки гідрографії,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жовтий – знаки відкритого простору, зелений – знаки прохідності лісу, чорний – планіметричні знаки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i="1" dirty="0">
                <a:solidFill>
                  <a:srgbClr val="CC00CC"/>
                </a:solidFill>
                <a:latin typeface="Calibri" panose="020F0502020204030204"/>
              </a:rPr>
              <a:t>та білий – знак чистого лісу</a:t>
            </a:r>
            <a:endParaRPr kumimoji="0" lang="uk-UA" sz="2000" b="1" i="1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UA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2E62388-8388-4124-BD2C-18BA402A8CA3}"/>
              </a:ext>
            </a:extLst>
          </p:cNvPr>
          <p:cNvSpPr txBox="1">
            <a:spLocks/>
          </p:cNvSpPr>
          <p:nvPr/>
        </p:nvSpPr>
        <p:spPr>
          <a:xfrm>
            <a:off x="945502" y="210308"/>
            <a:ext cx="10972800" cy="8202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b="1" dirty="0">
                <a:solidFill>
                  <a:schemeClr val="accent5">
                    <a:lumMod val="75000"/>
                  </a:schemeClr>
                </a:solidFill>
                <a:highlight>
                  <a:srgbClr val="00FF00"/>
                </a:highlight>
              </a:rPr>
              <a:t>Умовні знаки для спортивних карт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1454CFF5-27E0-412A-ABA4-291AA2824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12" y="1094874"/>
            <a:ext cx="6920018" cy="478856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3429576-ABDE-4A40-8CAD-3E3D805BF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8" y="4783625"/>
            <a:ext cx="3247799" cy="10811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4367BD-2DE1-48AB-8C9E-8EEB057C18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0" y="1094874"/>
            <a:ext cx="481018" cy="4810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F243EAC-3B0E-4A2F-837C-F26B2FAC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17"/>
          <a:stretch/>
        </p:blipFill>
        <p:spPr>
          <a:xfrm>
            <a:off x="7507087" y="1030544"/>
            <a:ext cx="2804043" cy="137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24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E91247-617E-495E-9230-6F7C5A88B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43" y="327730"/>
            <a:ext cx="10515600" cy="1325563"/>
          </a:xfrm>
          <a:solidFill>
            <a:schemeClr val="accent1">
              <a:lumMod val="75000"/>
              <a:alpha val="17000"/>
            </a:schemeClr>
          </a:solidFill>
        </p:spPr>
        <p:txBody>
          <a:bodyPr/>
          <a:lstStyle/>
          <a:p>
            <a:r>
              <a:rPr lang="uk-UA" b="1" i="1" dirty="0">
                <a:solidFill>
                  <a:srgbClr val="95237F"/>
                </a:solidFill>
              </a:rPr>
              <a:t>Дистанція спортивного орієнтування</a:t>
            </a:r>
            <a:endParaRPr lang="ru-UA" b="1" i="1" dirty="0">
              <a:solidFill>
                <a:srgbClr val="95237F"/>
              </a:solidFill>
            </a:endParaRP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13EA7B74-4338-4800-80FF-CA5C7C982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8079" y="1924973"/>
            <a:ext cx="4581939" cy="3008054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/>
              <a:t>    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Дистанція у спортивному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орієнтуванні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складається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старту, пункту 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К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uk-UA" sz="2400" dirty="0" err="1">
                <a:solidFill>
                  <a:schemeClr val="accent1">
                    <a:lumMod val="75000"/>
                  </a:schemeClr>
                </a:solidFill>
              </a:rPr>
              <a:t>картороздатка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,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контрольних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пунктів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(КП) 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місць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обов’язкових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переходів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фінішу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маркованих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розміток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 </a:t>
            </a:r>
          </a:p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Контрольні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пункти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дистанції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</a:t>
            </a:r>
            <a:r>
              <a:rPr lang="uk-UA" sz="2400" dirty="0">
                <a:solidFill>
                  <a:schemeClr val="accent1">
                    <a:lumMod val="75000"/>
                  </a:schemeClr>
                </a:solidFill>
              </a:rPr>
              <a:t>і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спортивної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карти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повинні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точно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відповідати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своєму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місцезнаходженню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 на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місцевості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відповідності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з  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заданою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 таблицею легенд-</a:t>
            </a:r>
            <a:r>
              <a:rPr lang="ru-RU" sz="2400" dirty="0" err="1">
                <a:solidFill>
                  <a:schemeClr val="accent1">
                    <a:lumMod val="75000"/>
                  </a:schemeClr>
                </a:solidFill>
              </a:rPr>
              <a:t>символів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969D01-D6A5-4964-8ABF-DED5C12445CD}"/>
              </a:ext>
            </a:extLst>
          </p:cNvPr>
          <p:cNvSpPr txBox="1"/>
          <p:nvPr/>
        </p:nvSpPr>
        <p:spPr>
          <a:xfrm>
            <a:off x="376033" y="4839097"/>
            <a:ext cx="43765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Ділянки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дистанції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між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суміжними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КП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називаються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1" u="sng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етапами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– задача спортсмена на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яких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полягає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в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необхідності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читати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карту та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орієнтуватись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на </a:t>
            </a:r>
            <a:r>
              <a:rPr lang="ru-RU" sz="22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місцевості</a:t>
            </a:r>
            <a:r>
              <a:rPr lang="ru-RU" sz="2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AB813A4-F4AD-4370-9AF9-5DF812910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5"/>
          <a:stretch/>
        </p:blipFill>
        <p:spPr>
          <a:xfrm>
            <a:off x="5821015" y="5009663"/>
            <a:ext cx="1484243" cy="143313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2694E7-18F9-40BA-B66E-84F9EF9032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487" y="1479610"/>
            <a:ext cx="2469046" cy="785030"/>
          </a:xfrm>
          <a:prstGeom prst="rect">
            <a:avLst/>
          </a:prstGeom>
          <a:effectLst>
            <a:outerShdw blurRad="254000" dist="114300" dir="18540000" algn="ctr" rotWithShape="0">
              <a:srgbClr val="000000">
                <a:alpha val="26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8BA834-B5D0-4457-B474-29698D6D5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33" y="1770800"/>
            <a:ext cx="4503758" cy="30682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FB72D-D13B-4F84-BB4E-414AED201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895" y="2657931"/>
            <a:ext cx="1714230" cy="30682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076A44-2307-4C42-A53D-886837F50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9" y="1883360"/>
            <a:ext cx="4350540" cy="25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8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664E68-CBC3-4630-8C23-AE86DBD84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264" y="286789"/>
            <a:ext cx="7503268" cy="343468"/>
          </a:xfrm>
        </p:spPr>
        <p:txBody>
          <a:bodyPr>
            <a:normAutofit fontScale="90000"/>
          </a:bodyPr>
          <a:lstStyle/>
          <a:p>
            <a:r>
              <a:rPr lang="uk-UA" b="1" i="1" dirty="0">
                <a:solidFill>
                  <a:srgbClr val="FF0000"/>
                </a:solidFill>
              </a:rPr>
              <a:t>Контрольні пункти 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B84C6-C3D6-446C-B887-5FD00D8C9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2786" y="768369"/>
            <a:ext cx="8191782" cy="2287650"/>
          </a:xfrm>
        </p:spPr>
        <p:txBody>
          <a:bodyPr>
            <a:normAutofit lnSpcReduction="10000"/>
          </a:bodyPr>
          <a:lstStyle/>
          <a:p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Розташування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контрольних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пунктів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контрольні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пункти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розміщуються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об'єктах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місцевості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які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позначені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карті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Учасники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змагань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повинні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проходити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їх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у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встановленому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порядку,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згідно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свогообраного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оптимального шляху руху.</a:t>
            </a:r>
          </a:p>
          <a:p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Це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вимагає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від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суддів-дистанційників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ретельного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планування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техніко-тактичних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задач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етапах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 в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відповідності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з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інформацією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про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місцевість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на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спортивній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200" dirty="0" err="1">
                <a:solidFill>
                  <a:schemeClr val="accent1">
                    <a:lumMod val="75000"/>
                  </a:schemeClr>
                </a:solidFill>
              </a:rPr>
              <a:t>карті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UA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F3B6F25-EEF2-4FC0-A911-89D2D17D968B}"/>
              </a:ext>
            </a:extLst>
          </p:cNvPr>
          <p:cNvSpPr/>
          <p:nvPr/>
        </p:nvSpPr>
        <p:spPr>
          <a:xfrm>
            <a:off x="5696072" y="3045546"/>
            <a:ext cx="5997915" cy="1323439"/>
          </a:xfrm>
          <a:prstGeom prst="rect">
            <a:avLst/>
          </a:prstGeom>
          <a:noFill/>
          <a:effectLst>
            <a:outerShdw blurRad="50800" dist="50800" algn="ctr" rotWithShape="0">
              <a:srgbClr val="000000">
                <a:alpha val="23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Особливо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важливо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щоб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карта в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районі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КП точно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відображала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місцевість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та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відповідала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змісту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таблиці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легенд-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символів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а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також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щоб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напрям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і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відстань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з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усіх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можливих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«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прив’язок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були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2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правильними</a:t>
            </a:r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9F82C-DD4E-40E2-8D62-0E4813506B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29" t="4658" r="13061" b="9804"/>
          <a:stretch/>
        </p:blipFill>
        <p:spPr>
          <a:xfrm>
            <a:off x="379379" y="394156"/>
            <a:ext cx="2655651" cy="31854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99B9907-E7BF-40C5-AE09-B9FC48646B1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986" y="4724037"/>
            <a:ext cx="2742582" cy="1113488"/>
          </a:xfrm>
          <a:prstGeom prst="rect">
            <a:avLst/>
          </a:prstGeom>
          <a:ln>
            <a:noFill/>
          </a:ln>
          <a:effectLst>
            <a:outerShdw blurRad="292100" dist="1397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FBC5A5-B22C-4504-87E4-73F5CE99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03"/>
          <a:stretch/>
        </p:blipFill>
        <p:spPr>
          <a:xfrm>
            <a:off x="301556" y="3717738"/>
            <a:ext cx="5177264" cy="254493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F4012BA-A2A5-4960-8D57-B39C6A107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12" y="4541274"/>
            <a:ext cx="2742581" cy="1901813"/>
          </a:xfrm>
          <a:prstGeom prst="rect">
            <a:avLst/>
          </a:prstGeom>
          <a:effectLst>
            <a:outerShdw blurRad="241300" dist="50800" dir="3540000" sx="105000" sy="105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83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2A7AD4B6-E25F-45EF-A427-42DF10BA586B}"/>
              </a:ext>
            </a:extLst>
          </p:cNvPr>
          <p:cNvSpPr txBox="1">
            <a:spLocks/>
          </p:cNvSpPr>
          <p:nvPr/>
        </p:nvSpPr>
        <p:spPr>
          <a:xfrm>
            <a:off x="614178" y="788273"/>
            <a:ext cx="7214206" cy="311192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uk-UA" sz="12300" dirty="0">
                <a:solidFill>
                  <a:srgbClr val="FF0000"/>
                </a:solidFill>
              </a:rPr>
              <a:t>Спортивне орієнтування</a:t>
            </a:r>
            <a:r>
              <a:rPr lang="uk-UA" sz="6400" dirty="0"/>
              <a:t>,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6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6400" dirty="0">
                <a:solidFill>
                  <a:schemeClr val="accent1">
                    <a:lumMod val="75000"/>
                  </a:schemeClr>
                </a:solidFill>
              </a:rPr>
              <a:t>як бачимо, </a:t>
            </a:r>
            <a:r>
              <a:rPr lang="uk-UA" sz="6400" i="1" dirty="0">
                <a:solidFill>
                  <a:schemeClr val="accent1">
                    <a:lumMod val="75000"/>
                  </a:schemeClr>
                </a:solidFill>
              </a:rPr>
              <a:t>цікавий, захоплюючий, складний багатокомпонентний вид спорту, в якому для досягнення високого результату необхідно в рівній мірі володіти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основними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 компонентами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підготовки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фізичною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технічною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, тактичною і </a:t>
            </a:r>
            <a:r>
              <a:rPr lang="ru-RU" sz="6400" i="1" dirty="0" err="1">
                <a:solidFill>
                  <a:schemeClr val="accent1">
                    <a:lumMod val="75000"/>
                  </a:schemeClr>
                </a:solidFill>
              </a:rPr>
              <a:t>психологічною</a:t>
            </a:r>
            <a:r>
              <a:rPr lang="ru-RU" sz="6400" i="1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3600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7C97A1B-6B01-4A6B-854D-24D1CAEA5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8384" y="260972"/>
            <a:ext cx="4249280" cy="6828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3E3F0E-1F81-4562-8E66-C13D0189D1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62" y="788272"/>
            <a:ext cx="3207972" cy="21292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31159-469F-44C6-AEFD-425FA25BE28E}"/>
              </a:ext>
            </a:extLst>
          </p:cNvPr>
          <p:cNvSpPr txBox="1"/>
          <p:nvPr/>
        </p:nvSpPr>
        <p:spPr>
          <a:xfrm>
            <a:off x="614178" y="3910755"/>
            <a:ext cx="67849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      Наш спорт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вимагає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від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спортсменів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конкретних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знань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навиків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умінь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що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тісно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пов’язані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з </a:t>
            </a:r>
            <a:r>
              <a:rPr lang="ru-RU" sz="2400" dirty="0" err="1" smtClean="0">
                <a:solidFill>
                  <a:srgbClr val="FF0000"/>
                </a:solidFill>
                <a:highlight>
                  <a:srgbClr val="00FF00"/>
                </a:highlight>
              </a:rPr>
              <a:t>дисципліною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, характером та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бажанням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подорожувати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і бути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сильним</a:t>
            </a:r>
            <a:r>
              <a:rPr lang="ru-RU" sz="2400" dirty="0">
                <a:solidFill>
                  <a:srgbClr val="FF0000"/>
                </a:solidFill>
                <a:highlight>
                  <a:srgbClr val="00FF00"/>
                </a:highlight>
              </a:rPr>
              <a:t> та </a:t>
            </a:r>
            <a:r>
              <a:rPr lang="ru-RU" sz="2400" dirty="0" err="1">
                <a:solidFill>
                  <a:srgbClr val="FF0000"/>
                </a:solidFill>
                <a:highlight>
                  <a:srgbClr val="00FF00"/>
                </a:highlight>
              </a:rPr>
              <a:t>витривалим</a:t>
            </a:r>
            <a:r>
              <a:rPr lang="ru-RU" sz="2400" dirty="0"/>
              <a:t>.</a:t>
            </a:r>
            <a:endParaRPr lang="ru-UA" sz="2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677674-BE00-4636-A1F4-C442D8B2A391}"/>
              </a:ext>
            </a:extLst>
          </p:cNvPr>
          <p:cNvSpPr/>
          <p:nvPr/>
        </p:nvSpPr>
        <p:spPr>
          <a:xfrm>
            <a:off x="1753836" y="5852204"/>
            <a:ext cx="793319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Орієнтування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</a:t>
            </a:r>
            <a:r>
              <a:rPr lang="ru-RU" sz="36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</a:t>
            </a:r>
            <a:r>
              <a:rPr lang="ru-RU" sz="36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спорт і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спосіб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36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життя</a:t>
            </a:r>
            <a:r>
              <a:rPr lang="ru-RU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9E73AAB-75A4-4F1C-B726-9EEF7BB2C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63" y="3074436"/>
            <a:ext cx="3207971" cy="2405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849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620</Words>
  <Application>Microsoft Office PowerPoint</Application>
  <PresentationFormat>Широкий екран</PresentationFormat>
  <Paragraphs>74</Paragraphs>
  <Slides>9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Презентація PowerPoint</vt:lpstr>
      <vt:lpstr>    Спортивне орієнтування — вид спорту, суть якого полягає в швидкісному орієнтуванні на незнайомій  місцевості за допомогою спортивної карти з нанесеною дистанцією  та  супровідної таблиці  легенд-символів, яка детально характеризує контрольні пункти.      Завдання спортсмена користуючись картою і компасом самостійно обрати свій оптимальний шлях і використовуючи техніко-тактичні навички  та  фізичні здібності безпомилково і як найшвидше відмітитись на контрольних пунктах дистанції змагань.</vt:lpstr>
      <vt:lpstr>             Символ спортивного орієнтування –                   знак КП (контрольного пункту)</vt:lpstr>
      <vt:lpstr>Місцевість</vt:lpstr>
      <vt:lpstr>         Спортивна карта</vt:lpstr>
      <vt:lpstr>Презентація PowerPoint</vt:lpstr>
      <vt:lpstr>Дистанція спортивного орієнтування</vt:lpstr>
      <vt:lpstr>Контрольні пункти 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Спортивне орієнтування — вид спорту, суть якого полягає в орієнтуванні на незнайомій  місцевості за допомогою карти з нанесеною дистанцією, що супроводжується  таблицею легенд-символів  які детально характеризують її  контрольні пункти, завдання спортсмена використовуючи   компас, як найшвидше   розшукати  на місцевості встановлені контрольні пункти.</dc:title>
  <dc:creator>Мирослав</dc:creator>
  <cp:lastModifiedBy>m.hryshaienko</cp:lastModifiedBy>
  <cp:revision>11</cp:revision>
  <dcterms:created xsi:type="dcterms:W3CDTF">2021-12-05T12:11:56Z</dcterms:created>
  <dcterms:modified xsi:type="dcterms:W3CDTF">2021-12-09T11:34:14Z</dcterms:modified>
</cp:coreProperties>
</file>