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5734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AD347D-5ACD-4C99-B74B-A9C85AD731AF}" type="datetimeFigureOut">
              <a:rPr lang="en-US" smtClean="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606032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AD347D-5ACD-4C99-B74B-A9C85AD731AF}" type="datetimeFigureOut">
              <a:rPr lang="en-US" smtClean="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2299020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AD347D-5ACD-4C99-B74B-A9C85AD731AF}" type="datetimeFigureOut">
              <a:rPr lang="en-US" smtClean="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498242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AAD347D-5ACD-4C99-B74B-A9C85AD731AF}" type="datetimeFigureOut">
              <a:rPr lang="en-US" smtClean="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999989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AAD347D-5ACD-4C99-B74B-A9C85AD731AF}" type="datetimeFigureOut">
              <a:rPr lang="en-US" smtClean="0"/>
              <a:t>5/3/2022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793115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AAD347D-5ACD-4C99-B74B-A9C85AD731AF}" type="datetimeFigureOut">
              <a:rPr lang="en-US" smtClean="0"/>
              <a:t>5/3/2022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2778055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39178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54464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7645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smtClean="0"/>
              <a:t>5/3/2022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1300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9417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5/3/2022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6525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5/3/2022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283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5/3/2022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93637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8509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smtClean="0"/>
              <a:t>5/3/2022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0649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AAD347D-5ACD-4C99-B74B-A9C85AD731AF}" type="datetimeFigureOut">
              <a:rPr lang="en-US" smtClean="0"/>
              <a:t>5/3/2022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39101819"/>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3C0D47-F133-CB40-E927-AFE735F2D335}"/>
              </a:ext>
            </a:extLst>
          </p:cNvPr>
          <p:cNvSpPr>
            <a:spLocks noGrp="1"/>
          </p:cNvSpPr>
          <p:nvPr>
            <p:ph type="ctrTitle"/>
          </p:nvPr>
        </p:nvSpPr>
        <p:spPr>
          <a:xfrm>
            <a:off x="1683171" y="553452"/>
            <a:ext cx="8776282" cy="5181601"/>
          </a:xfrm>
        </p:spPr>
        <p:txBody>
          <a:bodyPr/>
          <a:lstStyle/>
          <a:p>
            <a:pPr algn="ctr"/>
            <a:r>
              <a:rPr lang="uk-UA" sz="6000" kern="1400" spc="-50" dirty="0">
                <a:effectLst/>
                <a:latin typeface="Times New Roman" panose="02020603050405020304" pitchFamily="18" charset="0"/>
                <a:ea typeface="Times New Roman" panose="02020603050405020304" pitchFamily="18" charset="0"/>
                <a:cs typeface="Times New Roman" panose="02020603050405020304" pitchFamily="18" charset="0"/>
              </a:rPr>
              <a:t>Як використати шаблони </a:t>
            </a:r>
            <a:r>
              <a:rPr lang="uk-UA" sz="6000" kern="1400" spc="-50" dirty="0" err="1">
                <a:effectLst/>
                <a:latin typeface="Times New Roman" panose="02020603050405020304" pitchFamily="18" charset="0"/>
                <a:ea typeface="Times New Roman" panose="02020603050405020304" pitchFamily="18" charset="0"/>
                <a:cs typeface="Times New Roman" panose="02020603050405020304" pitchFamily="18" charset="0"/>
              </a:rPr>
              <a:t>фотокомпозиції</a:t>
            </a:r>
            <a:r>
              <a:rPr lang="uk-UA" sz="6000" kern="1400" spc="-50" dirty="0">
                <a:effectLst/>
                <a:latin typeface="Times New Roman" panose="02020603050405020304" pitchFamily="18" charset="0"/>
                <a:ea typeface="Times New Roman" panose="02020603050405020304" pitchFamily="18" charset="0"/>
                <a:cs typeface="Times New Roman" panose="02020603050405020304" pitchFamily="18" charset="0"/>
              </a:rPr>
              <a:t>, щоб покращити свої знімки</a:t>
            </a:r>
            <a:br>
              <a:rPr lang="ru-UA" sz="1800" kern="1400" spc="-50" dirty="0">
                <a:effectLst/>
                <a:latin typeface="Calibri Light" panose="020F0302020204030204" pitchFamily="34" charset="0"/>
                <a:ea typeface="Times New Roman" panose="02020603050405020304" pitchFamily="18" charset="0"/>
                <a:cs typeface="Times New Roman" panose="02020603050405020304" pitchFamily="18" charset="0"/>
              </a:rPr>
            </a:br>
            <a:endParaRPr lang="ru-UA" dirty="0"/>
          </a:p>
        </p:txBody>
      </p:sp>
      <p:sp>
        <p:nvSpPr>
          <p:cNvPr id="3" name="Подзаголовок 2">
            <a:extLst>
              <a:ext uri="{FF2B5EF4-FFF2-40B4-BE49-F238E27FC236}">
                <a16:creationId xmlns:a16="http://schemas.microsoft.com/office/drawing/2014/main" id="{24238DE7-4838-5AC9-3D57-E6A5370F9F12}"/>
              </a:ext>
            </a:extLst>
          </p:cNvPr>
          <p:cNvSpPr>
            <a:spLocks noGrp="1"/>
          </p:cNvSpPr>
          <p:nvPr>
            <p:ph type="subTitle" idx="1"/>
          </p:nvPr>
        </p:nvSpPr>
        <p:spPr>
          <a:xfrm>
            <a:off x="2373771" y="5404477"/>
            <a:ext cx="7444457" cy="661151"/>
          </a:xfrm>
        </p:spPr>
        <p:txBody>
          <a:bodyPr/>
          <a:lstStyle/>
          <a:p>
            <a:r>
              <a:rPr lang="uk-UA" dirty="0"/>
              <a:t>Частина 1</a:t>
            </a:r>
            <a:endParaRPr lang="ru-UA" dirty="0"/>
          </a:p>
        </p:txBody>
      </p:sp>
    </p:spTree>
    <p:extLst>
      <p:ext uri="{BB962C8B-B14F-4D97-AF65-F5344CB8AC3E}">
        <p14:creationId xmlns:p14="http://schemas.microsoft.com/office/powerpoint/2010/main" val="791626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9CAB34-2DB0-D09E-C6AC-84A3C31424FE}"/>
              </a:ext>
            </a:extLst>
          </p:cNvPr>
          <p:cNvSpPr txBox="1"/>
          <p:nvPr/>
        </p:nvSpPr>
        <p:spPr>
          <a:xfrm>
            <a:off x="1042735" y="336451"/>
            <a:ext cx="10106527" cy="470000"/>
          </a:xfrm>
          <a:prstGeom prst="rect">
            <a:avLst/>
          </a:prstGeom>
          <a:noFill/>
        </p:spPr>
        <p:txBody>
          <a:bodyPr wrap="square" rtlCol="0">
            <a:spAutoFit/>
          </a:bodyPr>
          <a:lstStyle/>
          <a:p>
            <a:pPr algn="ctr">
              <a:lnSpc>
                <a:spcPct val="107000"/>
              </a:lnSpc>
              <a:spcAft>
                <a:spcPts val="800"/>
              </a:spcAft>
            </a:pPr>
            <a:r>
              <a:rPr lang="uk-UA" sz="2400" i="1" dirty="0">
                <a:effectLst/>
                <a:latin typeface="Times New Roman" panose="02020603050405020304" pitchFamily="18" charset="0"/>
                <a:ea typeface="Calibri" panose="020F0502020204030204" pitchFamily="34" charset="0"/>
                <a:cs typeface="Times New Roman" panose="02020603050405020304" pitchFamily="18" charset="0"/>
              </a:rPr>
              <a:t>Динамічна діагональ</a:t>
            </a:r>
            <a:endParaRPr lang="ru-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BE580429-D46D-756D-5FA1-8FDA2FFAE759}"/>
              </a:ext>
            </a:extLst>
          </p:cNvPr>
          <p:cNvPicPr>
            <a:picLocks noChangeAspect="1"/>
          </p:cNvPicPr>
          <p:nvPr/>
        </p:nvPicPr>
        <p:blipFill>
          <a:blip r:embed="rId2"/>
          <a:stretch>
            <a:fillRect/>
          </a:stretch>
        </p:blipFill>
        <p:spPr>
          <a:xfrm>
            <a:off x="2002379" y="1066800"/>
            <a:ext cx="8187241" cy="5454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7133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F49BF4-2E8B-C392-8C27-AEA9E1F725D4}"/>
              </a:ext>
            </a:extLst>
          </p:cNvPr>
          <p:cNvSpPr txBox="1"/>
          <p:nvPr/>
        </p:nvSpPr>
        <p:spPr>
          <a:xfrm>
            <a:off x="1042737" y="2037347"/>
            <a:ext cx="10106526" cy="1905330"/>
          </a:xfrm>
          <a:prstGeom prst="rect">
            <a:avLst/>
          </a:prstGeom>
          <a:noFill/>
        </p:spPr>
        <p:txBody>
          <a:bodyPr wrap="square" rtlCol="0">
            <a:spAutoFit/>
          </a:bodyPr>
          <a:lstStyle/>
          <a:p>
            <a:pPr algn="ctr">
              <a:lnSpc>
                <a:spcPct val="107000"/>
              </a:lnSpc>
              <a:spcAft>
                <a:spcPts val="800"/>
              </a:spcAft>
            </a:pPr>
            <a:r>
              <a:rPr lang="uk-UA" sz="2800" i="1" dirty="0">
                <a:effectLst/>
                <a:latin typeface="Times New Roman" panose="02020603050405020304" pitchFamily="18" charset="0"/>
                <a:ea typeface="Calibri" panose="020F0502020204030204" pitchFamily="34" charset="0"/>
                <a:cs typeface="Times New Roman" panose="02020603050405020304" pitchFamily="18" charset="0"/>
              </a:rPr>
              <a:t>Дуже простий, але ефективний шаблон, який чудово працює, коли маємо справу з дією. Діагоналі набагато більшою мірою, ніж прямі лінії, збільшують динамічний ефект і спрямовують погляд глядачів через зображення.</a:t>
            </a:r>
            <a:endParaRPr lang="ru-U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10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24C760-0B12-BF94-088A-2BA591394FA5}"/>
              </a:ext>
            </a:extLst>
          </p:cNvPr>
          <p:cNvSpPr txBox="1"/>
          <p:nvPr/>
        </p:nvSpPr>
        <p:spPr>
          <a:xfrm>
            <a:off x="786063" y="288758"/>
            <a:ext cx="10619874" cy="470000"/>
          </a:xfrm>
          <a:prstGeom prst="rect">
            <a:avLst/>
          </a:prstGeom>
          <a:noFill/>
        </p:spPr>
        <p:txBody>
          <a:bodyPr wrap="square" rtlCol="0">
            <a:spAutoFit/>
          </a:bodyPr>
          <a:lstStyle/>
          <a:p>
            <a:pPr algn="ctr">
              <a:lnSpc>
                <a:spcPct val="107000"/>
              </a:lnSpc>
              <a:spcAft>
                <a:spcPts val="800"/>
              </a:spcAft>
            </a:pPr>
            <a:r>
              <a:rPr lang="uk-UA" sz="2400" i="1" dirty="0">
                <a:effectLst/>
                <a:latin typeface="Times New Roman" panose="02020603050405020304" pitchFamily="18" charset="0"/>
                <a:ea typeface="Calibri" panose="020F0502020204030204" pitchFamily="34" charset="0"/>
                <a:cs typeface="Times New Roman" panose="02020603050405020304" pitchFamily="18" charset="0"/>
              </a:rPr>
              <a:t>Обрамлення кадру</a:t>
            </a:r>
            <a:endParaRPr lang="ru-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717748B-C1FA-8A7E-9E0C-AD3DF3910DB0}"/>
              </a:ext>
            </a:extLst>
          </p:cNvPr>
          <p:cNvPicPr>
            <a:picLocks noChangeAspect="1"/>
          </p:cNvPicPr>
          <p:nvPr/>
        </p:nvPicPr>
        <p:blipFill>
          <a:blip r:embed="rId2"/>
          <a:stretch>
            <a:fillRect/>
          </a:stretch>
        </p:blipFill>
        <p:spPr>
          <a:xfrm>
            <a:off x="1977756" y="937303"/>
            <a:ext cx="8236487" cy="54875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81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A6DB65-8278-4EE8-5EB1-0217C83CAEEE}"/>
              </a:ext>
            </a:extLst>
          </p:cNvPr>
          <p:cNvSpPr txBox="1"/>
          <p:nvPr/>
        </p:nvSpPr>
        <p:spPr>
          <a:xfrm>
            <a:off x="1359568" y="2005263"/>
            <a:ext cx="9472864" cy="1915974"/>
          </a:xfrm>
          <a:prstGeom prst="rect">
            <a:avLst/>
          </a:prstGeom>
          <a:noFill/>
        </p:spPr>
        <p:txBody>
          <a:bodyPr wrap="square" rtlCol="0">
            <a:spAutoFit/>
          </a:bodyPr>
          <a:lstStyle/>
          <a:p>
            <a:pPr algn="ctr">
              <a:lnSpc>
                <a:spcPct val="107000"/>
              </a:lnSpc>
              <a:spcAft>
                <a:spcPts val="800"/>
              </a:spcAft>
            </a:pPr>
            <a:r>
              <a:rPr lang="uk-UA" sz="2800" i="1" dirty="0">
                <a:effectLst/>
                <a:latin typeface="Times New Roman" panose="02020603050405020304" pitchFamily="18" charset="0"/>
                <a:ea typeface="Calibri" panose="020F0502020204030204" pitchFamily="34" charset="0"/>
                <a:cs typeface="Times New Roman" panose="02020603050405020304" pitchFamily="18" charset="0"/>
              </a:rPr>
              <a:t>Немає потреби представляти цей популярний прийом композиції, який також називають кадр у кадрі. Це ефективний спосіб привернути увагу глядачів до певного елемента зображення.</a:t>
            </a:r>
            <a:endParaRPr lang="ru-U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73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93083E-74AE-6533-D915-2ABCACA501DD}"/>
              </a:ext>
            </a:extLst>
          </p:cNvPr>
          <p:cNvSpPr txBox="1"/>
          <p:nvPr/>
        </p:nvSpPr>
        <p:spPr>
          <a:xfrm>
            <a:off x="1275347" y="301779"/>
            <a:ext cx="10130590" cy="470000"/>
          </a:xfrm>
          <a:prstGeom prst="rect">
            <a:avLst/>
          </a:prstGeom>
          <a:noFill/>
        </p:spPr>
        <p:txBody>
          <a:bodyPr wrap="square" rtlCol="0">
            <a:spAutoFit/>
          </a:bodyPr>
          <a:lstStyle/>
          <a:p>
            <a:pPr algn="ctr">
              <a:lnSpc>
                <a:spcPct val="107000"/>
              </a:lnSpc>
              <a:spcAft>
                <a:spcPts val="800"/>
              </a:spcAft>
            </a:pPr>
            <a:r>
              <a:rPr lang="uk-UA" sz="2400" i="1" dirty="0">
                <a:effectLst/>
                <a:latin typeface="Times New Roman" panose="02020603050405020304" pitchFamily="18" charset="0"/>
                <a:ea typeface="Calibri" panose="020F0502020204030204" pitchFamily="34" charset="0"/>
                <a:cs typeface="Times New Roman" panose="02020603050405020304" pitchFamily="18" charset="0"/>
              </a:rPr>
              <a:t>Обрамлення кадру людьми</a:t>
            </a:r>
            <a:endParaRPr lang="ru-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B1E300E7-F6CF-585E-C7D7-3271090318F1}"/>
              </a:ext>
            </a:extLst>
          </p:cNvPr>
          <p:cNvPicPr>
            <a:picLocks noChangeAspect="1"/>
          </p:cNvPicPr>
          <p:nvPr/>
        </p:nvPicPr>
        <p:blipFill>
          <a:blip r:embed="rId2"/>
          <a:stretch>
            <a:fillRect/>
          </a:stretch>
        </p:blipFill>
        <p:spPr>
          <a:xfrm>
            <a:off x="2062357" y="930443"/>
            <a:ext cx="8347632" cy="5561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2208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4B4A4-36C1-319C-8452-E338E0280EEA}"/>
              </a:ext>
            </a:extLst>
          </p:cNvPr>
          <p:cNvSpPr txBox="1"/>
          <p:nvPr/>
        </p:nvSpPr>
        <p:spPr>
          <a:xfrm>
            <a:off x="1820778" y="2117557"/>
            <a:ext cx="8542421" cy="2366353"/>
          </a:xfrm>
          <a:prstGeom prst="rect">
            <a:avLst/>
          </a:prstGeom>
          <a:noFill/>
        </p:spPr>
        <p:txBody>
          <a:bodyPr wrap="square" rtlCol="0">
            <a:spAutoFit/>
          </a:bodyPr>
          <a:lstStyle/>
          <a:p>
            <a:pPr algn="ctr">
              <a:lnSpc>
                <a:spcPct val="107000"/>
              </a:lnSpc>
              <a:spcAft>
                <a:spcPts val="800"/>
              </a:spcAft>
            </a:pPr>
            <a:r>
              <a:rPr lang="uk-UA" sz="2800" i="1">
                <a:effectLst/>
                <a:latin typeface="Times New Roman" panose="02020603050405020304" pitchFamily="18" charset="0"/>
                <a:ea typeface="Calibri" panose="020F0502020204030204" pitchFamily="34" charset="0"/>
                <a:cs typeface="Times New Roman" panose="02020603050405020304" pitchFamily="18" charset="0"/>
              </a:rPr>
              <a:t>Тут трохи складніше, але, як і раніше, ефективно, переважно при використанні ширококутних об'єктивів. Ідея полягає в тому, щоб використовувати людей як природну рамку для головного об'єкта, а також створити напрямні лінії для більшої динаміки.</a:t>
            </a:r>
            <a:endParaRPr lang="ru-UA"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36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58A13E-D10C-8BC0-9722-A9C37B3C39DC}"/>
              </a:ext>
            </a:extLst>
          </p:cNvPr>
          <p:cNvSpPr txBox="1"/>
          <p:nvPr/>
        </p:nvSpPr>
        <p:spPr>
          <a:xfrm>
            <a:off x="1239253" y="1499937"/>
            <a:ext cx="9713494" cy="3239990"/>
          </a:xfrm>
          <a:prstGeom prst="rect">
            <a:avLst/>
          </a:prstGeom>
          <a:noFill/>
        </p:spPr>
        <p:txBody>
          <a:bodyPr wrap="square" rtlCol="0">
            <a:spAutoFit/>
          </a:bodyPr>
          <a:lstStyle/>
          <a:p>
            <a:pPr>
              <a:lnSpc>
                <a:spcPct val="107000"/>
              </a:lnSpc>
              <a:spcAft>
                <a:spcPts val="800"/>
              </a:spcAft>
            </a:pP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endParaRPr lang="ru-UA"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k-UA" sz="2400" dirty="0">
                <a:effectLst/>
                <a:latin typeface="Calibri" panose="020F0502020204030204" pitchFamily="34" charset="0"/>
                <a:ea typeface="Calibri" panose="020F0502020204030204" pitchFamily="34" charset="0"/>
                <a:cs typeface="Times New Roman" panose="02020603050405020304" pitchFamily="18" charset="0"/>
              </a:rPr>
              <a:t>Готові шаблони для побудови </a:t>
            </a:r>
            <a:r>
              <a:rPr lang="uk-UA" sz="2400" dirty="0" err="1">
                <a:effectLst/>
                <a:latin typeface="Calibri" panose="020F0502020204030204" pitchFamily="34" charset="0"/>
                <a:ea typeface="Calibri" panose="020F0502020204030204" pitchFamily="34" charset="0"/>
                <a:cs typeface="Times New Roman" panose="02020603050405020304" pitchFamily="18" charset="0"/>
              </a:rPr>
              <a:t>фотокомпозиції</a:t>
            </a:r>
            <a:r>
              <a:rPr lang="uk-UA" sz="2400" dirty="0">
                <a:effectLst/>
                <a:latin typeface="Calibri" panose="020F0502020204030204" pitchFamily="34" charset="0"/>
                <a:ea typeface="Calibri" panose="020F0502020204030204" pitchFamily="34" charset="0"/>
                <a:cs typeface="Times New Roman" panose="02020603050405020304" pitchFamily="18" charset="0"/>
              </a:rPr>
              <a:t> допомагають легко, швидко та ефективно створювати естетично привабливі зображення. Подорожуючий фотограф Етьєн </a:t>
            </a:r>
            <a:r>
              <a:rPr lang="uk-UA" sz="2400" dirty="0" err="1">
                <a:effectLst/>
                <a:latin typeface="Calibri" panose="020F0502020204030204" pitchFamily="34" charset="0"/>
                <a:ea typeface="Calibri" panose="020F0502020204030204" pitchFamily="34" charset="0"/>
                <a:cs typeface="Times New Roman" panose="02020603050405020304" pitchFamily="18" charset="0"/>
              </a:rPr>
              <a:t>Боссет</a:t>
            </a:r>
            <a:r>
              <a:rPr lang="uk-UA" sz="2400" dirty="0">
                <a:effectLst/>
                <a:latin typeface="Calibri" panose="020F0502020204030204" pitchFamily="34" charset="0"/>
                <a:ea typeface="Calibri" panose="020F0502020204030204" pitchFamily="34" charset="0"/>
                <a:cs typeface="Times New Roman" panose="02020603050405020304" pitchFamily="18" charset="0"/>
              </a:rPr>
              <a:t> (</a:t>
            </a:r>
            <a:r>
              <a:rPr lang="uk-UA" sz="2400" dirty="0" err="1">
                <a:effectLst/>
                <a:latin typeface="Calibri" panose="020F0502020204030204" pitchFamily="34" charset="0"/>
                <a:ea typeface="Calibri" panose="020F0502020204030204" pitchFamily="34" charset="0"/>
                <a:cs typeface="Times New Roman" panose="02020603050405020304" pitchFamily="18" charset="0"/>
              </a:rPr>
              <a:t>Etienne</a:t>
            </a:r>
            <a:r>
              <a:rPr lang="uk-UA" sz="2400" dirty="0">
                <a:effectLst/>
                <a:latin typeface="Calibri" panose="020F0502020204030204" pitchFamily="34" charset="0"/>
                <a:ea typeface="Calibri" panose="020F0502020204030204" pitchFamily="34" charset="0"/>
                <a:cs typeface="Times New Roman" panose="02020603050405020304" pitchFamily="18" charset="0"/>
              </a:rPr>
              <a:t> </a:t>
            </a:r>
            <a:r>
              <a:rPr lang="uk-UA" sz="2400" dirty="0" err="1">
                <a:effectLst/>
                <a:latin typeface="Calibri" panose="020F0502020204030204" pitchFamily="34" charset="0"/>
                <a:ea typeface="Calibri" panose="020F0502020204030204" pitchFamily="34" charset="0"/>
                <a:cs typeface="Times New Roman" panose="02020603050405020304" pitchFamily="18" charset="0"/>
              </a:rPr>
              <a:t>Bossot</a:t>
            </a:r>
            <a:r>
              <a:rPr lang="uk-UA" sz="2400" dirty="0">
                <a:effectLst/>
                <a:latin typeface="Calibri" panose="020F0502020204030204" pitchFamily="34" charset="0"/>
                <a:ea typeface="Calibri" panose="020F0502020204030204" pitchFamily="34" charset="0"/>
                <a:cs typeface="Times New Roman" panose="02020603050405020304" pitchFamily="18" charset="0"/>
              </a:rPr>
              <a:t>) підготував зведення дієвих композиційних правил, які найчастіше сам використовує, фотографуючи людей в Азії. А також він розповів, чим </a:t>
            </a:r>
            <a:r>
              <a:rPr lang="uk-UA" sz="2400" dirty="0" err="1">
                <a:effectLst/>
                <a:latin typeface="Calibri" panose="020F0502020204030204" pitchFamily="34" charset="0"/>
                <a:ea typeface="Calibri" panose="020F0502020204030204" pitchFamily="34" charset="0"/>
                <a:cs typeface="Times New Roman" panose="02020603050405020304" pitchFamily="18" charset="0"/>
              </a:rPr>
              <a:t>чревато</a:t>
            </a:r>
            <a:r>
              <a:rPr lang="uk-UA" sz="2400" dirty="0">
                <a:effectLst/>
                <a:latin typeface="Calibri" panose="020F0502020204030204" pitchFamily="34" charset="0"/>
                <a:ea typeface="Calibri" panose="020F0502020204030204" pitchFamily="34" charset="0"/>
                <a:cs typeface="Times New Roman" panose="02020603050405020304" pitchFamily="18" charset="0"/>
              </a:rPr>
              <a:t> надмірне захоплення шаблонами, як робити креативні знімки, і дав низку інших корисних порад для фотографів-початківців.</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93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8C4E151-B9D1-7C97-A54D-9C59975AC857}"/>
              </a:ext>
            </a:extLst>
          </p:cNvPr>
          <p:cNvPicPr>
            <a:picLocks noChangeAspect="1"/>
          </p:cNvPicPr>
          <p:nvPr/>
        </p:nvPicPr>
        <p:blipFill>
          <a:blip r:embed="rId2"/>
          <a:stretch>
            <a:fillRect/>
          </a:stretch>
        </p:blipFill>
        <p:spPr>
          <a:xfrm>
            <a:off x="1588167" y="1694649"/>
            <a:ext cx="8337691" cy="4377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00CFE8DD-1B45-C186-F9C7-470089B8D583}"/>
              </a:ext>
            </a:extLst>
          </p:cNvPr>
          <p:cNvSpPr txBox="1"/>
          <p:nvPr/>
        </p:nvSpPr>
        <p:spPr>
          <a:xfrm>
            <a:off x="1369497" y="673769"/>
            <a:ext cx="8775032" cy="584775"/>
          </a:xfrm>
          <a:prstGeom prst="rect">
            <a:avLst/>
          </a:prstGeom>
          <a:noFill/>
        </p:spPr>
        <p:txBody>
          <a:bodyPr wrap="square" rtlCol="0">
            <a:spAutoFit/>
          </a:bodyPr>
          <a:lstStyle/>
          <a:p>
            <a:pPr algn="ctr"/>
            <a:r>
              <a:rPr lang="uk-UA" sz="3200" i="1" dirty="0">
                <a:latin typeface="Times New Roman" panose="02020603050405020304" pitchFamily="18" charset="0"/>
                <a:ea typeface="Calibri" panose="020F0502020204030204" pitchFamily="34" charset="0"/>
                <a:cs typeface="Times New Roman" panose="02020603050405020304" pitchFamily="18" charset="0"/>
              </a:rPr>
              <a:t>Базові </a:t>
            </a:r>
            <a:r>
              <a:rPr lang="uk-UA" sz="3200" dirty="0">
                <a:latin typeface="Times New Roman" panose="02020603050405020304" pitchFamily="18" charset="0"/>
                <a:ea typeface="Calibri" panose="020F0502020204030204" pitchFamily="34" charset="0"/>
                <a:cs typeface="Times New Roman" panose="02020603050405020304" pitchFamily="18" charset="0"/>
              </a:rPr>
              <a:t>шаблони</a:t>
            </a:r>
            <a:r>
              <a:rPr lang="uk-UA" sz="3200" i="1" dirty="0">
                <a:latin typeface="Times New Roman" panose="02020603050405020304" pitchFamily="18" charset="0"/>
                <a:ea typeface="Calibri" panose="020F0502020204030204" pitchFamily="34" charset="0"/>
                <a:cs typeface="Times New Roman" panose="02020603050405020304" pitchFamily="18" charset="0"/>
              </a:rPr>
              <a:t> з </a:t>
            </a:r>
            <a:r>
              <a:rPr lang="uk-UA" sz="3200" i="1" dirty="0" err="1">
                <a:latin typeface="Times New Roman" panose="02020603050405020304" pitchFamily="18" charset="0"/>
                <a:ea typeface="Calibri" panose="020F0502020204030204" pitchFamily="34" charset="0"/>
                <a:cs typeface="Times New Roman" panose="02020603050405020304" pitchFamily="18" charset="0"/>
              </a:rPr>
              <a:t>фотокомпозиції</a:t>
            </a:r>
            <a:endParaRPr lang="ru-UA"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3884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4EFEEB-FA7C-D7B2-95C4-62345D1B5B08}"/>
              </a:ext>
            </a:extLst>
          </p:cNvPr>
          <p:cNvSpPr txBox="1"/>
          <p:nvPr/>
        </p:nvSpPr>
        <p:spPr>
          <a:xfrm>
            <a:off x="1540042" y="336884"/>
            <a:ext cx="9946105" cy="584775"/>
          </a:xfrm>
          <a:prstGeom prst="rect">
            <a:avLst/>
          </a:prstGeom>
          <a:noFill/>
        </p:spPr>
        <p:txBody>
          <a:bodyPr wrap="square" rtlCol="0">
            <a:spAutoFit/>
          </a:bodyPr>
          <a:lstStyle/>
          <a:p>
            <a:pPr algn="ctr"/>
            <a:r>
              <a:rPr lang="uk-UA" sz="3200" i="1" dirty="0">
                <a:effectLst/>
                <a:latin typeface="Times New Roman" panose="02020603050405020304" pitchFamily="18" charset="0"/>
                <a:ea typeface="Calibri" panose="020F0502020204030204" pitchFamily="34" charset="0"/>
                <a:cs typeface="Times New Roman" panose="02020603050405020304" pitchFamily="18" charset="0"/>
              </a:rPr>
              <a:t>Правило третин з чистим фоном</a:t>
            </a:r>
            <a:endParaRPr lang="ru-UA"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56BF668B-ADEC-E3EA-DA95-BE4685ED35FE}"/>
              </a:ext>
            </a:extLst>
          </p:cNvPr>
          <p:cNvPicPr>
            <a:picLocks noChangeAspect="1"/>
          </p:cNvPicPr>
          <p:nvPr/>
        </p:nvPicPr>
        <p:blipFill>
          <a:blip r:embed="rId2"/>
          <a:stretch>
            <a:fillRect/>
          </a:stretch>
        </p:blipFill>
        <p:spPr>
          <a:xfrm>
            <a:off x="1994979" y="1162291"/>
            <a:ext cx="8202042" cy="5464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5920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9355E-73DD-B600-17D3-7CF3C2BC83A0}"/>
              </a:ext>
            </a:extLst>
          </p:cNvPr>
          <p:cNvSpPr txBox="1"/>
          <p:nvPr/>
        </p:nvSpPr>
        <p:spPr>
          <a:xfrm>
            <a:off x="802105" y="1764631"/>
            <a:ext cx="10587789" cy="2831929"/>
          </a:xfrm>
          <a:prstGeom prst="rect">
            <a:avLst/>
          </a:prstGeom>
          <a:noFill/>
        </p:spPr>
        <p:txBody>
          <a:bodyPr wrap="square" rtlCol="0">
            <a:spAutoFit/>
          </a:bodyPr>
          <a:lstStyle/>
          <a:p>
            <a:pPr algn="ctr">
              <a:lnSpc>
                <a:spcPct val="107000"/>
              </a:lnSpc>
              <a:spcAft>
                <a:spcPts val="800"/>
              </a:spcAft>
            </a:pPr>
            <a:r>
              <a:rPr lang="uk-UA" sz="2400" i="1" dirty="0">
                <a:effectLst/>
                <a:latin typeface="Times New Roman" panose="02020603050405020304" pitchFamily="18" charset="0"/>
                <a:ea typeface="Calibri" panose="020F0502020204030204" pitchFamily="34" charset="0"/>
                <a:cs typeface="Times New Roman" panose="02020603050405020304" pitchFamily="18" charset="0"/>
              </a:rPr>
              <a:t>Простий та ефективний спосіб виділити суб'єкт зйомки та </a:t>
            </a:r>
            <a:r>
              <a:rPr lang="uk-UA" sz="2400" i="1" dirty="0" err="1">
                <a:effectLst/>
                <a:latin typeface="Times New Roman" panose="02020603050405020304" pitchFamily="18" charset="0"/>
                <a:ea typeface="Calibri" panose="020F0502020204030204" pitchFamily="34" charset="0"/>
                <a:cs typeface="Times New Roman" panose="02020603050405020304" pitchFamily="18" charset="0"/>
              </a:rPr>
              <a:t>привнести</a:t>
            </a:r>
            <a:r>
              <a:rPr lang="uk-UA" sz="2400" i="1" dirty="0">
                <a:effectLst/>
                <a:latin typeface="Times New Roman" panose="02020603050405020304" pitchFamily="18" charset="0"/>
                <a:ea typeface="Calibri" panose="020F0502020204030204" pitchFamily="34" charset="0"/>
                <a:cs typeface="Times New Roman" panose="02020603050405020304" pitchFamily="18" charset="0"/>
              </a:rPr>
              <a:t> динаміку у кадр. Розміщення за правилом третин для динамічності (розміщення посередині для статичних сцен) і чисте тло допоможуть погляду глядача зосередитися на головному об'єкті, а не блукати в кадрі. Фон може бути простим, наприклад, звичайна стіна або можна </a:t>
            </a:r>
            <a:r>
              <a:rPr lang="uk-UA" sz="2400" i="1" dirty="0" err="1">
                <a:effectLst/>
                <a:latin typeface="Times New Roman" panose="02020603050405020304" pitchFamily="18" charset="0"/>
                <a:ea typeface="Calibri" panose="020F0502020204030204" pitchFamily="34" charset="0"/>
                <a:cs typeface="Times New Roman" panose="02020603050405020304" pitchFamily="18" charset="0"/>
              </a:rPr>
              <a:t>розфокусувати</a:t>
            </a:r>
            <a:r>
              <a:rPr lang="uk-UA" sz="2400" i="1" dirty="0">
                <a:effectLst/>
                <a:latin typeface="Times New Roman" panose="02020603050405020304" pitchFamily="18" charset="0"/>
                <a:ea typeface="Calibri" panose="020F0502020204030204" pitchFamily="34" charset="0"/>
                <a:cs typeface="Times New Roman" panose="02020603050405020304" pitchFamily="18" charset="0"/>
              </a:rPr>
              <a:t> задній план. В ідеалі слід підібрати такі кольори між об'єктом та фоном, які добре працюють разом та доповнюють один одного.</a:t>
            </a:r>
            <a:endParaRPr lang="ru-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62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C981E5-2E9B-0D48-4DE0-0B1A63B1B42A}"/>
              </a:ext>
            </a:extLst>
          </p:cNvPr>
          <p:cNvSpPr txBox="1"/>
          <p:nvPr/>
        </p:nvSpPr>
        <p:spPr>
          <a:xfrm>
            <a:off x="938463" y="297602"/>
            <a:ext cx="10162674" cy="522259"/>
          </a:xfrm>
          <a:prstGeom prst="rect">
            <a:avLst/>
          </a:prstGeom>
          <a:noFill/>
        </p:spPr>
        <p:txBody>
          <a:bodyPr wrap="square" rtlCol="0">
            <a:spAutoFit/>
          </a:bodyPr>
          <a:lstStyle/>
          <a:p>
            <a:pPr algn="ctr">
              <a:lnSpc>
                <a:spcPct val="107000"/>
              </a:lnSpc>
              <a:spcAft>
                <a:spcPts val="800"/>
              </a:spcAft>
            </a:pPr>
            <a:r>
              <a:rPr lang="uk-UA" sz="2800" i="1" dirty="0">
                <a:effectLst/>
                <a:latin typeface="Times New Roman" panose="02020603050405020304" pitchFamily="18" charset="0"/>
                <a:ea typeface="Calibri" panose="020F0502020204030204" pitchFamily="34" charset="0"/>
                <a:cs typeface="Times New Roman" panose="02020603050405020304" pitchFamily="18" charset="0"/>
              </a:rPr>
              <a:t>Правило третіх при збалансованому тлі</a:t>
            </a:r>
            <a:endParaRPr lang="ru-U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DEF546FD-DDAC-6479-5E66-952A936A436E}"/>
              </a:ext>
            </a:extLst>
          </p:cNvPr>
          <p:cNvPicPr>
            <a:picLocks noChangeAspect="1"/>
          </p:cNvPicPr>
          <p:nvPr/>
        </p:nvPicPr>
        <p:blipFill>
          <a:blip r:embed="rId2"/>
          <a:stretch>
            <a:fillRect/>
          </a:stretch>
        </p:blipFill>
        <p:spPr>
          <a:xfrm>
            <a:off x="2053020" y="1069678"/>
            <a:ext cx="8085959" cy="5387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190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88794F-A330-699E-8098-D4A12745B9A3}"/>
              </a:ext>
            </a:extLst>
          </p:cNvPr>
          <p:cNvSpPr txBox="1"/>
          <p:nvPr/>
        </p:nvSpPr>
        <p:spPr>
          <a:xfrm>
            <a:off x="1383631" y="1612232"/>
            <a:ext cx="9424737" cy="2827377"/>
          </a:xfrm>
          <a:prstGeom prst="rect">
            <a:avLst/>
          </a:prstGeom>
          <a:noFill/>
        </p:spPr>
        <p:txBody>
          <a:bodyPr wrap="square" rtlCol="0">
            <a:spAutoFit/>
          </a:bodyPr>
          <a:lstStyle/>
          <a:p>
            <a:pPr algn="ctr">
              <a:lnSpc>
                <a:spcPct val="107000"/>
              </a:lnSpc>
              <a:spcAft>
                <a:spcPts val="800"/>
              </a:spcAft>
            </a:pPr>
            <a:r>
              <a:rPr lang="uk-UA" sz="2800" i="1" dirty="0">
                <a:effectLst/>
                <a:latin typeface="Times New Roman" panose="02020603050405020304" pitchFamily="18" charset="0"/>
                <a:ea typeface="Calibri" panose="020F0502020204030204" pitchFamily="34" charset="0"/>
                <a:cs typeface="Times New Roman" panose="02020603050405020304" pitchFamily="18" charset="0"/>
              </a:rPr>
              <a:t>Якщо ви хочете </a:t>
            </a:r>
            <a:r>
              <a:rPr lang="uk-UA" sz="2800" i="1" dirty="0" err="1">
                <a:effectLst/>
                <a:latin typeface="Times New Roman" panose="02020603050405020304" pitchFamily="18" charset="0"/>
                <a:ea typeface="Calibri" panose="020F0502020204030204" pitchFamily="34" charset="0"/>
                <a:cs typeface="Times New Roman" panose="02020603050405020304" pitchFamily="18" charset="0"/>
              </a:rPr>
              <a:t>привнести</a:t>
            </a:r>
            <a:r>
              <a:rPr lang="uk-UA" sz="2800" i="1" dirty="0">
                <a:effectLst/>
                <a:latin typeface="Times New Roman" panose="02020603050405020304" pitchFamily="18" charset="0"/>
                <a:ea typeface="Calibri" panose="020F0502020204030204" pitchFamily="34" charset="0"/>
                <a:cs typeface="Times New Roman" panose="02020603050405020304" pitchFamily="18" charset="0"/>
              </a:rPr>
              <a:t> в зображення більше розповіді, спробуйте знайти фон, який врівноважуватиме об'єкт. Допоможіть очам глядача перемикатися між об'єктом та тлом. При цьому так само важливо зберігати задній план неперевантаженими деталями, щоб вони не вносили плутанину і не перетягували увагу на себе.</a:t>
            </a:r>
            <a:endParaRPr lang="ru-UA"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5086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165CD-71CA-4197-429E-21F7A687502D}"/>
              </a:ext>
            </a:extLst>
          </p:cNvPr>
          <p:cNvSpPr txBox="1"/>
          <p:nvPr/>
        </p:nvSpPr>
        <p:spPr>
          <a:xfrm>
            <a:off x="1074821" y="366041"/>
            <a:ext cx="10226842" cy="532903"/>
          </a:xfrm>
          <a:prstGeom prst="rect">
            <a:avLst/>
          </a:prstGeom>
          <a:noFill/>
        </p:spPr>
        <p:txBody>
          <a:bodyPr wrap="square" rtlCol="0">
            <a:spAutoFit/>
          </a:bodyPr>
          <a:lstStyle/>
          <a:p>
            <a:pPr algn="ctr">
              <a:lnSpc>
                <a:spcPct val="107000"/>
              </a:lnSpc>
              <a:spcAft>
                <a:spcPts val="800"/>
              </a:spcAft>
            </a:pPr>
            <a:r>
              <a:rPr lang="uk-UA" sz="2800" i="1" dirty="0">
                <a:effectLst/>
                <a:latin typeface="Calibri" panose="020F0502020204030204" pitchFamily="34" charset="0"/>
                <a:ea typeface="Calibri" panose="020F0502020204030204" pitchFamily="34" charset="0"/>
                <a:cs typeface="Times New Roman" panose="02020603050405020304" pitchFamily="18" charset="0"/>
              </a:rPr>
              <a:t>Правило третіх із жвавим переднім планом</a:t>
            </a:r>
            <a:endParaRPr lang="ru-UA"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9568EFBA-A64C-3761-43A1-E3689EA4F4F1}"/>
              </a:ext>
            </a:extLst>
          </p:cNvPr>
          <p:cNvPicPr>
            <a:picLocks noChangeAspect="1"/>
          </p:cNvPicPr>
          <p:nvPr/>
        </p:nvPicPr>
        <p:blipFill>
          <a:blip r:embed="rId2"/>
          <a:stretch>
            <a:fillRect/>
          </a:stretch>
        </p:blipFill>
        <p:spPr>
          <a:xfrm>
            <a:off x="2042644" y="1163052"/>
            <a:ext cx="8106711" cy="5401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011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112BA-8582-8B4B-E94A-B5CBFF96F99C}"/>
              </a:ext>
            </a:extLst>
          </p:cNvPr>
          <p:cNvSpPr txBox="1"/>
          <p:nvPr/>
        </p:nvSpPr>
        <p:spPr>
          <a:xfrm>
            <a:off x="786063" y="2141621"/>
            <a:ext cx="10619873" cy="1915974"/>
          </a:xfrm>
          <a:prstGeom prst="rect">
            <a:avLst/>
          </a:prstGeom>
          <a:noFill/>
        </p:spPr>
        <p:txBody>
          <a:bodyPr wrap="square" rtlCol="0">
            <a:spAutoFit/>
          </a:bodyPr>
          <a:lstStyle/>
          <a:p>
            <a:pPr algn="ctr">
              <a:lnSpc>
                <a:spcPct val="107000"/>
              </a:lnSpc>
              <a:spcAft>
                <a:spcPts val="800"/>
              </a:spcAft>
            </a:pPr>
            <a:r>
              <a:rPr lang="uk-UA" sz="2800" i="1" dirty="0">
                <a:effectLst/>
                <a:latin typeface="Calibri" panose="020F0502020204030204" pitchFamily="34" charset="0"/>
                <a:ea typeface="Calibri" panose="020F0502020204030204" pitchFamily="34" charset="0"/>
                <a:cs typeface="Times New Roman" panose="02020603050405020304" pitchFamily="18" charset="0"/>
              </a:rPr>
              <a:t>Цей корисний шаблон натхненний фотожурналістикою. Він допоможе додати зображення відчуття дії. Насичений передній план у знімку викликає відчуття динамічності та допомагає приховати хаотичний фон.</a:t>
            </a:r>
            <a:endParaRPr lang="ru-UA"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5541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37</TotalTime>
  <Words>363</Words>
  <Application>Microsoft Office PowerPoint</Application>
  <PresentationFormat>Широкоэкранный</PresentationFormat>
  <Paragraphs>17</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Bookman Old Style</vt:lpstr>
      <vt:lpstr>Calibri</vt:lpstr>
      <vt:lpstr>Calibri Light</vt:lpstr>
      <vt:lpstr>Rockwell</vt:lpstr>
      <vt:lpstr>Times New Roman</vt:lpstr>
      <vt:lpstr>Damask</vt:lpstr>
      <vt:lpstr>Як використати шаблони фотокомпозиції, щоб покращити свої знімки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Як використати шаблони фотокомпозиції, щоб покращити свої знімки </dc:title>
  <dc:creator>User</dc:creator>
  <cp:lastModifiedBy>User</cp:lastModifiedBy>
  <cp:revision>3</cp:revision>
  <dcterms:created xsi:type="dcterms:W3CDTF">2022-05-03T15:42:07Z</dcterms:created>
  <dcterms:modified xsi:type="dcterms:W3CDTF">2022-05-03T16:19:57Z</dcterms:modified>
</cp:coreProperties>
</file>