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25" r:id="rId3"/>
    <p:sldId id="326" r:id="rId4"/>
    <p:sldId id="327" r:id="rId5"/>
    <p:sldId id="328" r:id="rId6"/>
    <p:sldId id="329" r:id="rId7"/>
    <p:sldId id="341" r:id="rId8"/>
    <p:sldId id="343" r:id="rId9"/>
    <p:sldId id="330" r:id="rId10"/>
    <p:sldId id="331" r:id="rId11"/>
    <p:sldId id="332" r:id="rId12"/>
    <p:sldId id="338" r:id="rId13"/>
    <p:sldId id="339" r:id="rId14"/>
    <p:sldId id="333" r:id="rId15"/>
    <p:sldId id="323" r:id="rId16"/>
    <p:sldId id="32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43" d="100"/>
          <a:sy n="43" d="100"/>
        </p:scale>
        <p:origin x="-7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6%D1%83%D1%80%D0%BD%D0%B0%D0%BB_%22%D0%A1%D1%83%D0%B4%D0%BD%D0%BE%D0%B1%D1%83%D0%B4%D1%83%D0%B2%D0%B0%D0%BD%D0%BD%D1%8F_%D1%82%D0%B0_%D1%81%D1%83%D0%B4%D0%BD%D0%BE%D1%80%D0%B5%D0%BC%D0%BE%D0%BD%D1%82%2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k.wikipedia.org/wiki/%D0%90%D1%80%D1%82%D0%B8%D0%BB%D0%B5%D1%80%D1%96%D0%B9%D1%81%D1%8C%D0%BA%D0%B8%D0%B9_%D0%BA%D0%B0%D1%82%D0%B5%D1%8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F%D0%B0%D1%82%D1%80%D1%83%D0%BB%D1%8C%D0%BD%D0%B8%D0%B9_%D0%BA%D0%B0%D1%82%D0%B5%D1%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13954"/>
            <a:ext cx="10515600" cy="5563009"/>
          </a:xfrm>
        </p:spPr>
        <p:txBody>
          <a:bodyPr/>
          <a:lstStyle/>
          <a:p>
            <a:pPr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  Силова установка: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Mk </a:t>
            </a:r>
            <a:r>
              <a:rPr lang="en-US" dirty="0" smtClean="0"/>
              <a:t>VI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дизельних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en-US" dirty="0" smtClean="0"/>
              <a:t>MTU 16V2000M94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водометами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35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короткочасну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у 41 </a:t>
            </a:r>
            <a:r>
              <a:rPr lang="ru-RU" dirty="0" err="1" smtClean="0"/>
              <a:t>вузол</a:t>
            </a:r>
            <a:r>
              <a:rPr lang="ru-RU" dirty="0" smtClean="0"/>
              <a:t>. </a:t>
            </a:r>
            <a:r>
              <a:rPr lang="ru-RU" dirty="0" err="1" smtClean="0"/>
              <a:t>Дальність</a:t>
            </a:r>
            <a:r>
              <a:rPr lang="ru-RU" dirty="0" smtClean="0"/>
              <a:t> ходу </a:t>
            </a:r>
            <a:r>
              <a:rPr lang="ru-RU" dirty="0" err="1" smtClean="0"/>
              <a:t>цього</a:t>
            </a:r>
            <a:r>
              <a:rPr lang="ru-RU" dirty="0" smtClean="0"/>
              <a:t> катера при </a:t>
            </a:r>
            <a:r>
              <a:rPr lang="ru-RU" dirty="0" err="1" smtClean="0"/>
              <a:t>крейсерській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в 30 </a:t>
            </a:r>
            <a:r>
              <a:rPr lang="ru-RU" dirty="0" err="1" smtClean="0"/>
              <a:t>вузлів</a:t>
            </a:r>
            <a:r>
              <a:rPr lang="ru-RU" dirty="0" smtClean="0"/>
              <a:t> – до 750 миль</a:t>
            </a:r>
            <a:r>
              <a:rPr lang="ru-RU" dirty="0" smtClean="0"/>
              <a:t>.</a:t>
            </a:r>
            <a:endParaRPr lang="ru-RU" baseline="30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Виталий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028" y="3077505"/>
            <a:ext cx="5119687" cy="3406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Озброєння: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25-мм </a:t>
            </a:r>
            <a:r>
              <a:rPr lang="ru-RU" dirty="0" err="1" smtClean="0"/>
              <a:t>ланцюгові</a:t>
            </a:r>
            <a:r>
              <a:rPr lang="ru-RU" dirty="0" smtClean="0"/>
              <a:t> </a:t>
            </a:r>
            <a:r>
              <a:rPr lang="ru-RU" dirty="0" err="1" smtClean="0"/>
              <a:t>гармати</a:t>
            </a:r>
            <a:r>
              <a:rPr lang="ru-RU" dirty="0" smtClean="0"/>
              <a:t> </a:t>
            </a:r>
            <a:r>
              <a:rPr lang="en-US" dirty="0" smtClean="0"/>
              <a:t>M242 </a:t>
            </a:r>
            <a:r>
              <a:rPr lang="en-US" dirty="0" smtClean="0"/>
              <a:t>Bushmaster</a:t>
            </a:r>
            <a:r>
              <a:rPr lang="uk-UA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дистанційно</a:t>
            </a:r>
            <a:r>
              <a:rPr lang="ru-RU" dirty="0" smtClean="0"/>
              <a:t> </a:t>
            </a:r>
            <a:r>
              <a:rPr lang="ru-RU" dirty="0" err="1" smtClean="0"/>
              <a:t>керовані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модулі</a:t>
            </a:r>
            <a:r>
              <a:rPr lang="ru-RU" dirty="0" smtClean="0"/>
              <a:t> </a:t>
            </a:r>
            <a:r>
              <a:rPr lang="en-US" dirty="0" smtClean="0"/>
              <a:t>Mk 38 Mod 0 </a:t>
            </a:r>
            <a:r>
              <a:rPr lang="ru-RU" dirty="0" smtClean="0"/>
              <a:t>на носу та </a:t>
            </a:r>
            <a:r>
              <a:rPr lang="ru-RU" dirty="0" err="1" smtClean="0"/>
              <a:t>кормі</a:t>
            </a:r>
            <a:r>
              <a:rPr lang="ru-RU" dirty="0" smtClean="0"/>
              <a:t> катера, два </a:t>
            </a:r>
            <a:r>
              <a:rPr lang="ru-RU" dirty="0" err="1" smtClean="0"/>
              <a:t>кулемета</a:t>
            </a:r>
            <a:r>
              <a:rPr lang="ru-RU" dirty="0" smtClean="0"/>
              <a:t> </a:t>
            </a:r>
            <a:r>
              <a:rPr lang="en-US" dirty="0" smtClean="0"/>
              <a:t>Browning M2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менші</a:t>
            </a:r>
            <a:r>
              <a:rPr lang="ru-RU" dirty="0" smtClean="0"/>
              <a:t> </a:t>
            </a:r>
            <a:r>
              <a:rPr lang="ru-RU" dirty="0" err="1" smtClean="0"/>
              <a:t>дистанційно</a:t>
            </a:r>
            <a:r>
              <a:rPr lang="ru-RU" dirty="0" smtClean="0"/>
              <a:t> </a:t>
            </a:r>
            <a:r>
              <a:rPr lang="ru-RU" dirty="0" err="1" smtClean="0"/>
              <a:t>керовані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модулі</a:t>
            </a:r>
            <a:r>
              <a:rPr lang="ru-RU" dirty="0" smtClean="0"/>
              <a:t> на </a:t>
            </a:r>
            <a:r>
              <a:rPr lang="ru-RU" dirty="0" err="1" smtClean="0"/>
              <a:t>даху</a:t>
            </a:r>
            <a:r>
              <a:rPr lang="ru-RU" dirty="0" smtClean="0"/>
              <a:t> </a:t>
            </a:r>
            <a:r>
              <a:rPr lang="ru-RU" dirty="0" err="1" smtClean="0"/>
              <a:t>надбудови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Виталий\Desktop\Machine_gun_M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2194" y="2605087"/>
            <a:ext cx="7543019" cy="31556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6686" y="5869968"/>
            <a:ext cx="4047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Кулемет</a:t>
            </a:r>
            <a:r>
              <a:rPr lang="ru-RU" sz="2800" dirty="0" smtClean="0"/>
              <a:t> </a:t>
            </a:r>
            <a:r>
              <a:rPr lang="en-US" sz="2800" dirty="0" smtClean="0"/>
              <a:t>Browning M2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талий\Desktop\Mark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147" y="509984"/>
            <a:ext cx="8913894" cy="5080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28625" y="5799909"/>
            <a:ext cx="4187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Кулемет</a:t>
            </a:r>
            <a:r>
              <a:rPr lang="ru-RU" dirty="0" smtClean="0"/>
              <a:t> </a:t>
            </a:r>
            <a:r>
              <a:rPr lang="en-US" dirty="0" smtClean="0"/>
              <a:t>Browning M2HB </a:t>
            </a:r>
            <a:r>
              <a:rPr lang="ru-RU" dirty="0" err="1" smtClean="0"/>
              <a:t>калібру</a:t>
            </a:r>
            <a:r>
              <a:rPr lang="ru-RU" dirty="0" smtClean="0"/>
              <a:t> 12,7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талий\Desktop\Mark6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516" y="636905"/>
            <a:ext cx="8222080" cy="5097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71938" y="5843843"/>
            <a:ext cx="284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Кулемет</a:t>
            </a:r>
            <a:r>
              <a:rPr lang="ru-RU" dirty="0" smtClean="0"/>
              <a:t> </a:t>
            </a:r>
            <a:r>
              <a:rPr lang="en-US" dirty="0" smtClean="0"/>
              <a:t>M249 </a:t>
            </a:r>
            <a:r>
              <a:rPr lang="ru-RU" dirty="0" err="1" smtClean="0"/>
              <a:t>калібру</a:t>
            </a:r>
            <a:r>
              <a:rPr lang="ru-RU" dirty="0" smtClean="0"/>
              <a:t> 7,62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05394"/>
            <a:ext cx="10515600" cy="54715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катері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лафета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кулеметів</a:t>
            </a:r>
            <a:r>
              <a:rPr lang="ru-RU" dirty="0" smtClean="0"/>
              <a:t> </a:t>
            </a:r>
            <a:r>
              <a:rPr lang="ru-RU" dirty="0" err="1" smtClean="0"/>
              <a:t>калібру</a:t>
            </a:r>
            <a:r>
              <a:rPr lang="ru-RU" dirty="0" smtClean="0"/>
              <a:t> до 12,7 мм та </a:t>
            </a:r>
            <a:r>
              <a:rPr lang="ru-RU" dirty="0" err="1" smtClean="0"/>
              <a:t>автоматичних</a:t>
            </a:r>
            <a:r>
              <a:rPr lang="ru-RU" dirty="0" smtClean="0"/>
              <a:t> </a:t>
            </a:r>
            <a:r>
              <a:rPr lang="ru-RU" dirty="0" err="1" smtClean="0"/>
              <a:t>гранатометів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Виталий\Desktop\Bush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578" y="1713441"/>
            <a:ext cx="6204856" cy="41262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7187" y="6013660"/>
            <a:ext cx="5411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Автоматична </a:t>
            </a:r>
            <a:r>
              <a:rPr lang="ru-RU" dirty="0" err="1" smtClean="0"/>
              <a:t>гармата</a:t>
            </a:r>
            <a:r>
              <a:rPr lang="ru-RU" dirty="0" smtClean="0"/>
              <a:t> </a:t>
            </a:r>
            <a:r>
              <a:rPr lang="ru-RU" dirty="0" err="1" smtClean="0"/>
              <a:t>Mk</a:t>
            </a:r>
            <a:r>
              <a:rPr lang="ru-RU" dirty="0" smtClean="0"/>
              <a:t> 38 MOD 2 M242 </a:t>
            </a:r>
            <a:r>
              <a:rPr lang="ru-RU" dirty="0" err="1" smtClean="0"/>
              <a:t>Bushmaster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27909"/>
            <a:ext cx="10515600" cy="4949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 tooltip="Журнал &quot;Суднобудування та судноремонт&quot;"/>
              </a:rPr>
              <a:t>uk.wikipedia.org/wiki/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Mk_VI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_(</a:t>
            </a:r>
            <a:r>
              <a:rPr lang="uk-UA" dirty="0" smtClean="0">
                <a:hlinkClick r:id="rId2" tooltip="Журнал &quot;Суднобудування та судноремонт&quot;"/>
              </a:rPr>
              <a:t>малий_бойовий_катер)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https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://savelife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.</a:t>
            </a:r>
            <a:endParaRPr lang="uk-UA" dirty="0" smtClean="0">
              <a:hlinkClick r:id="rId2" tooltip="Журнал &quot;Суднобудування та судноремонт&quot;"/>
            </a:endParaRPr>
          </a:p>
          <a:p>
            <a:pPr>
              <a:buNone/>
            </a:pPr>
            <a:r>
              <a:rPr lang="en-US" dirty="0" smtClean="0">
                <a:hlinkClick r:id="rId2" tooltip="Журнал &quot;Суднобудування та судноремонт&quot;"/>
              </a:rPr>
              <a:t>in.ua/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vse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-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scho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-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potribno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-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znaty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-pro-</a:t>
            </a:r>
            <a:r>
              <a:rPr lang="en-US" dirty="0" err="1" smtClean="0">
                <a:hlinkClick r:id="rId2" tooltip="Журнал &quot;Суднобудування та судноремонт&quot;"/>
              </a:rPr>
              <a:t>markvi</a:t>
            </a:r>
            <a:r>
              <a:rPr lang="en-US" dirty="0" smtClean="0">
                <a:hlinkClick r:id="rId2" tooltip="Журнал &quot;Суднобудування та судноремонт&quot;"/>
              </a:rPr>
              <a:t>/</a:t>
            </a:r>
            <a:endParaRPr lang="uk-UA" dirty="0" smtClean="0">
              <a:hlinkClick r:id="rId2" tooltip="Журнал &quot;Суднобудування та судноремонт&quot;"/>
            </a:endParaRPr>
          </a:p>
          <a:p>
            <a:pPr>
              <a:buNone/>
            </a:pPr>
            <a:r>
              <a:rPr lang="en-US" dirty="0" smtClean="0">
                <a:hlinkClick r:id="rId2" tooltip="Журнал &quot;Суднобудування та судноремонт&quot;"/>
              </a:rPr>
              <a:t>ua.interfax.com.ua/news/general/714759.html</a:t>
            </a:r>
            <a:endParaRPr lang="uk-UA" dirty="0" smtClean="0">
              <a:hlinkClick r:id="rId2" tooltip="Журнал &quot;Суднобудування та судноремонт&quot;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9914" cy="87584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До нових зустрічей!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Виталий\Desktop\vse-scho-potribno-znaty-pro-mark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997" y="1290048"/>
            <a:ext cx="8208962" cy="499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012" y="689156"/>
            <a:ext cx="10515600" cy="573777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</a:t>
            </a:r>
            <a:r>
              <a:rPr lang="vi-VN" b="1" dirty="0" smtClean="0">
                <a:solidFill>
                  <a:srgbClr val="FF0000"/>
                </a:solidFill>
              </a:rPr>
              <a:t>Патру́льний </a:t>
            </a:r>
            <a:r>
              <a:rPr lang="vi-VN" b="1" dirty="0" smtClean="0">
                <a:solidFill>
                  <a:srgbClr val="FF0000"/>
                </a:solidFill>
              </a:rPr>
              <a:t>ка́тер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— </a:t>
            </a:r>
            <a:r>
              <a:rPr lang="vi-VN" dirty="0" smtClean="0"/>
              <a:t>клас швидкохідних маломірних </a:t>
            </a:r>
            <a:r>
              <a:rPr lang="uk-UA" dirty="0" smtClean="0"/>
              <a:t>бойових кораблів</a:t>
            </a:r>
            <a:r>
              <a:rPr lang="vi-VN" dirty="0" smtClean="0"/>
              <a:t>, призначений </a:t>
            </a:r>
            <a:r>
              <a:rPr lang="vi-VN" dirty="0" smtClean="0"/>
              <a:t>для патрулювання, ескортування і виконання інших завдань в прибережних водах. </a:t>
            </a:r>
            <a:r>
              <a:rPr lang="en-US" dirty="0" smtClean="0"/>
              <a:t> </a:t>
            </a:r>
            <a:r>
              <a:rPr lang="vi-VN" dirty="0" smtClean="0"/>
              <a:t>У </a:t>
            </a:r>
            <a:r>
              <a:rPr lang="uk-UA" dirty="0" smtClean="0"/>
              <a:t>Військово-морських силах України </a:t>
            </a:r>
            <a:r>
              <a:rPr lang="vi-VN" dirty="0" smtClean="0"/>
              <a:t>патрульним </a:t>
            </a:r>
            <a:r>
              <a:rPr lang="vi-VN" dirty="0" smtClean="0"/>
              <a:t>катерам відповідає клас </a:t>
            </a:r>
            <a:r>
              <a:rPr lang="vi-VN" dirty="0" smtClean="0">
                <a:hlinkClick r:id="rId2" tooltip="Артилерійський катер"/>
              </a:rPr>
              <a:t>артилерійські </a:t>
            </a:r>
            <a:r>
              <a:rPr lang="vi-VN" dirty="0" smtClean="0">
                <a:hlinkClick r:id="rId2" tooltip="Артилерійський катер"/>
              </a:rPr>
              <a:t>катери</a:t>
            </a:r>
            <a:r>
              <a:rPr lang="vi-VN" dirty="0" smtClean="0"/>
              <a:t>. 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Виталий\Desktop\813191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5260" y="2887967"/>
            <a:ext cx="5237117" cy="3231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5732826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</a:t>
            </a:r>
            <a:r>
              <a:rPr lang="uk-UA" dirty="0" smtClean="0"/>
              <a:t>В Україні на озброєнні є бойові </a:t>
            </a:r>
            <a:r>
              <a:rPr lang="uk-UA" b="1" dirty="0" smtClean="0">
                <a:solidFill>
                  <a:srgbClr val="FF0000"/>
                </a:solidFill>
              </a:rPr>
              <a:t>катери </a:t>
            </a:r>
            <a:r>
              <a:rPr lang="en-US" b="1" dirty="0" smtClean="0">
                <a:solidFill>
                  <a:srgbClr val="FF0000"/>
                </a:solidFill>
              </a:rPr>
              <a:t>Mk VI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en-US" dirty="0" smtClean="0"/>
              <a:t>SAFE Boats International, </a:t>
            </a:r>
            <a:r>
              <a:rPr lang="ru-RU" dirty="0" smtClean="0"/>
              <a:t>США.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патрулювання</a:t>
            </a:r>
            <a:r>
              <a:rPr lang="ru-RU" dirty="0" smtClean="0"/>
              <a:t> </a:t>
            </a:r>
            <a:r>
              <a:rPr lang="ru-RU" dirty="0" err="1" smtClean="0"/>
              <a:t>прибережної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за межами </a:t>
            </a:r>
            <a:r>
              <a:rPr lang="ru-RU" dirty="0" err="1" smtClean="0"/>
              <a:t>портів</a:t>
            </a:r>
            <a:r>
              <a:rPr lang="ru-RU" dirty="0" smtClean="0"/>
              <a:t> та бухт,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дружніх</a:t>
            </a:r>
            <a:r>
              <a:rPr lang="ru-RU" dirty="0" smtClean="0"/>
              <a:t> та </a:t>
            </a:r>
            <a:r>
              <a:rPr lang="ru-RU" dirty="0" err="1" smtClean="0"/>
              <a:t>союзних</a:t>
            </a:r>
            <a:r>
              <a:rPr lang="ru-RU" dirty="0" smtClean="0"/>
              <a:t> сил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критичної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C:\Users\Виталий\Desktop\1024px-US_Navy_MKVI_patrol_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883" y="2361201"/>
            <a:ext cx="6049763" cy="3958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900" dirty="0" smtClean="0"/>
              <a:t>   </a:t>
            </a:r>
            <a:r>
              <a:rPr lang="uk-UA" sz="3900" dirty="0" smtClean="0">
                <a:solidFill>
                  <a:srgbClr val="FF0000"/>
                </a:solidFill>
              </a:rPr>
              <a:t>Основні характеристики:</a:t>
            </a:r>
          </a:p>
          <a:p>
            <a:pPr>
              <a:buNone/>
            </a:pPr>
            <a:r>
              <a:rPr lang="ru-RU" dirty="0" smtClean="0"/>
              <a:t>Тип: </a:t>
            </a:r>
            <a:r>
              <a:rPr lang="ru-RU" dirty="0" err="1" smtClean="0">
                <a:hlinkClick r:id="rId2" tooltip="Патрульний катер"/>
              </a:rPr>
              <a:t>патрульний</a:t>
            </a:r>
            <a:r>
              <a:rPr lang="ru-RU" dirty="0" smtClean="0">
                <a:hlinkClick r:id="rId2" tooltip="Патрульний катер"/>
              </a:rPr>
              <a:t> </a:t>
            </a:r>
            <a:r>
              <a:rPr lang="ru-RU" dirty="0" smtClean="0">
                <a:hlinkClick r:id="rId2" tooltip="Патрульний катер"/>
              </a:rPr>
              <a:t>катер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Водотоннажність</a:t>
            </a:r>
            <a:r>
              <a:rPr lang="ru-RU" dirty="0" smtClean="0"/>
              <a:t>: 72 </a:t>
            </a:r>
            <a:r>
              <a:rPr lang="ru-RU" dirty="0" err="1" smtClean="0"/>
              <a:t>тонни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Довжина</a:t>
            </a:r>
            <a:r>
              <a:rPr lang="ru-RU" dirty="0" smtClean="0"/>
              <a:t>: 25.8 </a:t>
            </a:r>
            <a:r>
              <a:rPr lang="ru-RU" dirty="0" smtClean="0"/>
              <a:t>м </a:t>
            </a:r>
          </a:p>
          <a:p>
            <a:pPr>
              <a:buNone/>
            </a:pPr>
            <a:r>
              <a:rPr lang="ru-RU" dirty="0" smtClean="0"/>
              <a:t>Ширина</a:t>
            </a:r>
            <a:r>
              <a:rPr lang="ru-RU" dirty="0" smtClean="0"/>
              <a:t>: 6.2 </a:t>
            </a:r>
            <a:r>
              <a:rPr lang="ru-RU" dirty="0" smtClean="0"/>
              <a:t>м</a:t>
            </a:r>
          </a:p>
          <a:p>
            <a:pPr>
              <a:buNone/>
            </a:pPr>
            <a:r>
              <a:rPr lang="ru-RU" dirty="0" smtClean="0"/>
              <a:t>Осадка</a:t>
            </a:r>
            <a:r>
              <a:rPr lang="ru-RU" dirty="0" smtClean="0"/>
              <a:t>: 1.2 </a:t>
            </a:r>
            <a:r>
              <a:rPr lang="ru-RU" dirty="0" smtClean="0"/>
              <a:t>м</a:t>
            </a:r>
          </a:p>
          <a:p>
            <a:pPr>
              <a:buNone/>
            </a:pPr>
            <a:r>
              <a:rPr lang="ru-RU" dirty="0" err="1" smtClean="0"/>
              <a:t>Двигуни</a:t>
            </a:r>
            <a:r>
              <a:rPr lang="ru-RU" dirty="0" smtClean="0"/>
              <a:t>: </a:t>
            </a:r>
            <a:r>
              <a:rPr lang="en-US" dirty="0" smtClean="0"/>
              <a:t>MTU 16V2000M94 (x2), 5200 </a:t>
            </a:r>
            <a:r>
              <a:rPr lang="ru-RU" dirty="0" smtClean="0"/>
              <a:t>к.с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Швидкість</a:t>
            </a:r>
            <a:r>
              <a:rPr lang="ru-RU" dirty="0" smtClean="0"/>
              <a:t>: 45 вуз. (83 км/год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err="1" smtClean="0"/>
              <a:t>Дальність</a:t>
            </a:r>
            <a:r>
              <a:rPr lang="ru-RU" dirty="0" smtClean="0"/>
              <a:t> </a:t>
            </a:r>
            <a:r>
              <a:rPr lang="ru-RU" dirty="0" err="1" smtClean="0"/>
              <a:t>плавання</a:t>
            </a:r>
            <a:r>
              <a:rPr lang="ru-RU" dirty="0" smtClean="0"/>
              <a:t>: 750 миль (860 миль; 1,390 км) при 25 вуз.</a:t>
            </a:r>
          </a:p>
          <a:p>
            <a:pPr>
              <a:buNone/>
            </a:pPr>
            <a:r>
              <a:rPr lang="ru-RU" dirty="0" smtClean="0"/>
              <a:t>                                       690 </a:t>
            </a:r>
            <a:r>
              <a:rPr lang="ru-RU" dirty="0" smtClean="0"/>
              <a:t>миль (790 миль; 1,280 км) при 30 вуз.</a:t>
            </a:r>
          </a:p>
          <a:p>
            <a:pPr>
              <a:buNone/>
            </a:pPr>
            <a:r>
              <a:rPr lang="ru-RU" dirty="0" smtClean="0"/>
              <a:t>Десант: </a:t>
            </a:r>
            <a:r>
              <a:rPr lang="ru-RU" dirty="0" smtClean="0"/>
              <a:t>8</a:t>
            </a:r>
          </a:p>
          <a:p>
            <a:pPr>
              <a:buNone/>
            </a:pPr>
            <a:r>
              <a:rPr lang="ru-RU" dirty="0" err="1" smtClean="0"/>
              <a:t>Екіпаж</a:t>
            </a:r>
            <a:r>
              <a:rPr lang="ru-RU" dirty="0" smtClean="0"/>
              <a:t>: </a:t>
            </a:r>
            <a:r>
              <a:rPr lang="ru-RU" dirty="0" smtClean="0"/>
              <a:t>2</a:t>
            </a:r>
          </a:p>
          <a:p>
            <a:pPr>
              <a:buNone/>
            </a:pPr>
            <a:r>
              <a:rPr lang="ru-RU" dirty="0" err="1" smtClean="0"/>
              <a:t>Озброєння</a:t>
            </a:r>
            <a:r>
              <a:rPr lang="ru-RU" dirty="0" smtClean="0"/>
              <a:t>: 2 × </a:t>
            </a:r>
            <a:r>
              <a:rPr lang="en-US" dirty="0" smtClean="0"/>
              <a:t>Mk 38 Mod 2 25 mm chain </a:t>
            </a:r>
            <a:r>
              <a:rPr lang="en-US" dirty="0" smtClean="0"/>
              <a:t>guns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44583"/>
            <a:ext cx="10515600" cy="543238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водотонажності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розроблені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 «</a:t>
            </a:r>
            <a:r>
              <a:rPr lang="en-US" dirty="0" smtClean="0"/>
              <a:t>SAFE BI» </a:t>
            </a:r>
            <a:r>
              <a:rPr lang="ru-RU" dirty="0" smtClean="0"/>
              <a:t>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багатоцільового</a:t>
            </a:r>
            <a:r>
              <a:rPr lang="ru-RU" dirty="0" smtClean="0"/>
              <a:t> катера «</a:t>
            </a:r>
            <a:r>
              <a:rPr lang="en-US" dirty="0" smtClean="0"/>
              <a:t>Archangel», </a:t>
            </a:r>
            <a:r>
              <a:rPr lang="ru-RU" dirty="0" err="1" smtClean="0"/>
              <a:t>які</a:t>
            </a:r>
            <a:r>
              <a:rPr lang="ru-RU" dirty="0" smtClean="0"/>
              <a:t>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відомими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купуються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smtClean="0"/>
              <a:t>ВМС </a:t>
            </a:r>
            <a:r>
              <a:rPr lang="ru-RU" dirty="0" err="1" smtClean="0"/>
              <a:t>Сполучених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на </a:t>
            </a:r>
            <a:r>
              <a:rPr lang="ru-RU" dirty="0" err="1" smtClean="0"/>
              <a:t>озброєнні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Катер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довжину</a:t>
            </a:r>
            <a:r>
              <a:rPr lang="ru-RU" dirty="0" smtClean="0"/>
              <a:t> по </a:t>
            </a:r>
            <a:r>
              <a:rPr lang="ru-RU" dirty="0" err="1" smtClean="0"/>
              <a:t>ватерлінії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24 </a:t>
            </a:r>
            <a:r>
              <a:rPr lang="ru-RU" dirty="0" err="1" smtClean="0"/>
              <a:t>метри</a:t>
            </a:r>
            <a:r>
              <a:rPr lang="ru-RU" dirty="0" smtClean="0"/>
              <a:t>, а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довжину</a:t>
            </a:r>
            <a:r>
              <a:rPr lang="ru-RU" dirty="0" smtClean="0"/>
              <a:t> 26 </a:t>
            </a:r>
            <a:r>
              <a:rPr lang="ru-RU" dirty="0" err="1" smtClean="0"/>
              <a:t>метрів</a:t>
            </a:r>
            <a:r>
              <a:rPr lang="ru-RU" dirty="0" smtClean="0"/>
              <a:t>. </a:t>
            </a:r>
            <a:r>
              <a:rPr lang="ru-RU" dirty="0" err="1" smtClean="0"/>
              <a:t>Силова</a:t>
            </a:r>
            <a:r>
              <a:rPr lang="ru-RU" dirty="0" smtClean="0"/>
              <a:t> установка </a:t>
            </a:r>
            <a:r>
              <a:rPr lang="en-US" dirty="0" smtClean="0"/>
              <a:t>Mk VI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дизельних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багатопаливного</a:t>
            </a:r>
            <a:r>
              <a:rPr lang="ru-RU" dirty="0" smtClean="0"/>
              <a:t> </a:t>
            </a:r>
            <a:r>
              <a:rPr lang="ru-RU" dirty="0" smtClean="0"/>
              <a:t>типу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водометами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катеру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для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35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для </a:t>
            </a:r>
            <a:r>
              <a:rPr lang="ru-RU" dirty="0" err="1" smtClean="0"/>
              <a:t>короткочасного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41 </a:t>
            </a:r>
            <a:r>
              <a:rPr lang="ru-RU" dirty="0" err="1" smtClean="0"/>
              <a:t>вузол</a:t>
            </a:r>
            <a:r>
              <a:rPr lang="ru-RU" dirty="0" smtClean="0"/>
              <a:t>. </a:t>
            </a:r>
            <a:r>
              <a:rPr lang="ru-RU" dirty="0" err="1" smtClean="0"/>
              <a:t>Дальність</a:t>
            </a:r>
            <a:r>
              <a:rPr lang="ru-RU" dirty="0" smtClean="0"/>
              <a:t> ходу нового катера на </a:t>
            </a:r>
            <a:r>
              <a:rPr lang="ru-RU" dirty="0" err="1" smtClean="0"/>
              <a:t>крейсерській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у 30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600 миль. </a:t>
            </a:r>
          </a:p>
          <a:p>
            <a:r>
              <a:rPr lang="ru-RU" dirty="0" smtClean="0"/>
              <a:t>Катер </a:t>
            </a:r>
            <a:r>
              <a:rPr lang="ru-RU" dirty="0" err="1" smtClean="0"/>
              <a:t>озброєний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автоматичними</a:t>
            </a:r>
            <a:r>
              <a:rPr lang="ru-RU" dirty="0" smtClean="0"/>
              <a:t> 25 мм </a:t>
            </a:r>
            <a:r>
              <a:rPr lang="ru-RU" dirty="0" err="1" smtClean="0"/>
              <a:t>артустановками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smtClean="0"/>
              <a:t>BAE Systems «Rafael Mk 38 Mod 2», </a:t>
            </a:r>
            <a:r>
              <a:rPr lang="ru-RU" dirty="0" smtClean="0"/>
              <a:t>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. З </a:t>
            </a:r>
            <a:r>
              <a:rPr lang="ru-RU" dirty="0" err="1" smtClean="0"/>
              <a:t>кулеметів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примірників</a:t>
            </a:r>
            <a:r>
              <a:rPr lang="ru-RU" dirty="0" smtClean="0"/>
              <a:t> 7.62 </a:t>
            </a:r>
            <a:r>
              <a:rPr lang="ru-RU" dirty="0" err="1" smtClean="0"/>
              <a:t>і</a:t>
            </a:r>
            <a:r>
              <a:rPr lang="ru-RU" dirty="0" smtClean="0"/>
              <a:t> 12.7 мм </a:t>
            </a:r>
            <a:r>
              <a:rPr lang="ru-RU" dirty="0" err="1" smtClean="0"/>
              <a:t>автоматичні</a:t>
            </a:r>
            <a:r>
              <a:rPr lang="ru-RU" dirty="0" smtClean="0"/>
              <a:t> </a:t>
            </a:r>
            <a:r>
              <a:rPr lang="ru-RU" dirty="0" err="1" smtClean="0"/>
              <a:t>кулемети</a:t>
            </a:r>
            <a:r>
              <a:rPr lang="ru-RU" dirty="0" smtClean="0"/>
              <a:t> на турелях.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/>
          </a:bodyPr>
          <a:lstStyle/>
          <a:p>
            <a:r>
              <a:rPr lang="ru-RU" dirty="0" smtClean="0"/>
              <a:t>Рубка </a:t>
            </a:r>
            <a:r>
              <a:rPr lang="ru-RU" dirty="0" err="1" smtClean="0"/>
              <a:t>Mk</a:t>
            </a:r>
            <a:r>
              <a:rPr lang="ru-RU" dirty="0" smtClean="0"/>
              <a:t> VI </a:t>
            </a:r>
            <a:r>
              <a:rPr lang="ru-RU" dirty="0" err="1" smtClean="0"/>
              <a:t>забезпечена</a:t>
            </a:r>
            <a:r>
              <a:rPr lang="ru-RU" dirty="0" smtClean="0"/>
              <a:t> </a:t>
            </a:r>
            <a:r>
              <a:rPr lang="ru-RU" dirty="0" err="1" smtClean="0"/>
              <a:t>конструктивним</a:t>
            </a:r>
            <a:r>
              <a:rPr lang="ru-RU" dirty="0" smtClean="0"/>
              <a:t> </a:t>
            </a:r>
            <a:r>
              <a:rPr lang="ru-RU" dirty="0" err="1" smtClean="0"/>
              <a:t>захистом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особовий</a:t>
            </a:r>
            <a:r>
              <a:rPr lang="ru-RU" dirty="0" smtClean="0"/>
              <a:t> склад буде </a:t>
            </a:r>
            <a:r>
              <a:rPr lang="ru-RU" dirty="0" err="1" smtClean="0"/>
              <a:t>розміщуватися</a:t>
            </a:r>
            <a:r>
              <a:rPr lang="ru-RU" dirty="0" smtClean="0"/>
              <a:t> в </a:t>
            </a:r>
            <a:r>
              <a:rPr lang="ru-RU" dirty="0" err="1" smtClean="0"/>
              <a:t>протиударних</a:t>
            </a:r>
            <a:r>
              <a:rPr lang="ru-RU" dirty="0" smtClean="0"/>
              <a:t> </a:t>
            </a:r>
            <a:r>
              <a:rPr lang="ru-RU" dirty="0" err="1" smtClean="0"/>
              <a:t>спецкріслах</a:t>
            </a:r>
            <a:r>
              <a:rPr lang="ru-RU" dirty="0" smtClean="0"/>
              <a:t>.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</a:t>
            </a:r>
            <a:r>
              <a:rPr lang="ru-RU" dirty="0" err="1" smtClean="0"/>
              <a:t>матимуть</a:t>
            </a:r>
            <a:r>
              <a:rPr lang="ru-RU" dirty="0" smtClean="0"/>
              <a:t> великий запас для </a:t>
            </a:r>
            <a:r>
              <a:rPr lang="ru-RU" dirty="0" err="1" smtClean="0"/>
              <a:t>модернізації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установки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надводних</a:t>
            </a:r>
            <a:r>
              <a:rPr lang="ru-RU" dirty="0" smtClean="0"/>
              <a:t> </a:t>
            </a:r>
            <a:r>
              <a:rPr lang="ru-RU" dirty="0" err="1" smtClean="0"/>
              <a:t>апаратів</a:t>
            </a:r>
            <a:r>
              <a:rPr lang="ru-RU" dirty="0" smtClean="0"/>
              <a:t>,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поранених</a:t>
            </a:r>
            <a:r>
              <a:rPr lang="ru-RU" dirty="0" smtClean="0"/>
              <a:t> при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евакуації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транспортуванні</a:t>
            </a:r>
            <a:r>
              <a:rPr lang="ru-RU" dirty="0" smtClean="0"/>
              <a:t>,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при</a:t>
            </a:r>
            <a:r>
              <a:rPr lang="ru-RU" dirty="0" smtClean="0"/>
              <a:t>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.. </a:t>
            </a:r>
            <a:endParaRPr lang="ru-RU" dirty="0"/>
          </a:p>
        </p:txBody>
      </p:sp>
      <p:pic>
        <p:nvPicPr>
          <p:cNvPr id="4" name="Picture 2" descr="C:\Users\Виталий\Desktop\1024px-Three_CRS-2's_Mark_VI_patrol_boats_maneuver_in_formation_near_Guam_-_1.jpg"/>
          <p:cNvPicPr>
            <a:picLocks noChangeAspect="1" noChangeArrowheads="1"/>
          </p:cNvPicPr>
          <p:nvPr/>
        </p:nvPicPr>
        <p:blipFill>
          <a:blip r:embed="rId2" cstate="print"/>
          <a:srcRect l="3111" t="45704"/>
          <a:stretch>
            <a:fillRect/>
          </a:stretch>
        </p:blipFill>
        <p:spPr bwMode="auto">
          <a:xfrm>
            <a:off x="1358536" y="3030585"/>
            <a:ext cx="9271157" cy="3211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7067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рубці</a:t>
            </a:r>
            <a:r>
              <a:rPr lang="ru-RU" dirty="0" smtClean="0"/>
              <a:t> </a:t>
            </a:r>
            <a:r>
              <a:rPr lang="ru-RU" dirty="0" smtClean="0"/>
              <a:t>5 </a:t>
            </a:r>
            <a:r>
              <a:rPr lang="ru-RU" dirty="0" err="1" smtClean="0"/>
              <a:t>сидінь</a:t>
            </a:r>
            <a:r>
              <a:rPr lang="ru-RU" dirty="0" smtClean="0"/>
              <a:t> плюс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тринадцять</a:t>
            </a:r>
            <a:r>
              <a:rPr lang="ru-RU" dirty="0" smtClean="0"/>
              <a:t> в </a:t>
            </a:r>
            <a:r>
              <a:rPr lang="ru-RU" dirty="0" err="1" smtClean="0"/>
              <a:t>десантній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спеціальній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, </a:t>
            </a:r>
            <a:r>
              <a:rPr lang="ru-RU" dirty="0" err="1" smtClean="0"/>
              <a:t>сидіння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потужність удару.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катері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спальних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та камбуз.</a:t>
            </a:r>
            <a:endParaRPr lang="ru-RU" dirty="0"/>
          </a:p>
        </p:txBody>
      </p:sp>
      <p:pic>
        <p:nvPicPr>
          <p:cNvPr id="4" name="Picture 2" descr="C:\Users\Виталий\Desktop\maxresdefault-2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628" y="1854926"/>
            <a:ext cx="7242389" cy="4073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0639" y="5943600"/>
            <a:ext cx="3252652" cy="57476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Рубка </a:t>
            </a:r>
            <a:r>
              <a:rPr lang="en-US" dirty="0" smtClean="0"/>
              <a:t>Mark IV</a:t>
            </a:r>
            <a:endParaRPr lang="ru-RU" dirty="0"/>
          </a:p>
        </p:txBody>
      </p:sp>
      <p:pic>
        <p:nvPicPr>
          <p:cNvPr id="4" name="Picture 2" descr="C:\Users\Виталий\Desktop\xwe56xprjf711-1024x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114" y="558529"/>
            <a:ext cx="7998768" cy="5241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3600" dirty="0" smtClean="0">
                <a:solidFill>
                  <a:srgbClr val="FF0000"/>
                </a:solidFill>
              </a:rPr>
              <a:t>Конструкція:</a:t>
            </a:r>
          </a:p>
          <a:p>
            <a:pPr>
              <a:buNone/>
            </a:pPr>
            <a:r>
              <a:rPr lang="ru-RU" dirty="0" smtClean="0"/>
              <a:t>   на </a:t>
            </a:r>
            <a:r>
              <a:rPr lang="ru-RU" dirty="0" err="1" smtClean="0"/>
              <a:t>Mark</a:t>
            </a:r>
            <a:r>
              <a:rPr lang="ru-RU" dirty="0" smtClean="0"/>
              <a:t> VI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</a:t>
            </a:r>
            <a:r>
              <a:rPr lang="ru-RU" dirty="0" err="1" smtClean="0"/>
              <a:t>морською</a:t>
            </a:r>
            <a:r>
              <a:rPr lang="ru-RU" dirty="0" smtClean="0"/>
              <a:t> обстановкою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виявлення</a:t>
            </a:r>
            <a:r>
              <a:rPr lang="ru-RU" dirty="0" smtClean="0"/>
              <a:t> противника.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захищений</a:t>
            </a:r>
            <a:r>
              <a:rPr lang="ru-RU" dirty="0" smtClean="0"/>
              <a:t> бронею. </a:t>
            </a:r>
            <a:r>
              <a:rPr lang="ru-RU" dirty="0" err="1" smtClean="0"/>
              <a:t>Водотоннажність</a:t>
            </a:r>
            <a:r>
              <a:rPr lang="ru-RU" dirty="0" smtClean="0"/>
              <a:t> катера становить </a:t>
            </a:r>
            <a:r>
              <a:rPr lang="ru-RU" dirty="0" err="1" smtClean="0"/>
              <a:t>усього</a:t>
            </a:r>
            <a:r>
              <a:rPr lang="ru-RU" dirty="0" smtClean="0"/>
              <a:t> 65 тонн,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маневреним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Mark</a:t>
            </a:r>
            <a:r>
              <a:rPr lang="ru-RU" dirty="0" smtClean="0"/>
              <a:t> VI </a:t>
            </a:r>
            <a:r>
              <a:rPr lang="ru-RU" dirty="0" err="1" smtClean="0"/>
              <a:t>стійкий</a:t>
            </a:r>
            <a:r>
              <a:rPr lang="ru-RU" dirty="0" smtClean="0"/>
              <a:t> до </a:t>
            </a:r>
            <a:r>
              <a:rPr lang="ru-RU" dirty="0" err="1" smtClean="0"/>
              <a:t>хвилювань</a:t>
            </a:r>
            <a:r>
              <a:rPr lang="ru-RU" dirty="0" smtClean="0"/>
              <a:t> моря.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вести </a:t>
            </a:r>
            <a:r>
              <a:rPr lang="ru-RU" dirty="0" err="1" smtClean="0"/>
              <a:t>прицільний</a:t>
            </a:r>
            <a:r>
              <a:rPr lang="ru-RU" dirty="0" smtClean="0"/>
              <a:t> </a:t>
            </a:r>
            <a:r>
              <a:rPr lang="ru-RU" dirty="0" err="1" smtClean="0"/>
              <a:t>вогонь</a:t>
            </a:r>
            <a:r>
              <a:rPr lang="ru-RU" dirty="0" smtClean="0"/>
              <a:t> на </a:t>
            </a:r>
            <a:r>
              <a:rPr lang="ru-RU" dirty="0" err="1" smtClean="0"/>
              <a:t>ураження</a:t>
            </a:r>
            <a:r>
              <a:rPr lang="ru-RU" dirty="0" smtClean="0"/>
              <a:t> по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цілях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шторму. </a:t>
            </a:r>
            <a:endParaRPr lang="ru-RU" dirty="0"/>
          </a:p>
        </p:txBody>
      </p:sp>
      <p:pic>
        <p:nvPicPr>
          <p:cNvPr id="6" name="Picture 2" descr="C:\Users\Виталий\Desktop\1024px-Three_CRS-2's_Mark_VI_patrol_boats_maneuver_in_formation_near_Guam_-_1.jpg"/>
          <p:cNvPicPr>
            <a:picLocks noChangeAspect="1" noChangeArrowheads="1"/>
          </p:cNvPicPr>
          <p:nvPr/>
        </p:nvPicPr>
        <p:blipFill>
          <a:blip r:embed="rId2" cstate="print"/>
          <a:srcRect r="-1095" b="47692"/>
          <a:stretch>
            <a:fillRect/>
          </a:stretch>
        </p:blipFill>
        <p:spPr bwMode="auto">
          <a:xfrm>
            <a:off x="2537245" y="4190002"/>
            <a:ext cx="7116206" cy="227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563</Words>
  <Application>Microsoft Office PowerPoint</Application>
  <PresentationFormat>Произвольный</PresentationFormat>
  <Paragraphs>49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Офисная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Джерела:</vt:lpstr>
      <vt:lpstr>До нових зустрічей!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Виталий</cp:lastModifiedBy>
  <cp:revision>97</cp:revision>
  <dcterms:created xsi:type="dcterms:W3CDTF">2020-05-07T09:46:48Z</dcterms:created>
  <dcterms:modified xsi:type="dcterms:W3CDTF">2021-03-25T06:16:16Z</dcterms:modified>
</cp:coreProperties>
</file>