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337" r:id="rId3"/>
    <p:sldId id="341" r:id="rId4"/>
    <p:sldId id="342" r:id="rId5"/>
    <p:sldId id="343" r:id="rId6"/>
    <p:sldId id="344" r:id="rId7"/>
    <p:sldId id="345" r:id="rId8"/>
    <p:sldId id="346" r:id="rId9"/>
    <p:sldId id="325" r:id="rId10"/>
    <p:sldId id="328" r:id="rId11"/>
    <p:sldId id="329" r:id="rId12"/>
    <p:sldId id="330" r:id="rId13"/>
    <p:sldId id="331" r:id="rId14"/>
    <p:sldId id="323" r:id="rId15"/>
    <p:sldId id="324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0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верхнего колонтитула 1"/>
          <p:cNvSpPr>
            <a:spLocks noGrp="1" noEditPoint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  <a:p>
            <a:endParaRPr lang="en-US"/>
          </a:p>
        </p:txBody>
      </p:sp>
      <p:sp>
        <p:nvSpPr>
          <p:cNvPr id="3" name="Заполнитель даты 2"/>
          <p:cNvSpPr>
            <a:spLocks noGrp="1" noEditPoints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BA506E-1FE7-4AAE-BB65-6E2B558BBDB0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4" name="Заполнитель изображения слайда 3"/>
          <p:cNvSpPr>
            <a:spLocks noGrp="1" noRot="1" noChangeAspect="1" noEditPoints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  <a:p>
            <a:endParaRPr lang="en-US"/>
          </a:p>
        </p:txBody>
      </p:sp>
      <p:sp>
        <p:nvSpPr>
          <p:cNvPr id="5" name="Заполнитель заметок 4"/>
          <p:cNvSpPr>
            <a:spLocks noGrp="1" noEditPoints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D4FDC-8622-4334-B648-7748759609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A3747DEA-7FA9-475C-B807-E86FE22AF2F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Подзаголовок 2"/>
          <p:cNvSpPr>
            <a:spLocks noGrp="1" noEditPoints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ru-RU" altLang="en-US"/>
              <a:t>Щелкните для изменения стиля основного подзаголовка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B0AB0ADC-1C9C-4E59-85D7-6ED1919796FC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73318114-54DF-49C5-BF53-87C7BC0AF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звание и текст по вертикал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по вертикали 2"/>
          <p:cNvSpPr>
            <a:spLocks noGrp="1" noEditPoints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11614C18-1A31-4D64-A5F0-F37588A5D425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058E936B-431F-42A0-B6C5-EC2CFFA095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Название по вертикали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по вертикали 2"/>
          <p:cNvSpPr>
            <a:spLocks noGrp="1" noEditPoints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F8035FE8-4175-41DC-8A54-9583C4995D85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1CFDB99A-76D3-4C3C-BA32-7C324AB422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ние и контен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56007547-11BA-49E2-83F6-D7B40320EB77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8CD90B5F-7BD4-488B-8D13-D2A53320B4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290E50E4-A575-4D8C-9134-8600EB77CC73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7812F6A0-A181-4C73-88E9-21740C316B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контен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контента 3"/>
          <p:cNvSpPr>
            <a:spLocks noGrp="1" noEditPoints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5" name="Заполнитель даты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6B7F64DD-80C4-46D5-8BF1-EA5AC6BAF693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C83B7A7A-A8A5-448C-8621-A62FA6B7A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4" name="Заполнитель контента 3"/>
          <p:cNvSpPr>
            <a:spLocks noGrp="1" noEditPoints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5" name="Заполнитель текста 4"/>
          <p:cNvSpPr>
            <a:spLocks noGrp="1" noEditPoints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6" name="Заполнитель контента 5"/>
          <p:cNvSpPr>
            <a:spLocks noGrp="1" noEditPoints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7" name="Заполнитель даты 6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2DE8959F-8CA0-45D0-9BB6-A45A569247D0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8" name="Заполнитель нижнего колонтитула 7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9" name="Заполнитель номера слайда 8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39186CF6-DD91-4EF5-914E-DA7F0B8AB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назв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даты 2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E08D97E9-2A11-4BAB-B43C-D32CD218868A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4" name="Заполнитель нижнего колонтитула 3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5" name="Заполнитель номера слайда 4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DD200CE7-8E4A-4EDC-A55C-DC11FDE2F3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даты 1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D4E8FC27-08C2-4BAA-9721-6000688F0C40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3" name="Заполнитель нижнего колонтитула 2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579FD3FC-F315-4125-937F-F22CB7E4AE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Контен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текста 3"/>
          <p:cNvSpPr>
            <a:spLocks noGrp="1" noEditPoints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5" name="Заполнитель даты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ED81673B-027B-4B13-AA73-38B471D5AA4D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FF7AF132-2A50-42E4-86CD-194FD525D4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Изображение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изображения 2"/>
          <p:cNvSpPr>
            <a:spLocks noGrp="1" noEditPoints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altLang="en-US"/>
              <a:t>Щелкните значок, чтобы добавить рисунок</a:t>
            </a:r>
          </a:p>
        </p:txBody>
      </p:sp>
      <p:sp>
        <p:nvSpPr>
          <p:cNvPr id="4" name="Заполнитель текста 3"/>
          <p:cNvSpPr>
            <a:spLocks noGrp="1" noEditPoints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5" name="Заполнитель даты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C7B56276-8C3E-4890-A6F1-79A4E8F2C085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04CA1E1D-0631-4BE2-9433-E57A4E802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названия 1"/>
          <p:cNvSpPr>
            <a:spLocks noGrp="1" noEditPoints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6F768-49E3-4295-8427-2CC3E2156E25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C61EE-A8B1-4099-BA99-ACF7C97C18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uk.wikipedia.org/wiki/%D0%96%D1%83%D1%80%D0%BD%D0%B0%D0%BB_%22%D0%A1%D1%83%D0%B4%D0%BD%D0%BE%D0%B1%D1%83%D0%B4%D1%83%D0%B2%D0%B0%D0%BD%D0%BD%D1%8F_%D1%82%D0%B0_%D1%81%D1%83%D0%B4%D0%BD%D0%BE%D1%80%D0%B5%D0%BC%D0%BE%D0%BD%D1%82%22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A1%D1%83%D0%B4%D0%BD%D0%BE" TargetMode="External"/><Relationship Id="rId2" Type="http://schemas.openxmlformats.org/officeDocument/2006/relationships/hyperlink" Target="https://uk.wikipedia.org/wiki/%D0%9F%D1%96%D0%B4%D0%B2%D0%BE%D0%B4%D0%BD%D0%B8%D0%B9_%D0%B0%D0%BF%D0%B0%D1%80%D0%B0%D1%82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uk.wikipedia.org/wiki/%D0%90%D0%B2%D0%B0%D1%80%D1%96%D0%B9%D0%BD%D0%BE-%D1%80%D1%8F%D1%82%D1%83%D0%B2%D0%B0%D0%BB%D1%8C%D0%BD%D0%B0_%D1%81%D0%BB%D1%83%D0%B6%D0%B1%D0%B0" TargetMode="External"/><Relationship Id="rId4" Type="http://schemas.openxmlformats.org/officeDocument/2006/relationships/hyperlink" Target="https://uk.wikipedia.org/wiki/%D0%9D%D0%B0%D1%83%D0%BA%D0%BE%D0%B2%D0%B5_%D0%B4%D0%BE%D1%81%D0%BB%D1%96%D0%B4%D0%B6%D0%B5%D0%BD%D0%BD%D1%8F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95%D0%BB%D0%B5%D0%BA%D1%82%D1%80%D0%BE%D0%B4%D0%B2%D0%B8%D0%B3%D1%83%D0%BD" TargetMode="External"/><Relationship Id="rId3" Type="http://schemas.openxmlformats.org/officeDocument/2006/relationships/hyperlink" Target="https://uk.wikipedia.org/wiki/%D0%92%D0%B0%D0%B3%D0%B0" TargetMode="External"/><Relationship Id="rId7" Type="http://schemas.openxmlformats.org/officeDocument/2006/relationships/hyperlink" Target="https://uk.wikipedia.org/wiki/%D0%93%D1%96%D0%B4%D1%80%D0%BE%D0%BD%D0%B0%D1%81%D0%BE%D1%81" TargetMode="External"/><Relationship Id="rId12" Type="http://schemas.openxmlformats.org/officeDocument/2006/relationships/hyperlink" Target="https://uk.wikipedia.org/wiki/%D0%93%D1%96%D0%B4%D1%80%D0%B0%D0%B2%D0%BB%D1%96%D1%87%D0%BD%D0%B8%D0%B9_%D0%B4%D0%B2%D0%B8%D0%B3%D1%83%D0%BD" TargetMode="External"/><Relationship Id="rId2" Type="http://schemas.openxmlformats.org/officeDocument/2006/relationships/hyperlink" Target="https://uk.wikipedia.org/w/index.php?title=%D0%A8%D0%B0%D1%81%D1%96_(%D0%BF%D1%80%D0%B8%D0%BB%D0%B0%D0%B4%D0%BE%D0%B1%D1%83%D0%B4%D1%83%D0%B2%D0%B0%D0%BD%D0%BD%D1%8F)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93%D0%B0%D0%B7%D0%BE%D0%BD%D0%B0%D0%BF%D0%BE%D0%B2%D0%BD%D0%B5%D0%BD%D1%96_%D0%BF%D0%BB%D0%B0%D1%81%D1%82%D0%BC%D0%B0%D1%81%D0%B8" TargetMode="External"/><Relationship Id="rId11" Type="http://schemas.openxmlformats.org/officeDocument/2006/relationships/hyperlink" Target="https://uk.wikipedia.org/wiki/%D0%95%D0%BB%D0%B5%D0%BA%D1%82%D1%80%D0%BE%D0%B4%D0%B2%D0%B8%D0%B3%D1%83%D0%BD_%D0%BF%D0%BE%D1%81%D1%82%D1%96%D0%B9%D0%BD%D0%BE%D0%B3%D0%BE_%D1%81%D1%82%D1%80%D1%83%D0%BC%D1%83" TargetMode="External"/><Relationship Id="rId5" Type="http://schemas.openxmlformats.org/officeDocument/2006/relationships/hyperlink" Target="https://uk.wikipedia.org/wiki/%D0%9F%D0%BE%D0%BB%D1%96%D0%BF%D1%80%D0%BE%D0%BF%D1%96%D0%BB%D0%B5%D0%BD" TargetMode="External"/><Relationship Id="rId10" Type="http://schemas.openxmlformats.org/officeDocument/2006/relationships/hyperlink" Target="https://uk.wikipedia.org/wiki/%D0%9A%D0%92%D1%82" TargetMode="External"/><Relationship Id="rId4" Type="http://schemas.openxmlformats.org/officeDocument/2006/relationships/hyperlink" Target="https://uk.wikipedia.org/wiki/%D0%90%D0%BB%D1%8E%D0%BC%D1%96%D0%BD%D1%96%D0%B9" TargetMode="External"/><Relationship Id="rId9" Type="http://schemas.openxmlformats.org/officeDocument/2006/relationships/hyperlink" Target="https://uk.wikipedia.org/wiki/%D0%93%D1%80%D0%B5%D0%B1%D0%BD%D0%B8%D0%B9_%D0%B3%D0%B2%D0%B8%D0%BD%D1%82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2%D0%BE%D0%BB%D1%8C%D1%82" TargetMode="External"/><Relationship Id="rId2" Type="http://schemas.openxmlformats.org/officeDocument/2006/relationships/hyperlink" Target="https://uk.wikipedia.org/wiki/%D0%9A%D0%B0%D0%B1%D0%B5%D0%BB%D1%8C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uk.wikipedia.org/w/index.php?title=%D0%91%D1%80%D0%BE%D0%BD%D0%B5%D0%BA%D0%B0%D0%B1%D0%B5%D0%BB%D1%8C&amp;action=edit&amp;redlink=1" TargetMode="External"/><Relationship Id="rId4" Type="http://schemas.openxmlformats.org/officeDocument/2006/relationships/hyperlink" Target="https://uk.wikipedia.org/wiki/%D0%9E%D0%BF%D1%82%D0%BE%D0%B2%D0%BE%D0%BB%D0%BE%D0%BA%D0%BE%D0%BD%D0%BD%D0%B8%D0%B9_%D0%B7%D0%B2%27%D1%8F%D0%B7%D0%BE%D0%BA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Nereus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3%D1%83%D1%81%D0%B5%D0%BD%D0%B8%D1%86%D1%8F_(%D1%82%D0%B5%D1%85%D0%BD%D1%96%D0%BA%D0%B0)" TargetMode="External"/><Relationship Id="rId2" Type="http://schemas.openxmlformats.org/officeDocument/2006/relationships/hyperlink" Target="https://uk.wikipedia.org/wiki/%D0%9F%D0%BB%D0%B0%D0%B2%D1%83%D1%87%D1%96%D1%81%D1%82%D1%8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k.wikipedia.org/wiki/%D0%91%D1%83%D0%BA%D1%81%D0%B8%D1%80%D1%83%D0%B2%D0%B0%D0%BD%D0%BD%D1%8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uk.wikipedia.org/wiki/%D0%93%D1%96%D1%80%D0%BD%D0%B8%D1%87%D0%BE%D1%80%D0%BE%D0%B7%D0%B2%D1%96%D0%B4%D1%83%D0%B2%D0%B0%D0%BB%D1%8C%D0%BD%D1%96_%D1%80%D0%BE%D0%B1%D0%BE%D1%82%D0%B8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 noEditPoints="1"/>
          </p:cNvSpPr>
          <p:nvPr>
            <p:ph type="subTitle" idx="1"/>
          </p:nvPr>
        </p:nvSpPr>
        <p:spPr>
          <a:xfrm>
            <a:off x="627797" y="2019423"/>
            <a:ext cx="11095280" cy="4375882"/>
          </a:xfrm>
        </p:spPr>
        <p:txBody>
          <a:bodyPr/>
          <a:lstStyle/>
          <a:p>
            <a:endParaRPr lang="uk-UA" altLang="en-US" dirty="0"/>
          </a:p>
          <a:p>
            <a:r>
              <a:rPr lang="uk-UA" altLang="en-US" sz="6000" b="1" dirty="0" err="1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судномодельний</a:t>
            </a:r>
            <a:r>
              <a:rPr lang="uk-UA" altLang="en-US" sz="6000" b="1" dirty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 гурток</a:t>
            </a:r>
          </a:p>
          <a:p>
            <a:r>
              <a:rPr lang="uk-UA" altLang="en-US" sz="6000" b="1" dirty="0">
                <a:solidFill>
                  <a:srgbClr val="00B05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НВК</a:t>
            </a:r>
            <a:r>
              <a:rPr lang="uk-UA" altLang="en-US" sz="6000" b="1" dirty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 </a:t>
            </a:r>
          </a:p>
          <a:p>
            <a:r>
              <a:rPr lang="uk-UA" altLang="en-US" sz="4000" b="1" dirty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презентує</a:t>
            </a:r>
          </a:p>
          <a:p>
            <a:r>
              <a:rPr lang="uk-UA" altLang="en-US" sz="4000" b="1" dirty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заняття основного рівня</a:t>
            </a:r>
            <a:r>
              <a:rPr lang="uk-UA" altLang="en-US" sz="6000" b="1" dirty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 </a:t>
            </a:r>
            <a:endParaRPr lang="ru-RU" altLang="en-US" sz="6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3857136" y="0"/>
            <a:ext cx="4279900" cy="222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600891"/>
            <a:ext cx="10515600" cy="5576072"/>
          </a:xfrm>
        </p:spPr>
        <p:txBody>
          <a:bodyPr/>
          <a:lstStyle/>
          <a:p>
            <a:r>
              <a:rPr lang="ru-RU" dirty="0" err="1" smtClean="0"/>
              <a:t>Така</a:t>
            </a:r>
            <a:r>
              <a:rPr lang="ru-RU" dirty="0" smtClean="0"/>
              <a:t> велика </a:t>
            </a:r>
            <a:r>
              <a:rPr lang="ru-RU" dirty="0" err="1" smtClean="0"/>
              <a:t>автономність</a:t>
            </a:r>
            <a:r>
              <a:rPr lang="ru-RU" dirty="0" smtClean="0"/>
              <a:t> </a:t>
            </a:r>
            <a:r>
              <a:rPr lang="ru-RU" dirty="0" err="1" smtClean="0"/>
              <a:t>дозволяє</a:t>
            </a:r>
            <a:r>
              <a:rPr lang="ru-RU" dirty="0" smtClean="0"/>
              <a:t> </a:t>
            </a:r>
            <a:r>
              <a:rPr lang="en-US" dirty="0" smtClean="0"/>
              <a:t>Endurance </a:t>
            </a:r>
            <a:r>
              <a:rPr lang="ru-RU" dirty="0" err="1" smtClean="0"/>
              <a:t>виконувати</a:t>
            </a:r>
            <a:r>
              <a:rPr lang="ru-RU" dirty="0" smtClean="0"/>
              <a:t> </a:t>
            </a:r>
            <a:r>
              <a:rPr lang="ru-RU" dirty="0" err="1" smtClean="0"/>
              <a:t>великі</a:t>
            </a:r>
            <a:r>
              <a:rPr lang="ru-RU" dirty="0" smtClean="0"/>
              <a:t> </a:t>
            </a:r>
            <a:r>
              <a:rPr lang="ru-RU" dirty="0" err="1" smtClean="0"/>
              <a:t>місії</a:t>
            </a:r>
            <a:r>
              <a:rPr lang="ru-RU" dirty="0" smtClean="0"/>
              <a:t> без </a:t>
            </a:r>
            <a:r>
              <a:rPr lang="ru-RU" dirty="0" err="1" smtClean="0"/>
              <a:t>підтримки</a:t>
            </a:r>
            <a:r>
              <a:rPr lang="ru-RU" dirty="0" smtClean="0"/>
              <a:t> </a:t>
            </a:r>
            <a:r>
              <a:rPr lang="ru-RU" dirty="0" err="1" smtClean="0"/>
              <a:t>корабля-носія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Компанія</a:t>
            </a:r>
            <a:r>
              <a:rPr lang="ru-RU" dirty="0" smtClean="0"/>
              <a:t> </a:t>
            </a:r>
            <a:r>
              <a:rPr lang="en-US" dirty="0" smtClean="0"/>
              <a:t>Kongsberg </a:t>
            </a:r>
            <a:r>
              <a:rPr lang="ru-RU" dirty="0" smtClean="0"/>
              <a:t>оснастила систему комплексом </a:t>
            </a:r>
            <a:r>
              <a:rPr lang="ru-RU" dirty="0" err="1" smtClean="0"/>
              <a:t>морського</a:t>
            </a:r>
            <a:r>
              <a:rPr lang="ru-RU" dirty="0" smtClean="0"/>
              <a:t> </a:t>
            </a:r>
            <a:r>
              <a:rPr lang="ru-RU" dirty="0" err="1" smtClean="0"/>
              <a:t>широкосмугового</a:t>
            </a:r>
            <a:r>
              <a:rPr lang="ru-RU" dirty="0" smtClean="0"/>
              <a:t> </a:t>
            </a:r>
            <a:r>
              <a:rPr lang="ru-RU" dirty="0" err="1" smtClean="0"/>
              <a:t>радіозв’язку</a:t>
            </a:r>
            <a:r>
              <a:rPr lang="ru-RU" dirty="0" smtClean="0"/>
              <a:t> (</a:t>
            </a:r>
            <a:r>
              <a:rPr lang="en-US" dirty="0" smtClean="0"/>
              <a:t>Maritime Broadband Radio – MBR),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дозволяє</a:t>
            </a:r>
            <a:r>
              <a:rPr lang="ru-RU" dirty="0" smtClean="0"/>
              <a:t> </a:t>
            </a:r>
            <a:r>
              <a:rPr lang="ru-RU" dirty="0" err="1" smtClean="0"/>
              <a:t>швидко</a:t>
            </a:r>
            <a:r>
              <a:rPr lang="ru-RU" dirty="0" smtClean="0"/>
              <a:t> </a:t>
            </a:r>
            <a:r>
              <a:rPr lang="ru-RU" dirty="0" err="1" smtClean="0"/>
              <a:t>підійматися</a:t>
            </a:r>
            <a:r>
              <a:rPr lang="ru-RU" dirty="0" smtClean="0"/>
              <a:t> на </a:t>
            </a:r>
            <a:r>
              <a:rPr lang="ru-RU" dirty="0" err="1" smtClean="0"/>
              <a:t>поверхню</a:t>
            </a:r>
            <a:r>
              <a:rPr lang="ru-RU" dirty="0" smtClean="0"/>
              <a:t> та </a:t>
            </a:r>
            <a:r>
              <a:rPr lang="ru-RU" dirty="0" err="1" smtClean="0"/>
              <a:t>обмінюватися</a:t>
            </a:r>
            <a:r>
              <a:rPr lang="ru-RU" dirty="0" smtClean="0"/>
              <a:t> великою </a:t>
            </a:r>
            <a:r>
              <a:rPr lang="ru-RU" dirty="0" err="1" smtClean="0"/>
              <a:t>кількістю</a:t>
            </a:r>
            <a:r>
              <a:rPr lang="ru-RU" dirty="0" smtClean="0"/>
              <a:t> </a:t>
            </a:r>
            <a:r>
              <a:rPr lang="ru-RU" dirty="0" err="1" smtClean="0"/>
              <a:t>даних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будь-якою</a:t>
            </a:r>
            <a:r>
              <a:rPr lang="ru-RU" dirty="0" smtClean="0"/>
              <a:t> </a:t>
            </a:r>
            <a:r>
              <a:rPr lang="ru-RU" dirty="0" err="1" smtClean="0"/>
              <a:t>зручною</a:t>
            </a:r>
            <a:r>
              <a:rPr lang="ru-RU" dirty="0" smtClean="0"/>
              <a:t> платформою.</a:t>
            </a:r>
            <a:endParaRPr lang="ru-RU" dirty="0"/>
          </a:p>
        </p:txBody>
      </p:sp>
      <p:pic>
        <p:nvPicPr>
          <p:cNvPr id="3074" name="Picture 2" descr="C:\Users\Виталий\Desktop\EtXUK5eXIAAmqwx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87337" y="3215648"/>
            <a:ext cx="5982789" cy="29391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731520"/>
            <a:ext cx="10515600" cy="5445443"/>
          </a:xfrm>
        </p:spPr>
        <p:txBody>
          <a:bodyPr/>
          <a:lstStyle/>
          <a:p>
            <a:r>
              <a:rPr lang="ru-RU" dirty="0" smtClean="0"/>
              <a:t>Для </a:t>
            </a:r>
            <a:r>
              <a:rPr lang="ru-RU" dirty="0" err="1" smtClean="0"/>
              <a:t>військових</a:t>
            </a:r>
            <a:r>
              <a:rPr lang="ru-RU" dirty="0" smtClean="0"/>
              <a:t> </a:t>
            </a:r>
            <a:r>
              <a:rPr lang="ru-RU" dirty="0" err="1" smtClean="0"/>
              <a:t>цілей</a:t>
            </a:r>
            <a:r>
              <a:rPr lang="ru-RU" dirty="0" smtClean="0"/>
              <a:t> </a:t>
            </a:r>
            <a:r>
              <a:rPr lang="ru-RU" dirty="0" err="1" smtClean="0"/>
              <a:t>апарат</a:t>
            </a:r>
            <a:r>
              <a:rPr lang="ru-RU" dirty="0" smtClean="0"/>
              <a:t> </a:t>
            </a:r>
            <a:r>
              <a:rPr lang="ru-RU" dirty="0" err="1" smtClean="0"/>
              <a:t>веде</a:t>
            </a:r>
            <a:r>
              <a:rPr lang="ru-RU" dirty="0" smtClean="0"/>
              <a:t> </a:t>
            </a:r>
            <a:r>
              <a:rPr lang="ru-RU" dirty="0" err="1" smtClean="0"/>
              <a:t>розвідку</a:t>
            </a:r>
            <a:r>
              <a:rPr lang="ru-RU" dirty="0" smtClean="0"/>
              <a:t> на </a:t>
            </a:r>
            <a:r>
              <a:rPr lang="ru-RU" dirty="0" err="1" smtClean="0"/>
              <a:t>великі</a:t>
            </a:r>
            <a:r>
              <a:rPr lang="ru-RU" dirty="0" smtClean="0"/>
              <a:t> </a:t>
            </a:r>
            <a:r>
              <a:rPr lang="ru-RU" dirty="0" err="1" smtClean="0"/>
              <a:t>відстані</a:t>
            </a:r>
            <a:r>
              <a:rPr lang="ru-RU" dirty="0" smtClean="0"/>
              <a:t>, </a:t>
            </a:r>
            <a:r>
              <a:rPr lang="ru-RU" dirty="0" err="1" smtClean="0"/>
              <a:t>виявлення</a:t>
            </a:r>
            <a:r>
              <a:rPr lang="ru-RU" dirty="0" smtClean="0"/>
              <a:t>, </a:t>
            </a:r>
            <a:r>
              <a:rPr lang="ru-RU" dirty="0" err="1" smtClean="0"/>
              <a:t>класифікацію</a:t>
            </a:r>
            <a:r>
              <a:rPr lang="ru-RU" dirty="0" smtClean="0"/>
              <a:t> та </a:t>
            </a:r>
            <a:r>
              <a:rPr lang="ru-RU" dirty="0" err="1" smtClean="0"/>
              <a:t>ідентифікацію</a:t>
            </a:r>
            <a:r>
              <a:rPr lang="ru-RU" dirty="0" smtClean="0"/>
              <a:t> </a:t>
            </a:r>
            <a:r>
              <a:rPr lang="ru-RU" dirty="0" err="1" smtClean="0"/>
              <a:t>мін</a:t>
            </a:r>
            <a:r>
              <a:rPr lang="ru-RU" dirty="0" smtClean="0"/>
              <a:t> в широкому </a:t>
            </a:r>
            <a:r>
              <a:rPr lang="ru-RU" dirty="0" err="1" smtClean="0"/>
              <a:t>районі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Як заявлено, </a:t>
            </a:r>
            <a:r>
              <a:rPr lang="ru-RU" dirty="0" err="1" smtClean="0"/>
              <a:t>підводний</a:t>
            </a:r>
            <a:r>
              <a:rPr lang="ru-RU" dirty="0" smtClean="0"/>
              <a:t> </a:t>
            </a:r>
            <a:r>
              <a:rPr lang="ru-RU" dirty="0" err="1" smtClean="0"/>
              <a:t>апарат</a:t>
            </a:r>
            <a:r>
              <a:rPr lang="ru-RU" dirty="0" smtClean="0"/>
              <a:t> </a:t>
            </a:r>
            <a:r>
              <a:rPr lang="ru-RU" dirty="0" err="1" smtClean="0"/>
              <a:t>здатен</a:t>
            </a:r>
            <a:r>
              <a:rPr lang="ru-RU" dirty="0" smtClean="0"/>
              <a:t> </a:t>
            </a:r>
            <a:r>
              <a:rPr lang="ru-RU" dirty="0" err="1" smtClean="0"/>
              <a:t>виявляти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підводні</a:t>
            </a:r>
            <a:r>
              <a:rPr lang="ru-RU" dirty="0" smtClean="0"/>
              <a:t> </a:t>
            </a:r>
            <a:r>
              <a:rPr lang="ru-RU" dirty="0" err="1" smtClean="0"/>
              <a:t>човни</a:t>
            </a:r>
            <a:r>
              <a:rPr lang="ru-RU" dirty="0" smtClean="0"/>
              <a:t>.</a:t>
            </a:r>
          </a:p>
          <a:p>
            <a:r>
              <a:rPr lang="en-US" dirty="0" smtClean="0"/>
              <a:t>HUGIN AUV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встановив</a:t>
            </a:r>
            <a:r>
              <a:rPr lang="ru-RU" dirty="0" smtClean="0"/>
              <a:t> стандарт для </a:t>
            </a:r>
            <a:r>
              <a:rPr lang="ru-RU" dirty="0" err="1" smtClean="0"/>
              <a:t>автономних</a:t>
            </a:r>
            <a:r>
              <a:rPr lang="ru-RU" dirty="0" smtClean="0"/>
              <a:t> </a:t>
            </a:r>
            <a:r>
              <a:rPr lang="ru-RU" dirty="0" err="1" smtClean="0"/>
              <a:t>підводних</a:t>
            </a:r>
            <a:r>
              <a:rPr lang="ru-RU" dirty="0" smtClean="0"/>
              <a:t> </a:t>
            </a:r>
            <a:r>
              <a:rPr lang="ru-RU" dirty="0" err="1" smtClean="0"/>
              <a:t>операцій</a:t>
            </a:r>
            <a:r>
              <a:rPr lang="ru-RU" dirty="0" smtClean="0"/>
              <a:t> </a:t>
            </a: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своїй</a:t>
            </a:r>
            <a:r>
              <a:rPr lang="ru-RU" dirty="0" smtClean="0"/>
              <a:t> </a:t>
            </a:r>
            <a:r>
              <a:rPr lang="ru-RU" dirty="0" err="1" smtClean="0"/>
              <a:t>надійності</a:t>
            </a:r>
            <a:r>
              <a:rPr lang="ru-RU" dirty="0" smtClean="0"/>
              <a:t> та </a:t>
            </a:r>
            <a:r>
              <a:rPr lang="ru-RU" dirty="0" err="1" smtClean="0"/>
              <a:t>точним</a:t>
            </a:r>
            <a:r>
              <a:rPr lang="ru-RU" dirty="0" smtClean="0"/>
              <a:t>, </a:t>
            </a:r>
            <a:r>
              <a:rPr lang="ru-RU" dirty="0" err="1" smtClean="0"/>
              <a:t>ультрасучасним</a:t>
            </a:r>
            <a:r>
              <a:rPr lang="ru-RU" dirty="0" smtClean="0"/>
              <a:t> датчикам </a:t>
            </a:r>
            <a:r>
              <a:rPr lang="ru-RU" dirty="0" err="1" smtClean="0"/>
              <a:t>корисного</a:t>
            </a:r>
            <a:r>
              <a:rPr lang="ru-RU" dirty="0" smtClean="0"/>
              <a:t> </a:t>
            </a:r>
            <a:r>
              <a:rPr lang="ru-RU" dirty="0" err="1" smtClean="0"/>
              <a:t>навантаження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Апарат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широкий </a:t>
            </a:r>
            <a:r>
              <a:rPr lang="ru-RU" dirty="0" err="1" smtClean="0"/>
              <a:t>масив</a:t>
            </a:r>
            <a:r>
              <a:rPr lang="ru-RU" dirty="0" smtClean="0"/>
              <a:t> </a:t>
            </a:r>
            <a:r>
              <a:rPr lang="ru-RU" dirty="0" err="1" smtClean="0"/>
              <a:t>датчиків</a:t>
            </a:r>
            <a:r>
              <a:rPr lang="ru-RU" dirty="0" smtClean="0"/>
              <a:t>, </a:t>
            </a:r>
            <a:r>
              <a:rPr lang="ru-RU" dirty="0" err="1" smtClean="0"/>
              <a:t>включаючи</a:t>
            </a:r>
            <a:r>
              <a:rPr lang="ru-RU" dirty="0" smtClean="0"/>
              <a:t> </a:t>
            </a:r>
            <a:r>
              <a:rPr lang="ru-RU" dirty="0" err="1" smtClean="0"/>
              <a:t>гідролокатор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синтетичною апертурою </a:t>
            </a:r>
            <a:r>
              <a:rPr lang="en-US" dirty="0" smtClean="0"/>
              <a:t>Kongsberg </a:t>
            </a:r>
            <a:r>
              <a:rPr lang="en-US" dirty="0" err="1" smtClean="0"/>
              <a:t>HiSAS</a:t>
            </a:r>
            <a:r>
              <a:rPr lang="en-US" dirty="0" smtClean="0"/>
              <a:t>, </a:t>
            </a:r>
            <a:r>
              <a:rPr lang="ru-RU" dirty="0" err="1" smtClean="0"/>
              <a:t>багатопроменевий</a:t>
            </a:r>
            <a:r>
              <a:rPr lang="ru-RU" dirty="0" smtClean="0"/>
              <a:t> </a:t>
            </a:r>
            <a:r>
              <a:rPr lang="ru-RU" dirty="0" err="1" smtClean="0"/>
              <a:t>ехолот</a:t>
            </a:r>
            <a:r>
              <a:rPr lang="ru-RU" dirty="0" smtClean="0"/>
              <a:t> широкого </a:t>
            </a:r>
            <a:r>
              <a:rPr lang="ru-RU" dirty="0" err="1" smtClean="0"/>
              <a:t>діапазону</a:t>
            </a:r>
            <a:r>
              <a:rPr lang="ru-RU" dirty="0" smtClean="0"/>
              <a:t>, </a:t>
            </a:r>
            <a:r>
              <a:rPr lang="ru-RU" dirty="0" err="1" smtClean="0"/>
              <a:t>профілювальник</a:t>
            </a:r>
            <a:r>
              <a:rPr lang="ru-RU" dirty="0" smtClean="0"/>
              <a:t> </a:t>
            </a:r>
            <a:r>
              <a:rPr lang="ru-RU" dirty="0" err="1" smtClean="0"/>
              <a:t>підводного</a:t>
            </a:r>
            <a:r>
              <a:rPr lang="ru-RU" dirty="0" smtClean="0"/>
              <a:t> дна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магнітометр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Виталий\Desktop\Screenshot_1-2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8269" y="702218"/>
            <a:ext cx="10050615" cy="484949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545635" y="5765465"/>
            <a:ext cx="91584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err="1" smtClean="0"/>
              <a:t>Обмін</a:t>
            </a:r>
            <a:r>
              <a:rPr lang="ru-RU" sz="3200" dirty="0" smtClean="0"/>
              <a:t> </a:t>
            </a:r>
            <a:r>
              <a:rPr lang="ru-RU" sz="3200" dirty="0" err="1" smtClean="0"/>
              <a:t>даними</a:t>
            </a:r>
            <a:r>
              <a:rPr lang="ru-RU" sz="3200" dirty="0" smtClean="0"/>
              <a:t> </a:t>
            </a:r>
            <a:r>
              <a:rPr lang="ru-RU" sz="3200" dirty="0" err="1" smtClean="0"/>
              <a:t>між</a:t>
            </a:r>
            <a:r>
              <a:rPr lang="ru-RU" sz="3200" dirty="0" smtClean="0"/>
              <a:t> </a:t>
            </a:r>
            <a:r>
              <a:rPr lang="en-US" sz="3200" dirty="0" smtClean="0"/>
              <a:t>HUGIN Endurance </a:t>
            </a:r>
            <a:r>
              <a:rPr lang="ru-RU" sz="3200" dirty="0" smtClean="0"/>
              <a:t>та </a:t>
            </a:r>
            <a:r>
              <a:rPr lang="ru-RU" sz="3200" dirty="0" err="1" smtClean="0"/>
              <a:t>супутником</a:t>
            </a:r>
            <a:endParaRPr lang="ru-RU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627017"/>
            <a:ext cx="10515600" cy="5549946"/>
          </a:xfrm>
        </p:spPr>
        <p:txBody>
          <a:bodyPr>
            <a:normAutofit/>
          </a:bodyPr>
          <a:lstStyle/>
          <a:p>
            <a:r>
              <a:rPr lang="ru-RU" dirty="0" smtClean="0"/>
              <a:t>Цей </a:t>
            </a:r>
            <a:r>
              <a:rPr lang="ru-RU" dirty="0" err="1" smtClean="0"/>
              <a:t>перевірений</a:t>
            </a:r>
            <a:r>
              <a:rPr lang="ru-RU" dirty="0" smtClean="0"/>
              <a:t> комплекс </a:t>
            </a:r>
            <a:r>
              <a:rPr lang="ru-RU" dirty="0" err="1" smtClean="0"/>
              <a:t>гідроакустичних</a:t>
            </a:r>
            <a:r>
              <a:rPr lang="ru-RU" dirty="0" smtClean="0"/>
              <a:t> </a:t>
            </a:r>
            <a:r>
              <a:rPr lang="ru-RU" dirty="0" err="1" smtClean="0"/>
              <a:t>датчиків</a:t>
            </a:r>
            <a:r>
              <a:rPr lang="ru-RU" dirty="0" smtClean="0"/>
              <a:t>, </a:t>
            </a:r>
            <a:r>
              <a:rPr lang="ru-RU" dirty="0" err="1" smtClean="0"/>
              <a:t>засобів</a:t>
            </a:r>
            <a:r>
              <a:rPr lang="ru-RU" dirty="0" smtClean="0"/>
              <a:t> </a:t>
            </a:r>
            <a:r>
              <a:rPr lang="ru-RU" dirty="0" err="1" smtClean="0"/>
              <a:t>зв’язку</a:t>
            </a:r>
            <a:r>
              <a:rPr lang="ru-RU" dirty="0" smtClean="0"/>
              <a:t> та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технологій</a:t>
            </a:r>
            <a:r>
              <a:rPr lang="ru-RU" dirty="0" smtClean="0"/>
              <a:t> в </a:t>
            </a:r>
            <a:r>
              <a:rPr lang="ru-RU" dirty="0" err="1" smtClean="0"/>
              <a:t>поєднанні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безпрецедентним</a:t>
            </a:r>
            <a:r>
              <a:rPr lang="ru-RU" dirty="0" smtClean="0"/>
              <a:t> </a:t>
            </a:r>
            <a:r>
              <a:rPr lang="ru-RU" dirty="0" err="1" smtClean="0"/>
              <a:t>робочим</a:t>
            </a:r>
            <a:r>
              <a:rPr lang="ru-RU" dirty="0" smtClean="0"/>
              <a:t> </a:t>
            </a:r>
            <a:r>
              <a:rPr lang="ru-RU" dirty="0" err="1" smtClean="0"/>
              <a:t>діапазоном</a:t>
            </a:r>
            <a:r>
              <a:rPr lang="ru-RU" dirty="0" smtClean="0"/>
              <a:t> </a:t>
            </a:r>
            <a:r>
              <a:rPr lang="ru-RU" dirty="0" err="1" smtClean="0"/>
              <a:t>гарантує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en-US" dirty="0" smtClean="0"/>
              <a:t>HUGIN Endurance </a:t>
            </a:r>
            <a:r>
              <a:rPr lang="ru-RU" dirty="0" smtClean="0"/>
              <a:t>добре оснащений для </a:t>
            </a:r>
            <a:r>
              <a:rPr lang="ru-RU" dirty="0" err="1" smtClean="0"/>
              <a:t>розширеного</a:t>
            </a:r>
            <a:r>
              <a:rPr lang="ru-RU" dirty="0" smtClean="0"/>
              <a:t> </a:t>
            </a:r>
            <a:r>
              <a:rPr lang="ru-RU" dirty="0" err="1" smtClean="0"/>
              <a:t>сканування</a:t>
            </a:r>
            <a:r>
              <a:rPr lang="ru-RU" dirty="0" smtClean="0"/>
              <a:t> </a:t>
            </a:r>
            <a:r>
              <a:rPr lang="ru-RU" dirty="0" err="1" smtClean="0"/>
              <a:t>ситуаційної</a:t>
            </a:r>
            <a:r>
              <a:rPr lang="ru-RU" dirty="0" smtClean="0"/>
              <a:t> </a:t>
            </a:r>
            <a:r>
              <a:rPr lang="ru-RU" dirty="0" err="1" smtClean="0"/>
              <a:t>обізнаності</a:t>
            </a:r>
            <a:r>
              <a:rPr lang="ru-RU" dirty="0" smtClean="0"/>
              <a:t> та </a:t>
            </a:r>
            <a:r>
              <a:rPr lang="ru-RU" dirty="0" err="1" smtClean="0"/>
              <a:t>картографування</a:t>
            </a:r>
            <a:r>
              <a:rPr lang="ru-RU" dirty="0" smtClean="0"/>
              <a:t> / </a:t>
            </a:r>
            <a:r>
              <a:rPr lang="ru-RU" dirty="0" err="1" smtClean="0"/>
              <a:t>інспектування</a:t>
            </a:r>
            <a:r>
              <a:rPr lang="ru-RU" dirty="0" smtClean="0"/>
              <a:t> далеких </a:t>
            </a:r>
            <a:r>
              <a:rPr lang="ru-RU" dirty="0" err="1" smtClean="0"/>
              <a:t>морських</a:t>
            </a:r>
            <a:r>
              <a:rPr lang="ru-RU" dirty="0" smtClean="0"/>
              <a:t> зон, </a:t>
            </a:r>
            <a:r>
              <a:rPr lang="ru-RU" dirty="0" err="1" smtClean="0"/>
              <a:t>інспекції</a:t>
            </a:r>
            <a:r>
              <a:rPr lang="ru-RU" dirty="0" smtClean="0"/>
              <a:t> </a:t>
            </a:r>
            <a:r>
              <a:rPr lang="ru-RU" dirty="0" err="1" smtClean="0"/>
              <a:t>морських</a:t>
            </a:r>
            <a:r>
              <a:rPr lang="ru-RU" dirty="0" smtClean="0"/>
              <a:t> </a:t>
            </a:r>
            <a:r>
              <a:rPr lang="ru-RU" dirty="0" err="1" smtClean="0"/>
              <a:t>вітряних</a:t>
            </a:r>
            <a:r>
              <a:rPr lang="ru-RU" dirty="0" smtClean="0"/>
              <a:t> </a:t>
            </a:r>
            <a:r>
              <a:rPr lang="ru-RU" dirty="0" err="1" smtClean="0"/>
              <a:t>електростанцій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«</a:t>
            </a:r>
            <a:r>
              <a:rPr lang="en-US" dirty="0" smtClean="0"/>
              <a:t>Endurance </a:t>
            </a:r>
            <a:r>
              <a:rPr lang="ru-RU" dirty="0" err="1" smtClean="0"/>
              <a:t>з</a:t>
            </a:r>
            <a:r>
              <a:rPr lang="ru-RU" dirty="0" smtClean="0"/>
              <a:t> великим </a:t>
            </a:r>
            <a:r>
              <a:rPr lang="ru-RU" dirty="0" err="1" smtClean="0"/>
              <a:t>покриттям</a:t>
            </a:r>
            <a:r>
              <a:rPr lang="ru-RU" dirty="0" smtClean="0"/>
              <a:t> </a:t>
            </a:r>
            <a:r>
              <a:rPr lang="ru-RU" dirty="0" err="1" smtClean="0"/>
              <a:t>акваторії</a:t>
            </a:r>
            <a:r>
              <a:rPr lang="ru-RU" dirty="0" smtClean="0"/>
              <a:t> в </a:t>
            </a:r>
            <a:r>
              <a:rPr lang="ru-RU" dirty="0" err="1" smtClean="0"/>
              <a:t>поєднанні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використанням</a:t>
            </a:r>
            <a:r>
              <a:rPr lang="ru-RU" dirty="0" smtClean="0"/>
              <a:t> </a:t>
            </a:r>
            <a:r>
              <a:rPr lang="ru-RU" dirty="0" err="1" smtClean="0"/>
              <a:t>суперсучасних</a:t>
            </a:r>
            <a:r>
              <a:rPr lang="ru-RU" dirty="0" smtClean="0"/>
              <a:t> </a:t>
            </a:r>
            <a:r>
              <a:rPr lang="ru-RU" dirty="0" err="1" smtClean="0"/>
              <a:t>датчиків</a:t>
            </a:r>
            <a:r>
              <a:rPr lang="ru-RU" dirty="0" smtClean="0"/>
              <a:t> </a:t>
            </a:r>
            <a:r>
              <a:rPr lang="ru-RU" dirty="0" err="1" smtClean="0"/>
              <a:t>дозволяє</a:t>
            </a:r>
            <a:r>
              <a:rPr lang="ru-RU" dirty="0" smtClean="0"/>
              <a:t> за один </a:t>
            </a:r>
            <a:r>
              <a:rPr lang="ru-RU" dirty="0" err="1" smtClean="0"/>
              <a:t>вихід</a:t>
            </a:r>
            <a:r>
              <a:rPr lang="ru-RU" dirty="0" smtClean="0"/>
              <a:t> </a:t>
            </a:r>
            <a:r>
              <a:rPr lang="ru-RU" dirty="0" err="1" smtClean="0"/>
              <a:t>обстежити</a:t>
            </a:r>
            <a:r>
              <a:rPr lang="ru-RU" dirty="0" smtClean="0"/>
              <a:t> до 1100 кв. км. </a:t>
            </a:r>
            <a:r>
              <a:rPr lang="ru-RU" dirty="0" err="1" smtClean="0"/>
              <a:t>Володіючи</a:t>
            </a:r>
            <a:r>
              <a:rPr lang="ru-RU" dirty="0" smtClean="0"/>
              <a:t> </a:t>
            </a:r>
            <a:r>
              <a:rPr lang="ru-RU" dirty="0" err="1" smtClean="0"/>
              <a:t>безпрецедентною</a:t>
            </a:r>
            <a:r>
              <a:rPr lang="ru-RU" dirty="0" smtClean="0"/>
              <a:t> </a:t>
            </a:r>
            <a:r>
              <a:rPr lang="ru-RU" dirty="0" err="1" smtClean="0"/>
              <a:t>дальністю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передовими</a:t>
            </a:r>
            <a:r>
              <a:rPr lang="ru-RU" dirty="0" smtClean="0"/>
              <a:t> </a:t>
            </a:r>
            <a:r>
              <a:rPr lang="ru-RU" dirty="0" err="1" smtClean="0"/>
              <a:t>комунікаціями</a:t>
            </a:r>
            <a:r>
              <a:rPr lang="ru-RU" dirty="0" smtClean="0"/>
              <a:t>, </a:t>
            </a:r>
            <a:r>
              <a:rPr lang="en-US" dirty="0" smtClean="0"/>
              <a:t>HUGIN Endurance </a:t>
            </a:r>
            <a:r>
              <a:rPr lang="ru-RU" dirty="0" err="1" smtClean="0"/>
              <a:t>встановлює</a:t>
            </a:r>
            <a:r>
              <a:rPr lang="ru-RU" dirty="0" smtClean="0"/>
              <a:t> </a:t>
            </a:r>
            <a:r>
              <a:rPr lang="ru-RU" dirty="0" err="1" smtClean="0"/>
              <a:t>новий</a:t>
            </a:r>
            <a:r>
              <a:rPr lang="ru-RU" dirty="0" smtClean="0"/>
              <a:t> стандарт для автономного </a:t>
            </a:r>
            <a:r>
              <a:rPr lang="ru-RU" dirty="0" err="1" smtClean="0"/>
              <a:t>підводного</a:t>
            </a:r>
            <a:r>
              <a:rPr lang="ru-RU" dirty="0" smtClean="0"/>
              <a:t> </a:t>
            </a:r>
            <a:r>
              <a:rPr lang="ru-RU" dirty="0" err="1" smtClean="0"/>
              <a:t>картографування</a:t>
            </a:r>
            <a:r>
              <a:rPr lang="ru-RU" dirty="0" smtClean="0"/>
              <a:t> та </a:t>
            </a:r>
            <a:r>
              <a:rPr lang="ru-RU" dirty="0" err="1" smtClean="0"/>
              <a:t>інспекції</a:t>
            </a:r>
            <a:r>
              <a:rPr lang="ru-RU" dirty="0" smtClean="0"/>
              <a:t>», – </a:t>
            </a:r>
            <a:r>
              <a:rPr lang="ru-RU" dirty="0" err="1" smtClean="0"/>
              <a:t>повідомляє</a:t>
            </a:r>
            <a:r>
              <a:rPr lang="ru-RU" dirty="0" smtClean="0"/>
              <a:t> </a:t>
            </a:r>
            <a:r>
              <a:rPr lang="ru-RU" dirty="0" err="1" smtClean="0"/>
              <a:t>компанія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Джерела: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227909"/>
            <a:ext cx="10515600" cy="49490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hlinkClick r:id="rId2" tooltip="Журнал &quot;Суднобудування та судноремонт&quot;"/>
              </a:rPr>
              <a:t>https://</a:t>
            </a:r>
            <a:r>
              <a:rPr lang="en-US" dirty="0" smtClean="0">
                <a:hlinkClick r:id="rId2" tooltip="Журнал &quot;Суднобудування та судноремонт&quot;"/>
              </a:rPr>
              <a:t>uk.wikipedia.org/wik</a:t>
            </a:r>
            <a:r>
              <a:rPr lang="uk-UA" dirty="0" smtClean="0">
                <a:hlinkClick r:id="rId2" tooltip="Журнал &quot;Суднобудування та судноремонт&quot;"/>
              </a:rPr>
              <a:t> Дистанційно керований підводний апарат</a:t>
            </a:r>
          </a:p>
          <a:p>
            <a:pPr>
              <a:buNone/>
            </a:pPr>
            <a:r>
              <a:rPr lang="en-US" dirty="0" smtClean="0">
                <a:hlinkClick r:id="rId2" tooltip="Журнал &quot;Суднобудування та судноремонт&quot;"/>
              </a:rPr>
              <a:t>https://mil.in.ua/uk/news/u-norvegiyi-predstavyly-novyj-pidvodnyj-aparat/</a:t>
            </a:r>
            <a:endParaRPr lang="ru-RU" dirty="0" smtClean="0">
              <a:hlinkClick r:id="rId2" tooltip="Журнал &quot;Суднобудування та судноремонт&quot;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199914" cy="875846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До нових зустрічей!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3313" name="Picture 1" descr="C:\Users\Виталий\Desktop\ROV_Edvar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42754" y="1319347"/>
            <a:ext cx="7347859" cy="48985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solidFill>
                  <a:srgbClr val="FF0000"/>
                </a:solidFill>
              </a:rPr>
              <a:t>НОВІ ПІДВОДНІ АПАРАТИ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528354"/>
            <a:ext cx="10515600" cy="46486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vi-VN" b="1" dirty="0" smtClean="0"/>
              <a:t>Дистанці́йно-керо́ваний підво́дний </a:t>
            </a:r>
            <a:r>
              <a:rPr lang="vi-VN" b="1" dirty="0" smtClean="0"/>
              <a:t>апара́т</a:t>
            </a:r>
            <a:r>
              <a:rPr lang="en-US" dirty="0" smtClean="0"/>
              <a:t>, </a:t>
            </a:r>
            <a:r>
              <a:rPr lang="vi-VN" dirty="0" smtClean="0"/>
              <a:t>також </a:t>
            </a:r>
            <a:r>
              <a:rPr lang="vi-VN" b="1" dirty="0" smtClean="0"/>
              <a:t>ненасе́лений телекеро́ваний підво́дний апара́т</a:t>
            </a:r>
            <a:r>
              <a:rPr lang="vi-VN" dirty="0" smtClean="0"/>
              <a:t> </a:t>
            </a:r>
            <a:r>
              <a:rPr lang="vi-VN" dirty="0" smtClean="0"/>
              <a:t>(</a:t>
            </a:r>
            <a:r>
              <a:rPr lang="vi-VN" b="1" dirty="0" smtClean="0"/>
              <a:t>НПА</a:t>
            </a:r>
            <a:r>
              <a:rPr lang="vi-VN" dirty="0" smtClean="0"/>
              <a:t>, </a:t>
            </a:r>
            <a:r>
              <a:rPr lang="vi-VN" b="1" dirty="0" smtClean="0"/>
              <a:t>ТПА</a:t>
            </a:r>
            <a:r>
              <a:rPr lang="vi-VN" dirty="0" smtClean="0"/>
              <a:t>) — занурюваний під воду ненаселений </a:t>
            </a:r>
            <a:r>
              <a:rPr lang="vi-VN" dirty="0" smtClean="0">
                <a:hlinkClick r:id="rId2" tooltip="Підводний апарат"/>
              </a:rPr>
              <a:t>підводний апарат</a:t>
            </a:r>
            <a:r>
              <a:rPr lang="vi-VN" dirty="0" smtClean="0"/>
              <a:t>, пристрій, що переміщається в товщі води і (або) по дну, і який керується з поверхні командою пілотів-техніків з борту </a:t>
            </a:r>
            <a:r>
              <a:rPr lang="vi-VN" dirty="0" smtClean="0">
                <a:hlinkClick r:id="rId3" tooltip="Судно"/>
              </a:rPr>
              <a:t>надводного судна</a:t>
            </a:r>
            <a:r>
              <a:rPr lang="vi-VN" dirty="0" smtClean="0"/>
              <a:t>, оснащений спеціальним обладнанням, приладами та інструментами для </a:t>
            </a:r>
            <a:r>
              <a:rPr lang="vi-VN" dirty="0" smtClean="0">
                <a:hlinkClick r:id="rId4" tooltip="Наукове дослідження"/>
              </a:rPr>
              <a:t>наукових досліджень</a:t>
            </a:r>
            <a:r>
              <a:rPr lang="vi-VN" dirty="0" smtClean="0"/>
              <a:t>, </a:t>
            </a:r>
            <a:r>
              <a:rPr lang="vi-VN" dirty="0" smtClean="0">
                <a:hlinkClick r:id="rId5" tooltip="Аварійно-рятувальна служба"/>
              </a:rPr>
              <a:t>пошукових і аварійно-рятувальних операцій</a:t>
            </a:r>
            <a:r>
              <a:rPr lang="vi-VN" dirty="0" smtClean="0"/>
              <a:t>, виробничих робіт під водою, а також у військових </a:t>
            </a:r>
            <a:r>
              <a:rPr lang="vi-VN" dirty="0" smtClean="0"/>
              <a:t>цілях. </a:t>
            </a:r>
            <a:r>
              <a:rPr lang="vi-VN" dirty="0" smtClean="0"/>
              <a:t>У цей клас підводних апаратів входять різноманітні за призначенням і конструкцією прив'язні, буксирувані і автономні телекеровані підводні </a:t>
            </a:r>
            <a:r>
              <a:rPr lang="vi-VN" dirty="0" smtClean="0"/>
              <a:t>апарати.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561703"/>
            <a:ext cx="10515600" cy="561526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     </a:t>
            </a:r>
            <a:r>
              <a:rPr lang="ru-RU" dirty="0" err="1" smtClean="0"/>
              <a:t>Класичний</a:t>
            </a:r>
            <a:r>
              <a:rPr lang="ru-RU" dirty="0" smtClean="0"/>
              <a:t> </a:t>
            </a:r>
            <a:r>
              <a:rPr lang="ru-RU" dirty="0" err="1" smtClean="0"/>
              <a:t>дистанційно-керований</a:t>
            </a:r>
            <a:r>
              <a:rPr lang="ru-RU" dirty="0" smtClean="0"/>
              <a:t> </a:t>
            </a:r>
            <a:r>
              <a:rPr lang="ru-RU" dirty="0" err="1" smtClean="0"/>
              <a:t>підводний</a:t>
            </a:r>
            <a:r>
              <a:rPr lang="ru-RU" dirty="0" smtClean="0"/>
              <a:t> </a:t>
            </a:r>
            <a:r>
              <a:rPr lang="ru-RU" dirty="0" err="1" smtClean="0"/>
              <a:t>апарат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вільноплаваюча</a:t>
            </a:r>
            <a:r>
              <a:rPr lang="ru-RU" dirty="0" smtClean="0"/>
              <a:t> машина,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таких </a:t>
            </a:r>
            <a:r>
              <a:rPr lang="ru-RU" dirty="0" err="1" smtClean="0"/>
              <a:t>основних</a:t>
            </a:r>
            <a:r>
              <a:rPr lang="ru-RU" dirty="0" smtClean="0"/>
              <a:t> </a:t>
            </a:r>
            <a:r>
              <a:rPr lang="ru-RU" dirty="0" err="1" smtClean="0"/>
              <a:t>компонентів</a:t>
            </a:r>
            <a:r>
              <a:rPr lang="ru-RU" baseline="30000" dirty="0" smtClean="0"/>
              <a:t>[</a:t>
            </a:r>
            <a:r>
              <a:rPr lang="ru-RU" dirty="0" smtClean="0"/>
              <a:t>: </a:t>
            </a:r>
            <a:endParaRPr lang="ru-RU" dirty="0" smtClean="0"/>
          </a:p>
          <a:p>
            <a:r>
              <a:rPr lang="ru-RU" b="1" dirty="0" err="1" smtClean="0">
                <a:hlinkClick r:id="rId2" tooltip="Шасі (приладобудування) (ще не написана)"/>
              </a:rPr>
              <a:t>Шасі</a:t>
            </a:r>
            <a:r>
              <a:rPr lang="ru-RU" dirty="0" smtClean="0"/>
              <a:t> для </a:t>
            </a:r>
            <a:r>
              <a:rPr lang="ru-RU" dirty="0" err="1" smtClean="0"/>
              <a:t>зменшення</a:t>
            </a:r>
            <a:r>
              <a:rPr lang="ru-RU" dirty="0" smtClean="0"/>
              <a:t> </a:t>
            </a:r>
            <a:r>
              <a:rPr lang="ru-RU" dirty="0" smtClean="0">
                <a:hlinkClick r:id="rId3" tooltip="Вага"/>
              </a:rPr>
              <a:t>ваги</a:t>
            </a:r>
            <a:r>
              <a:rPr lang="ru-RU" dirty="0" smtClean="0"/>
              <a:t> </a:t>
            </a:r>
            <a:r>
              <a:rPr lang="ru-RU" dirty="0" err="1" smtClean="0"/>
              <a:t>виготовлене</a:t>
            </a:r>
            <a:r>
              <a:rPr lang="ru-RU" dirty="0" smtClean="0"/>
              <a:t> </a:t>
            </a:r>
            <a:r>
              <a:rPr lang="ru-RU" dirty="0" err="1" smtClean="0"/>
              <a:t>переважно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>
                <a:hlinkClick r:id="rId4" tooltip="Алюміній"/>
              </a:rPr>
              <a:t>алюмінієвих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>
                <a:hlinkClick r:id="rId5" tooltip="Поліпропілен"/>
              </a:rPr>
              <a:t>поліпропіленових</a:t>
            </a:r>
            <a:r>
              <a:rPr lang="ru-RU" dirty="0" smtClean="0"/>
              <a:t> </a:t>
            </a:r>
            <a:r>
              <a:rPr lang="ru-RU" dirty="0" err="1" smtClean="0"/>
              <a:t>конструкцій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Блок </a:t>
            </a:r>
            <a:r>
              <a:rPr lang="ru-RU" b="1" dirty="0" err="1" smtClean="0"/>
              <a:t>додаткової</a:t>
            </a:r>
            <a:r>
              <a:rPr lang="ru-RU" b="1" dirty="0" smtClean="0"/>
              <a:t> </a:t>
            </a:r>
            <a:r>
              <a:rPr lang="ru-RU" b="1" dirty="0" err="1" smtClean="0"/>
              <a:t>плавучості</a:t>
            </a:r>
            <a:r>
              <a:rPr lang="ru-RU" dirty="0" smtClean="0"/>
              <a:t> </a:t>
            </a:r>
            <a:r>
              <a:rPr lang="ru-RU" dirty="0" err="1" smtClean="0"/>
              <a:t>виготовлений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>
                <a:hlinkClick r:id="rId6" tooltip="Газонаповнені пластмаси"/>
              </a:rPr>
              <a:t>синтетичної</a:t>
            </a:r>
            <a:r>
              <a:rPr lang="ru-RU" dirty="0" smtClean="0">
                <a:hlinkClick r:id="rId6" tooltip="Газонаповнені пластмаси"/>
              </a:rPr>
              <a:t> </a:t>
            </a:r>
            <a:r>
              <a:rPr lang="ru-RU" dirty="0" err="1" smtClean="0">
                <a:hlinkClick r:id="rId6" tooltip="Газонаповнені пластмаси"/>
              </a:rPr>
              <a:t>піни</a:t>
            </a:r>
            <a:r>
              <a:rPr lang="ru-RU" dirty="0" smtClean="0"/>
              <a:t>.</a:t>
            </a:r>
          </a:p>
          <a:p>
            <a:r>
              <a:rPr lang="ru-RU" b="1" dirty="0" err="1" smtClean="0"/>
              <a:t>Підводний</a:t>
            </a:r>
            <a:r>
              <a:rPr lang="ru-RU" b="1" dirty="0" smtClean="0"/>
              <a:t> </a:t>
            </a:r>
            <a:r>
              <a:rPr lang="ru-RU" b="1" dirty="0" err="1" smtClean="0"/>
              <a:t>силовий</a:t>
            </a:r>
            <a:r>
              <a:rPr lang="ru-RU" b="1" dirty="0" smtClean="0"/>
              <a:t> блок</a:t>
            </a:r>
            <a:r>
              <a:rPr lang="ru-RU" dirty="0" smtClean="0"/>
              <a:t>, </a:t>
            </a:r>
            <a:r>
              <a:rPr lang="ru-RU" dirty="0" err="1" smtClean="0"/>
              <a:t>переважно</a:t>
            </a:r>
            <a:r>
              <a:rPr lang="ru-RU" dirty="0" smtClean="0"/>
              <a:t> </a:t>
            </a:r>
            <a:r>
              <a:rPr lang="ru-RU" dirty="0" err="1" smtClean="0"/>
              <a:t>електрогідравлічний</a:t>
            </a:r>
            <a:r>
              <a:rPr lang="ru-RU" dirty="0" smtClean="0"/>
              <a:t>, </a:t>
            </a:r>
            <a:r>
              <a:rPr lang="ru-RU" dirty="0" err="1" smtClean="0"/>
              <a:t>класична</a:t>
            </a:r>
            <a:r>
              <a:rPr lang="ru-RU" dirty="0" smtClean="0"/>
              <a:t> </a:t>
            </a:r>
            <a:r>
              <a:rPr lang="ru-RU" dirty="0" err="1" smtClean="0"/>
              <a:t>конфігурація</a:t>
            </a:r>
            <a:r>
              <a:rPr lang="ru-RU" dirty="0" smtClean="0"/>
              <a:t> — </a:t>
            </a:r>
            <a:r>
              <a:rPr lang="ru-RU" dirty="0" err="1" smtClean="0"/>
              <a:t>дві</a:t>
            </a:r>
            <a:r>
              <a:rPr lang="ru-RU" dirty="0" smtClean="0"/>
              <a:t> </a:t>
            </a:r>
            <a:r>
              <a:rPr lang="ru-RU" dirty="0" err="1" smtClean="0">
                <a:hlinkClick r:id="rId7" tooltip="Гідронасос"/>
              </a:rPr>
              <a:t>гідравлічні</a:t>
            </a:r>
            <a:r>
              <a:rPr lang="ru-RU" dirty="0" smtClean="0">
                <a:hlinkClick r:id="rId7" tooltip="Гідронасос"/>
              </a:rPr>
              <a:t> </a:t>
            </a:r>
            <a:r>
              <a:rPr lang="ru-RU" dirty="0" err="1" smtClean="0">
                <a:hlinkClick r:id="rId7" tooltip="Гідронасос"/>
              </a:rPr>
              <a:t>помпи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приводяться</a:t>
            </a:r>
            <a:r>
              <a:rPr lang="ru-RU" dirty="0" smtClean="0"/>
              <a:t> в </a:t>
            </a:r>
            <a:r>
              <a:rPr lang="ru-RU" dirty="0" err="1" smtClean="0"/>
              <a:t>обертання</a:t>
            </a:r>
            <a:r>
              <a:rPr lang="ru-RU" dirty="0" smtClean="0"/>
              <a:t> </a:t>
            </a:r>
            <a:r>
              <a:rPr lang="ru-RU" dirty="0" err="1" smtClean="0"/>
              <a:t>високовольтними</a:t>
            </a:r>
            <a:r>
              <a:rPr lang="ru-RU" dirty="0" smtClean="0"/>
              <a:t> </a:t>
            </a:r>
            <a:r>
              <a:rPr lang="ru-RU" dirty="0" err="1" smtClean="0">
                <a:hlinkClick r:id="rId8" tooltip="Електродвигун"/>
              </a:rPr>
              <a:t>електричними</a:t>
            </a:r>
            <a:r>
              <a:rPr lang="ru-RU" dirty="0" smtClean="0">
                <a:hlinkClick r:id="rId8" tooltip="Електродвигун"/>
              </a:rPr>
              <a:t> </a:t>
            </a:r>
            <a:r>
              <a:rPr lang="ru-RU" dirty="0" err="1" smtClean="0">
                <a:hlinkClick r:id="rId8" tooltip="Електродвигун"/>
              </a:rPr>
              <a:t>двигунами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Система </a:t>
            </a:r>
            <a:r>
              <a:rPr lang="ru-RU" b="1" dirty="0" err="1" smtClean="0"/>
              <a:t>пересування</a:t>
            </a:r>
            <a:r>
              <a:rPr lang="ru-RU" dirty="0" smtClean="0"/>
              <a:t>, </a:t>
            </a:r>
            <a:r>
              <a:rPr lang="ru-RU" dirty="0" err="1" smtClean="0"/>
              <a:t>типова</a:t>
            </a:r>
            <a:r>
              <a:rPr lang="ru-RU" dirty="0" smtClean="0"/>
              <a:t> </a:t>
            </a:r>
            <a:r>
              <a:rPr lang="ru-RU" dirty="0" err="1" smtClean="0"/>
              <a:t>конфігурація</a:t>
            </a:r>
            <a:r>
              <a:rPr lang="ru-RU" dirty="0" smtClean="0"/>
              <a:t> </a:t>
            </a:r>
            <a:r>
              <a:rPr lang="ru-RU" dirty="0" err="1" smtClean="0"/>
              <a:t>якої</a:t>
            </a:r>
            <a:r>
              <a:rPr lang="ru-RU" dirty="0" smtClean="0"/>
              <a:t> — </a:t>
            </a:r>
            <a:r>
              <a:rPr lang="ru-RU" dirty="0" err="1" smtClean="0"/>
              <a:t>чотири</a:t>
            </a:r>
            <a:r>
              <a:rPr lang="ru-RU" dirty="0" smtClean="0"/>
              <a:t> </a:t>
            </a:r>
            <a:r>
              <a:rPr lang="ru-RU" dirty="0" err="1" smtClean="0"/>
              <a:t>горизонтальні</a:t>
            </a:r>
            <a:r>
              <a:rPr lang="ru-RU" dirty="0" smtClean="0"/>
              <a:t>, та </a:t>
            </a:r>
            <a:r>
              <a:rPr lang="ru-RU" dirty="0" err="1" smtClean="0"/>
              <a:t>чотири</a:t>
            </a:r>
            <a:r>
              <a:rPr lang="ru-RU" dirty="0" smtClean="0"/>
              <a:t> </a:t>
            </a:r>
            <a:r>
              <a:rPr lang="ru-RU" dirty="0" err="1" smtClean="0"/>
              <a:t>вертикальні</a:t>
            </a:r>
            <a:r>
              <a:rPr lang="ru-RU" dirty="0" smtClean="0"/>
              <a:t> </a:t>
            </a:r>
            <a:r>
              <a:rPr lang="ru-RU" dirty="0" err="1" smtClean="0">
                <a:hlinkClick r:id="rId9" tooltip="Гребний гвинт"/>
              </a:rPr>
              <a:t>гребні</a:t>
            </a:r>
            <a:r>
              <a:rPr lang="ru-RU" dirty="0" smtClean="0">
                <a:hlinkClick r:id="rId9" tooltip="Гребний гвинт"/>
              </a:rPr>
              <a:t> </a:t>
            </a:r>
            <a:r>
              <a:rPr lang="ru-RU" dirty="0" err="1" smtClean="0">
                <a:hlinkClick r:id="rId9" tooltip="Гребний гвинт"/>
              </a:rPr>
              <a:t>гвинти</a:t>
            </a:r>
            <a:r>
              <a:rPr lang="ru-RU" dirty="0" smtClean="0"/>
              <a:t>. При </a:t>
            </a:r>
            <a:r>
              <a:rPr lang="ru-RU" dirty="0" err="1" smtClean="0"/>
              <a:t>допомозі</a:t>
            </a:r>
            <a:r>
              <a:rPr lang="ru-RU" dirty="0" smtClean="0"/>
              <a:t> </a:t>
            </a:r>
            <a:r>
              <a:rPr lang="ru-RU" dirty="0" err="1" smtClean="0"/>
              <a:t>гвинтів</a:t>
            </a:r>
            <a:r>
              <a:rPr lang="ru-RU" dirty="0" smtClean="0"/>
              <a:t> </a:t>
            </a:r>
            <a:r>
              <a:rPr lang="ru-RU" dirty="0" err="1" smtClean="0"/>
              <a:t>нейтральноплавуча</a:t>
            </a:r>
            <a:r>
              <a:rPr lang="ru-RU" dirty="0" smtClean="0"/>
              <a:t> машина в </a:t>
            </a:r>
            <a:r>
              <a:rPr lang="ru-RU" dirty="0" err="1" smtClean="0"/>
              <a:t>товщі</a:t>
            </a:r>
            <a:r>
              <a:rPr lang="ru-RU" dirty="0" smtClean="0"/>
              <a:t> води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рухатися</a:t>
            </a:r>
            <a:r>
              <a:rPr lang="ru-RU" dirty="0" smtClean="0"/>
              <a:t> в </a:t>
            </a:r>
            <a:r>
              <a:rPr lang="ru-RU" dirty="0" err="1" smtClean="0"/>
              <a:t>трьох</a:t>
            </a:r>
            <a:r>
              <a:rPr lang="ru-RU" dirty="0" smtClean="0"/>
              <a:t> </a:t>
            </a:r>
            <a:r>
              <a:rPr lang="ru-RU" dirty="0" err="1" smtClean="0"/>
              <a:t>площинах</a:t>
            </a:r>
            <a:r>
              <a:rPr lang="ru-RU" dirty="0" smtClean="0"/>
              <a:t>.</a:t>
            </a:r>
          </a:p>
          <a:p>
            <a:r>
              <a:rPr lang="ru-RU" b="1" dirty="0" err="1" smtClean="0"/>
              <a:t>Привід</a:t>
            </a:r>
            <a:r>
              <a:rPr lang="ru-RU" b="1" dirty="0" smtClean="0"/>
              <a:t> </a:t>
            </a:r>
            <a:r>
              <a:rPr lang="ru-RU" b="1" dirty="0" err="1" smtClean="0"/>
              <a:t>гвинтів</a:t>
            </a:r>
            <a:r>
              <a:rPr lang="ru-RU" dirty="0" smtClean="0"/>
              <a:t> — в </a:t>
            </a:r>
            <a:r>
              <a:rPr lang="ru-RU" dirty="0" err="1" smtClean="0"/>
              <a:t>апаратах</a:t>
            </a:r>
            <a:r>
              <a:rPr lang="ru-RU" dirty="0" smtClean="0"/>
              <a:t> </a:t>
            </a:r>
            <a:r>
              <a:rPr lang="ru-RU" dirty="0" err="1" smtClean="0"/>
              <a:t>малої</a:t>
            </a:r>
            <a:r>
              <a:rPr lang="ru-RU" dirty="0" smtClean="0"/>
              <a:t> та </a:t>
            </a:r>
            <a:r>
              <a:rPr lang="ru-RU" dirty="0" err="1" smtClean="0"/>
              <a:t>середньої</a:t>
            </a:r>
            <a:r>
              <a:rPr lang="ru-RU" dirty="0" smtClean="0"/>
              <a:t> </a:t>
            </a:r>
            <a:r>
              <a:rPr lang="ru-RU" dirty="0" err="1" smtClean="0"/>
              <a:t>потужності</a:t>
            </a:r>
            <a:r>
              <a:rPr lang="ru-RU" dirty="0" smtClean="0"/>
              <a:t> (до 50 </a:t>
            </a:r>
            <a:r>
              <a:rPr lang="ru-RU" dirty="0" smtClean="0">
                <a:hlinkClick r:id="rId10" tooltip="КВт"/>
              </a:rPr>
              <a:t>КВт</a:t>
            </a:r>
            <a:r>
              <a:rPr lang="ru-RU" dirty="0" smtClean="0"/>
              <a:t>) </a:t>
            </a:r>
            <a:r>
              <a:rPr lang="ru-RU" dirty="0" err="1" smtClean="0">
                <a:hlinkClick r:id="rId11" tooltip="Електродвигун постійного струму"/>
              </a:rPr>
              <a:t>електричні</a:t>
            </a:r>
            <a:r>
              <a:rPr lang="ru-RU" dirty="0" smtClean="0">
                <a:hlinkClick r:id="rId11" tooltip="Електродвигун постійного струму"/>
              </a:rPr>
              <a:t> </a:t>
            </a:r>
            <a:r>
              <a:rPr lang="ru-RU" dirty="0" err="1" smtClean="0">
                <a:hlinkClick r:id="rId11" tooltip="Електродвигун постійного струму"/>
              </a:rPr>
              <a:t>двигуни</a:t>
            </a:r>
            <a:r>
              <a:rPr lang="ru-RU" dirty="0" smtClean="0">
                <a:hlinkClick r:id="rId11" tooltip="Електродвигун постійного струму"/>
              </a:rPr>
              <a:t> </a:t>
            </a:r>
            <a:r>
              <a:rPr lang="ru-RU" dirty="0" err="1" smtClean="0">
                <a:hlinkClick r:id="rId11" tooltip="Електродвигун постійного струму"/>
              </a:rPr>
              <a:t>постійного</a:t>
            </a:r>
            <a:r>
              <a:rPr lang="ru-RU" dirty="0" smtClean="0">
                <a:hlinkClick r:id="rId11" tooltip="Електродвигун постійного струму"/>
              </a:rPr>
              <a:t> струму</a:t>
            </a:r>
            <a:r>
              <a:rPr lang="ru-RU" dirty="0" smtClean="0"/>
              <a:t>, </a:t>
            </a:r>
            <a:r>
              <a:rPr lang="en-US" dirty="0" smtClean="0"/>
              <a:t>a </a:t>
            </a:r>
            <a:r>
              <a:rPr lang="ru-RU" dirty="0" smtClean="0"/>
              <a:t>в </a:t>
            </a:r>
            <a:r>
              <a:rPr lang="ru-RU" dirty="0" err="1" smtClean="0"/>
              <a:t>апаратах</a:t>
            </a:r>
            <a:r>
              <a:rPr lang="ru-RU" dirty="0" smtClean="0"/>
              <a:t> </a:t>
            </a:r>
            <a:r>
              <a:rPr lang="ru-RU" dirty="0" err="1" smtClean="0"/>
              <a:t>вищої</a:t>
            </a:r>
            <a:r>
              <a:rPr lang="ru-RU" dirty="0" smtClean="0"/>
              <a:t> </a:t>
            </a:r>
            <a:r>
              <a:rPr lang="ru-RU" dirty="0" err="1" smtClean="0"/>
              <a:t>потужності</a:t>
            </a:r>
            <a:r>
              <a:rPr lang="ru-RU" dirty="0" smtClean="0"/>
              <a:t> </a:t>
            </a:r>
            <a:r>
              <a:rPr lang="ru-RU" dirty="0" err="1" smtClean="0">
                <a:hlinkClick r:id="rId12" tooltip="Гідравлічний двигун"/>
              </a:rPr>
              <a:t>гідравлічні</a:t>
            </a:r>
            <a:r>
              <a:rPr lang="ru-RU" dirty="0" smtClean="0">
                <a:hlinkClick r:id="rId12" tooltip="Гідравлічний двигун"/>
              </a:rPr>
              <a:t> </a:t>
            </a:r>
            <a:r>
              <a:rPr lang="ru-RU" dirty="0" err="1" smtClean="0">
                <a:hlinkClick r:id="rId12" tooltip="Гідравлічний двигун"/>
              </a:rPr>
              <a:t>двигуни</a:t>
            </a:r>
            <a:r>
              <a:rPr lang="ru-RU" dirty="0" smtClean="0"/>
              <a:t>. В </a:t>
            </a:r>
            <a:r>
              <a:rPr lang="ru-RU" dirty="0" err="1" smtClean="0"/>
              <a:t>гусеничних</a:t>
            </a:r>
            <a:r>
              <a:rPr lang="ru-RU" dirty="0" smtClean="0"/>
              <a:t> </a:t>
            </a:r>
            <a:r>
              <a:rPr lang="ru-RU" dirty="0" err="1" smtClean="0"/>
              <a:t>апаратах</a:t>
            </a:r>
            <a:r>
              <a:rPr lang="ru-RU" dirty="0" smtClean="0"/>
              <a:t> для приводу </a:t>
            </a:r>
            <a:r>
              <a:rPr lang="ru-RU" dirty="0" err="1" smtClean="0"/>
              <a:t>використовуються</a:t>
            </a:r>
            <a:r>
              <a:rPr lang="ru-RU" dirty="0" smtClean="0"/>
              <a:t> </a:t>
            </a:r>
            <a:r>
              <a:rPr lang="ru-RU" dirty="0" err="1" smtClean="0"/>
              <a:t>гідравлічні</a:t>
            </a:r>
            <a:r>
              <a:rPr lang="ru-RU" dirty="0" smtClean="0"/>
              <a:t> </a:t>
            </a:r>
            <a:r>
              <a:rPr lang="ru-RU" dirty="0" err="1" smtClean="0"/>
              <a:t>двигуни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Система </a:t>
            </a:r>
            <a:r>
              <a:rPr lang="ru-RU" b="1" dirty="0" err="1" smtClean="0"/>
              <a:t>керування</a:t>
            </a:r>
            <a:r>
              <a:rPr lang="ru-RU" b="1" dirty="0" smtClean="0"/>
              <a:t> (</a:t>
            </a:r>
            <a:r>
              <a:rPr lang="ru-RU" b="1" dirty="0" err="1" smtClean="0"/>
              <a:t>підводна</a:t>
            </a:r>
            <a:r>
              <a:rPr lang="ru-RU" b="1" dirty="0" smtClean="0"/>
              <a:t> </a:t>
            </a:r>
            <a:r>
              <a:rPr lang="ru-RU" b="1" dirty="0" err="1" smtClean="0"/>
              <a:t>частина</a:t>
            </a:r>
            <a:r>
              <a:rPr lang="ru-RU" b="1" dirty="0" smtClean="0"/>
              <a:t>)</a:t>
            </a:r>
            <a:r>
              <a:rPr lang="ru-RU" dirty="0" smtClean="0"/>
              <a:t>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силового блоку, блоку </a:t>
            </a:r>
            <a:r>
              <a:rPr lang="ru-RU" dirty="0" err="1" smtClean="0"/>
              <a:t>зв'язку</a:t>
            </a:r>
            <a:r>
              <a:rPr lang="ru-RU" dirty="0" smtClean="0"/>
              <a:t>, та блоку </a:t>
            </a:r>
            <a:r>
              <a:rPr lang="ru-RU" dirty="0" err="1" smtClean="0"/>
              <a:t>керування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718457"/>
            <a:ext cx="10515600" cy="5458506"/>
          </a:xfrm>
        </p:spPr>
        <p:txBody>
          <a:bodyPr/>
          <a:lstStyle/>
          <a:p>
            <a:r>
              <a:rPr lang="ru-RU" dirty="0" err="1" smtClean="0"/>
              <a:t>Зв'язок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надводними</a:t>
            </a:r>
            <a:r>
              <a:rPr lang="ru-RU" dirty="0" smtClean="0"/>
              <a:t> системами </a:t>
            </a:r>
            <a:r>
              <a:rPr lang="ru-RU" dirty="0" err="1" smtClean="0"/>
              <a:t>здійснюється</a:t>
            </a:r>
            <a:r>
              <a:rPr lang="ru-RU" dirty="0" smtClean="0"/>
              <a:t> по </a:t>
            </a:r>
            <a:r>
              <a:rPr lang="ru-RU" b="1" dirty="0" smtClean="0">
                <a:hlinkClick r:id="rId2" tooltip="Кабель"/>
              </a:rPr>
              <a:t>кабелю</a:t>
            </a:r>
            <a:r>
              <a:rPr lang="ru-RU" b="1" dirty="0" smtClean="0"/>
              <a:t> </a:t>
            </a:r>
            <a:r>
              <a:rPr lang="ru-RU" b="1" dirty="0" err="1" smtClean="0"/>
              <a:t>живлення</a:t>
            </a:r>
            <a:r>
              <a:rPr lang="ru-RU" b="1" dirty="0" smtClean="0"/>
              <a:t> та </a:t>
            </a:r>
            <a:r>
              <a:rPr lang="ru-RU" b="1" dirty="0" err="1" smtClean="0"/>
              <a:t>зв'язку</a:t>
            </a:r>
            <a:r>
              <a:rPr lang="en-US" dirty="0" smtClean="0"/>
              <a:t>. </a:t>
            </a:r>
            <a:r>
              <a:rPr lang="ru-RU" dirty="0" smtClean="0"/>
              <a:t>Кабель </a:t>
            </a:r>
            <a:r>
              <a:rPr lang="ru-RU" dirty="0" err="1" smtClean="0"/>
              <a:t>доволі</a:t>
            </a:r>
            <a:r>
              <a:rPr lang="ru-RU" dirty="0" smtClean="0"/>
              <a:t> </a:t>
            </a:r>
            <a:r>
              <a:rPr lang="ru-RU" dirty="0" err="1" smtClean="0"/>
              <a:t>складної</a:t>
            </a:r>
            <a:r>
              <a:rPr lang="ru-RU" dirty="0" smtClean="0"/>
              <a:t> </a:t>
            </a:r>
            <a:r>
              <a:rPr lang="ru-RU" dirty="0" err="1" smtClean="0"/>
              <a:t>конструкції</a:t>
            </a:r>
            <a:r>
              <a:rPr lang="ru-RU" dirty="0" smtClean="0"/>
              <a:t> </a:t>
            </a:r>
            <a:r>
              <a:rPr lang="ru-RU" dirty="0" err="1" smtClean="0"/>
              <a:t>включає</a:t>
            </a:r>
            <a:r>
              <a:rPr lang="ru-RU" dirty="0" smtClean="0"/>
              <a:t> </a:t>
            </a:r>
            <a:r>
              <a:rPr lang="ru-RU" dirty="0" err="1" smtClean="0"/>
              <a:t>декілька</a:t>
            </a:r>
            <a:r>
              <a:rPr lang="ru-RU" dirty="0" smtClean="0"/>
              <a:t> </a:t>
            </a:r>
            <a:r>
              <a:rPr lang="ru-RU" dirty="0" err="1" smtClean="0"/>
              <a:t>силових</a:t>
            </a:r>
            <a:r>
              <a:rPr lang="ru-RU" dirty="0" smtClean="0"/>
              <a:t> </a:t>
            </a:r>
            <a:r>
              <a:rPr lang="ru-RU" dirty="0" err="1" smtClean="0"/>
              <a:t>високовольтних</a:t>
            </a:r>
            <a:r>
              <a:rPr lang="ru-RU" dirty="0" smtClean="0"/>
              <a:t> </a:t>
            </a:r>
            <a:r>
              <a:rPr lang="ru-RU" dirty="0" err="1" smtClean="0"/>
              <a:t>ліній</a:t>
            </a:r>
            <a:r>
              <a:rPr lang="ru-RU" dirty="0" smtClean="0"/>
              <a:t> (до 3000 </a:t>
            </a:r>
            <a:r>
              <a:rPr lang="ru-RU" dirty="0" smtClean="0">
                <a:hlinkClick r:id="rId3" tooltip="Вольт"/>
              </a:rPr>
              <a:t>В</a:t>
            </a:r>
            <a:r>
              <a:rPr lang="ru-RU" dirty="0" smtClean="0"/>
              <a:t>) для </a:t>
            </a:r>
            <a:r>
              <a:rPr lang="ru-RU" dirty="0" err="1" smtClean="0"/>
              <a:t>живлення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керування</a:t>
            </a:r>
            <a:r>
              <a:rPr lang="ru-RU" dirty="0" smtClean="0"/>
              <a:t> та </a:t>
            </a:r>
            <a:r>
              <a:rPr lang="ru-RU" dirty="0" err="1" smtClean="0"/>
              <a:t>електричних</a:t>
            </a:r>
            <a:r>
              <a:rPr lang="ru-RU" dirty="0" smtClean="0"/>
              <a:t> </a:t>
            </a:r>
            <a:r>
              <a:rPr lang="ru-RU" dirty="0" err="1" smtClean="0"/>
              <a:t>двигунів</a:t>
            </a:r>
            <a:r>
              <a:rPr lang="ru-RU" dirty="0" smtClean="0"/>
              <a:t>, </a:t>
            </a:r>
            <a:r>
              <a:rPr lang="ru-RU" dirty="0" err="1" smtClean="0"/>
              <a:t>ліній</a:t>
            </a:r>
            <a:r>
              <a:rPr lang="ru-RU" dirty="0" smtClean="0"/>
              <a:t> </a:t>
            </a:r>
            <a:r>
              <a:rPr lang="ru-RU" dirty="0" err="1" smtClean="0"/>
              <a:t>захисту</a:t>
            </a:r>
            <a:r>
              <a:rPr lang="ru-RU" dirty="0" smtClean="0"/>
              <a:t> (</a:t>
            </a:r>
            <a:r>
              <a:rPr lang="ru-RU" dirty="0" err="1" smtClean="0"/>
              <a:t>гальванічного</a:t>
            </a:r>
            <a:r>
              <a:rPr lang="ru-RU" dirty="0" smtClean="0"/>
              <a:t> </a:t>
            </a:r>
            <a:r>
              <a:rPr lang="ru-RU" dirty="0" err="1" smtClean="0"/>
              <a:t>під'єднання</a:t>
            </a:r>
            <a:r>
              <a:rPr lang="ru-RU" dirty="0" smtClean="0"/>
              <a:t> до корпусу судна), та </a:t>
            </a:r>
            <a:r>
              <a:rPr lang="ru-RU" dirty="0" err="1" smtClean="0"/>
              <a:t>ліній</a:t>
            </a:r>
            <a:r>
              <a:rPr lang="ru-RU" dirty="0" smtClean="0"/>
              <a:t> </a:t>
            </a:r>
            <a:r>
              <a:rPr lang="ru-RU" dirty="0" err="1" smtClean="0"/>
              <a:t>зв'язку</a:t>
            </a:r>
            <a:r>
              <a:rPr lang="ru-RU" dirty="0" smtClean="0"/>
              <a:t>. </a:t>
            </a:r>
            <a:r>
              <a:rPr lang="en-US" dirty="0" smtClean="0"/>
              <a:t>B </a:t>
            </a:r>
            <a:r>
              <a:rPr lang="ru-RU" dirty="0" err="1" smtClean="0"/>
              <a:t>сучасних</a:t>
            </a:r>
            <a:r>
              <a:rPr lang="ru-RU" dirty="0" smtClean="0"/>
              <a:t> </a:t>
            </a:r>
            <a:r>
              <a:rPr lang="ru-RU" dirty="0" err="1" smtClean="0"/>
              <a:t>глибоководних</a:t>
            </a:r>
            <a:r>
              <a:rPr lang="ru-RU" dirty="0" smtClean="0"/>
              <a:t> </a:t>
            </a:r>
            <a:r>
              <a:rPr lang="ru-RU" dirty="0" err="1" smtClean="0"/>
              <a:t>апаратах</a:t>
            </a:r>
            <a:r>
              <a:rPr lang="ru-RU" dirty="0" smtClean="0"/>
              <a:t> </a:t>
            </a:r>
            <a:r>
              <a:rPr lang="ru-RU" dirty="0" err="1" smtClean="0"/>
              <a:t>лінії</a:t>
            </a:r>
            <a:r>
              <a:rPr lang="ru-RU" dirty="0" smtClean="0"/>
              <a:t> </a:t>
            </a:r>
            <a:r>
              <a:rPr lang="ru-RU" dirty="0" err="1" smtClean="0"/>
              <a:t>зв'язку</a:t>
            </a:r>
            <a:r>
              <a:rPr lang="ru-RU" dirty="0" smtClean="0"/>
              <a:t> </a:t>
            </a:r>
            <a:r>
              <a:rPr lang="ru-RU" dirty="0" err="1" smtClean="0">
                <a:hlinkClick r:id="rId4" tooltip="Оптоволоконний зв'язок"/>
              </a:rPr>
              <a:t>оптоволоконні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кабель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для запуску та </a:t>
            </a:r>
            <a:r>
              <a:rPr lang="ru-RU" dirty="0" err="1" smtClean="0"/>
              <a:t>підйому</a:t>
            </a:r>
            <a:r>
              <a:rPr lang="ru-RU" dirty="0" smtClean="0"/>
              <a:t> </a:t>
            </a:r>
            <a:r>
              <a:rPr lang="ru-RU" dirty="0" err="1" smtClean="0"/>
              <a:t>апарата</a:t>
            </a:r>
            <a:r>
              <a:rPr lang="ru-RU" dirty="0" smtClean="0"/>
              <a:t> </a:t>
            </a:r>
            <a:r>
              <a:rPr lang="ru-RU" dirty="0" err="1" smtClean="0"/>
              <a:t>тоді</a:t>
            </a:r>
            <a:r>
              <a:rPr lang="ru-RU" dirty="0" smtClean="0"/>
              <a:t> </a:t>
            </a:r>
            <a:r>
              <a:rPr lang="ru-RU" dirty="0" err="1" smtClean="0"/>
              <a:t>цей</a:t>
            </a:r>
            <a:r>
              <a:rPr lang="ru-RU" dirty="0" smtClean="0"/>
              <a:t> кабель </a:t>
            </a:r>
            <a:r>
              <a:rPr lang="ru-RU" dirty="0" err="1" smtClean="0">
                <a:hlinkClick r:id="rId5" tooltip="Бронекабель (ще не написана)"/>
              </a:rPr>
              <a:t>броньований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Виталий\Desktop\800px-Nereus_(underwater_vehicle)_hydro20100720-full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02446" y="336459"/>
            <a:ext cx="5317675" cy="5437323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83030" y="5807728"/>
            <a:ext cx="105409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/>
              <a:t>Рекорд </a:t>
            </a:r>
            <a:r>
              <a:rPr lang="ru-RU" sz="3600" dirty="0" err="1" smtClean="0"/>
              <a:t>глибини</a:t>
            </a:r>
            <a:r>
              <a:rPr lang="ru-RU" sz="3600" dirty="0" smtClean="0"/>
              <a:t> </a:t>
            </a:r>
            <a:r>
              <a:rPr lang="ru-RU" sz="3600" dirty="0" err="1" smtClean="0"/>
              <a:t>занурення</a:t>
            </a:r>
            <a:r>
              <a:rPr lang="ru-RU" sz="3600" dirty="0" smtClean="0"/>
              <a:t> </a:t>
            </a:r>
            <a:r>
              <a:rPr lang="ru-RU" sz="3600" dirty="0" err="1" smtClean="0"/>
              <a:t>належить</a:t>
            </a:r>
            <a:r>
              <a:rPr lang="ru-RU" sz="3600" dirty="0" smtClean="0"/>
              <a:t> </a:t>
            </a:r>
            <a:r>
              <a:rPr lang="ru-RU" sz="3600" dirty="0" err="1" smtClean="0"/>
              <a:t>апарату</a:t>
            </a:r>
            <a:r>
              <a:rPr lang="ru-RU" sz="3600" dirty="0" smtClean="0"/>
              <a:t> </a:t>
            </a:r>
            <a:r>
              <a:rPr lang="ru-RU" sz="3600" dirty="0" err="1" smtClean="0">
                <a:hlinkClick r:id="rId3" tooltip="Nereus"/>
              </a:rPr>
              <a:t>Nereus</a:t>
            </a:r>
            <a:endParaRPr lang="ru-RU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522514"/>
            <a:ext cx="10515600" cy="565444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Є </a:t>
            </a:r>
            <a:r>
              <a:rPr lang="ru-RU" dirty="0" err="1" smtClean="0"/>
              <a:t>декілька</a:t>
            </a:r>
            <a:r>
              <a:rPr lang="ru-RU" dirty="0" smtClean="0"/>
              <a:t> характеристик, за </a:t>
            </a:r>
            <a:r>
              <a:rPr lang="ru-RU" dirty="0" err="1" smtClean="0"/>
              <a:t>якими</a:t>
            </a:r>
            <a:r>
              <a:rPr lang="ru-RU" dirty="0" smtClean="0"/>
              <a:t> </a:t>
            </a:r>
            <a:r>
              <a:rPr lang="ru-RU" dirty="0" err="1" smtClean="0"/>
              <a:t>класифікуються</a:t>
            </a:r>
            <a:r>
              <a:rPr lang="ru-RU" dirty="0" smtClean="0"/>
              <a:t> ДКА. 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   </a:t>
            </a:r>
            <a:r>
              <a:rPr lang="ru-RU" b="1" dirty="0" err="1" smtClean="0">
                <a:solidFill>
                  <a:srgbClr val="FF0000"/>
                </a:solidFill>
              </a:rPr>
              <a:t>Класифікація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за методом </a:t>
            </a:r>
            <a:r>
              <a:rPr lang="ru-RU" b="1" dirty="0" err="1" smtClean="0">
                <a:solidFill>
                  <a:srgbClr val="FF0000"/>
                </a:solidFill>
              </a:rPr>
              <a:t>пересування</a:t>
            </a:r>
            <a:r>
              <a:rPr lang="ru-RU" b="1" dirty="0" smtClean="0">
                <a:solidFill>
                  <a:srgbClr val="FF0000"/>
                </a:solidFill>
              </a:rPr>
              <a:t>: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</a:p>
          <a:p>
            <a:r>
              <a:rPr lang="ru-RU" dirty="0" err="1" smtClean="0"/>
              <a:t>Вільноплаваючі</a:t>
            </a:r>
            <a:r>
              <a:rPr lang="ru-RU" dirty="0" smtClean="0"/>
              <a:t> </a:t>
            </a:r>
            <a:r>
              <a:rPr lang="ru-RU" dirty="0" err="1" smtClean="0"/>
              <a:t>апарати</a:t>
            </a:r>
            <a:r>
              <a:rPr lang="ru-RU" dirty="0" smtClean="0"/>
              <a:t>,</a:t>
            </a:r>
            <a:r>
              <a:rPr lang="en-US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апарати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нейтральною </a:t>
            </a:r>
            <a:r>
              <a:rPr lang="ru-RU" dirty="0" err="1" smtClean="0">
                <a:hlinkClick r:id="rId2" tooltip="Плавучість"/>
              </a:rPr>
              <a:t>плавучістю</a:t>
            </a:r>
            <a:r>
              <a:rPr lang="ru-RU" dirty="0" smtClean="0"/>
              <a:t>, вага </a:t>
            </a:r>
            <a:r>
              <a:rPr lang="ru-RU" dirty="0" err="1" smtClean="0"/>
              <a:t>яких</a:t>
            </a:r>
            <a:r>
              <a:rPr lang="ru-RU" dirty="0" smtClean="0"/>
              <a:t> в </a:t>
            </a:r>
            <a:r>
              <a:rPr lang="ru-RU" dirty="0" err="1" smtClean="0"/>
              <a:t>стані</a:t>
            </a:r>
            <a:r>
              <a:rPr lang="ru-RU" dirty="0" smtClean="0"/>
              <a:t> </a:t>
            </a:r>
            <a:r>
              <a:rPr lang="ru-RU" dirty="0" err="1" smtClean="0"/>
              <a:t>занурення</a:t>
            </a:r>
            <a:r>
              <a:rPr lang="ru-RU" dirty="0" smtClean="0"/>
              <a:t> </a:t>
            </a:r>
            <a:r>
              <a:rPr lang="ru-RU" dirty="0" err="1" smtClean="0"/>
              <a:t>близька</a:t>
            </a:r>
            <a:r>
              <a:rPr lang="ru-RU" dirty="0" smtClean="0"/>
              <a:t> до нуля. </a:t>
            </a:r>
            <a:r>
              <a:rPr lang="ru-RU" dirty="0" err="1" smtClean="0"/>
              <a:t>Переважно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використовуються</a:t>
            </a:r>
            <a:r>
              <a:rPr lang="ru-RU" dirty="0" smtClean="0"/>
              <a:t> для </a:t>
            </a:r>
            <a:r>
              <a:rPr lang="ru-RU" dirty="0" err="1" smtClean="0"/>
              <a:t>роботи</a:t>
            </a:r>
            <a:r>
              <a:rPr lang="ru-RU" dirty="0" smtClean="0"/>
              <a:t> в </a:t>
            </a:r>
            <a:r>
              <a:rPr lang="ru-RU" dirty="0" err="1" smtClean="0"/>
              <a:t>товщі</a:t>
            </a:r>
            <a:r>
              <a:rPr lang="ru-RU" dirty="0" smtClean="0"/>
              <a:t> води. Вага в </a:t>
            </a:r>
            <a:r>
              <a:rPr lang="ru-RU" dirty="0" err="1" smtClean="0"/>
              <a:t>повітрі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кількох</a:t>
            </a:r>
            <a:r>
              <a:rPr lang="ru-RU" dirty="0" smtClean="0"/>
              <a:t> </a:t>
            </a:r>
            <a:r>
              <a:rPr lang="ru-RU" dirty="0" err="1" smtClean="0"/>
              <a:t>кілограмів</a:t>
            </a:r>
            <a:r>
              <a:rPr lang="ru-RU" dirty="0" smtClean="0"/>
              <a:t> (</a:t>
            </a:r>
            <a:r>
              <a:rPr lang="en-US" dirty="0" err="1" smtClean="0"/>
              <a:t>VideoRay</a:t>
            </a:r>
            <a:r>
              <a:rPr lang="en-US" dirty="0" smtClean="0"/>
              <a:t>) </a:t>
            </a:r>
            <a:r>
              <a:rPr lang="ru-RU" dirty="0" smtClean="0"/>
              <a:t>до 60 тон (</a:t>
            </a:r>
            <a:r>
              <a:rPr lang="en-US" dirty="0" smtClean="0"/>
              <a:t>SMD UT-1).</a:t>
            </a:r>
          </a:p>
          <a:p>
            <a:r>
              <a:rPr lang="ru-RU" dirty="0" err="1" smtClean="0"/>
              <a:t>Гусеничні</a:t>
            </a:r>
            <a:r>
              <a:rPr lang="ru-RU" dirty="0" smtClean="0"/>
              <a:t> </a:t>
            </a:r>
            <a:r>
              <a:rPr lang="ru-RU" dirty="0" err="1" smtClean="0"/>
              <a:t>апарати</a:t>
            </a:r>
            <a:r>
              <a:rPr lang="ru-RU" dirty="0" smtClean="0"/>
              <a:t> (</a:t>
            </a:r>
            <a:r>
              <a:rPr lang="ru-RU" dirty="0" err="1" smtClean="0"/>
              <a:t>трактори</a:t>
            </a:r>
            <a:r>
              <a:rPr lang="ru-RU" dirty="0" smtClean="0"/>
              <a:t>),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пересуваються</a:t>
            </a:r>
            <a:r>
              <a:rPr lang="ru-RU" dirty="0" smtClean="0"/>
              <a:t> по дну на </a:t>
            </a:r>
            <a:r>
              <a:rPr lang="ru-RU" dirty="0" err="1" smtClean="0">
                <a:hlinkClick r:id="rId3" tooltip="Гусениця (техніка)"/>
              </a:rPr>
              <a:t>гусеницях</a:t>
            </a:r>
            <a:r>
              <a:rPr lang="ru-RU" dirty="0" smtClean="0"/>
              <a:t>, вага в </a:t>
            </a:r>
            <a:r>
              <a:rPr lang="ru-RU" dirty="0" err="1" smtClean="0"/>
              <a:t>стані</a:t>
            </a:r>
            <a:r>
              <a:rPr lang="ru-RU" dirty="0" smtClean="0"/>
              <a:t> </a:t>
            </a:r>
            <a:r>
              <a:rPr lang="ru-RU" dirty="0" err="1" smtClean="0"/>
              <a:t>занурення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кількох</a:t>
            </a:r>
            <a:r>
              <a:rPr lang="ru-RU" dirty="0" smtClean="0"/>
              <a:t> </a:t>
            </a:r>
            <a:r>
              <a:rPr lang="ru-RU" dirty="0" err="1" smtClean="0"/>
              <a:t>кілограмів</a:t>
            </a:r>
            <a:r>
              <a:rPr lang="ru-RU" dirty="0" smtClean="0"/>
              <a:t> до 50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тонн, вага в </a:t>
            </a:r>
            <a:r>
              <a:rPr lang="ru-RU" dirty="0" err="1" smtClean="0"/>
              <a:t>повітрі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6 тонн (</a:t>
            </a:r>
            <a:r>
              <a:rPr lang="en-US" dirty="0" smtClean="0"/>
              <a:t>Perry ST200) </a:t>
            </a:r>
            <a:r>
              <a:rPr lang="ru-RU" dirty="0" smtClean="0"/>
              <a:t>до 85 тонн (</a:t>
            </a:r>
            <a:r>
              <a:rPr lang="en-US" dirty="0" smtClean="0"/>
              <a:t>EB </a:t>
            </a:r>
            <a:r>
              <a:rPr lang="en-US" dirty="0" err="1" smtClean="0"/>
              <a:t>i</a:t>
            </a:r>
            <a:r>
              <a:rPr lang="en-US" dirty="0" smtClean="0"/>
              <a:t>-Trencher).</a:t>
            </a:r>
          </a:p>
          <a:p>
            <a:r>
              <a:rPr lang="ru-RU" dirty="0" err="1" smtClean="0"/>
              <a:t>Буксируванні</a:t>
            </a:r>
            <a:r>
              <a:rPr lang="ru-RU" dirty="0" smtClean="0"/>
              <a:t> </a:t>
            </a:r>
            <a:r>
              <a:rPr lang="ru-RU" dirty="0" err="1" smtClean="0"/>
              <a:t>апарати</a:t>
            </a:r>
            <a:r>
              <a:rPr lang="ru-RU" dirty="0" smtClean="0"/>
              <a:t>, </a:t>
            </a:r>
            <a:r>
              <a:rPr lang="ru-RU" dirty="0" err="1" smtClean="0"/>
              <a:t>пересуваються</a:t>
            </a:r>
            <a:r>
              <a:rPr lang="ru-RU" dirty="0" smtClean="0"/>
              <a:t> по дну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smtClean="0">
                <a:hlinkClick r:id="rId4" tooltip="Буксирування"/>
              </a:rPr>
              <a:t>буксирного тросу</a:t>
            </a:r>
            <a:r>
              <a:rPr lang="ru-RU" dirty="0" smtClean="0"/>
              <a:t>. Вага в </a:t>
            </a:r>
            <a:r>
              <a:rPr lang="ru-RU" dirty="0" err="1" smtClean="0"/>
              <a:t>зануреному</a:t>
            </a:r>
            <a:r>
              <a:rPr lang="ru-RU" dirty="0" smtClean="0"/>
              <a:t> </a:t>
            </a:r>
            <a:r>
              <a:rPr lang="ru-RU" dirty="0" err="1" smtClean="0"/>
              <a:t>стані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15 до 100 тонн. Вага в </a:t>
            </a:r>
            <a:r>
              <a:rPr lang="ru-RU" dirty="0" err="1" smtClean="0"/>
              <a:t>повітрі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20 до 250 тонн.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Виталий\Desktop\250px-Кабельний_Плуг_MD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4074" y="1368584"/>
            <a:ext cx="3495545" cy="2628650"/>
          </a:xfrm>
          <a:prstGeom prst="rect">
            <a:avLst/>
          </a:prstGeom>
          <a:noFill/>
        </p:spPr>
      </p:pic>
      <p:pic>
        <p:nvPicPr>
          <p:cNvPr id="6147" name="Picture 3" descr="C:\Users\Виталий\Desktop\800px-Гусеничний_Траншейний_ДКА_Atlas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31920" y="1097278"/>
            <a:ext cx="4049486" cy="3037114"/>
          </a:xfrm>
          <a:prstGeom prst="rect">
            <a:avLst/>
          </a:prstGeom>
          <a:noFill/>
        </p:spPr>
      </p:pic>
      <p:pic>
        <p:nvPicPr>
          <p:cNvPr id="6148" name="Picture 4" descr="C:\Users\Виталий\Desktop\250px-ДКА_робочого_класу_Scorpio_4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2889" y="1399177"/>
            <a:ext cx="3385380" cy="2545806"/>
          </a:xfrm>
          <a:prstGeom prst="rect">
            <a:avLst/>
          </a:prstGeom>
          <a:noFill/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04950" y="4571999"/>
          <a:ext cx="11260182" cy="600891"/>
        </p:xfrm>
        <a:graphic>
          <a:graphicData uri="http://schemas.openxmlformats.org/drawingml/2006/table">
            <a:tbl>
              <a:tblPr/>
              <a:tblGrid>
                <a:gridCol w="3753394"/>
                <a:gridCol w="3753394"/>
                <a:gridCol w="3753394"/>
              </a:tblGrid>
              <a:tr h="600891">
                <a:tc>
                  <a:txBody>
                    <a:bodyPr/>
                    <a:lstStyle/>
                    <a:p>
                      <a:pPr algn="ctr"/>
                      <a:r>
                        <a:rPr lang="ru-RU" i="1"/>
                        <a:t>ДКА робочого класу Scorpio 45</a:t>
                      </a:r>
                      <a:endParaRPr lang="ru-RU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/>
                        <a:t>Гусеничний траншейний ДКА Atlas 1</a:t>
                      </a:r>
                      <a:endParaRPr lang="ru-RU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err="1"/>
                        <a:t>Кабельний</a:t>
                      </a:r>
                      <a:r>
                        <a:rPr lang="ru-RU" i="1" dirty="0"/>
                        <a:t> плуг </a:t>
                      </a:r>
                      <a:r>
                        <a:rPr lang="en-US" i="1" dirty="0"/>
                        <a:t>MD1</a:t>
                      </a:r>
                      <a:endParaRPr lang="en-US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418011"/>
            <a:ext cx="10515600" cy="575895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</a:t>
            </a:r>
            <a:r>
              <a:rPr lang="ru-RU" b="1" dirty="0" err="1" smtClean="0">
                <a:solidFill>
                  <a:srgbClr val="FF0000"/>
                </a:solidFill>
              </a:rPr>
              <a:t>Класифікація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за </a:t>
            </a:r>
            <a:r>
              <a:rPr lang="ru-RU" b="1" dirty="0" err="1" smtClean="0">
                <a:solidFill>
                  <a:srgbClr val="FF0000"/>
                </a:solidFill>
              </a:rPr>
              <a:t>призначенням</a:t>
            </a:r>
            <a:r>
              <a:rPr lang="ru-RU" b="1" dirty="0" smtClean="0">
                <a:solidFill>
                  <a:srgbClr val="FF0000"/>
                </a:solidFill>
              </a:rPr>
              <a:t>: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</a:p>
          <a:p>
            <a:r>
              <a:rPr lang="ru-RU" dirty="0" err="1" smtClean="0"/>
              <a:t>Оглядові</a:t>
            </a:r>
            <a:r>
              <a:rPr lang="ru-RU" dirty="0" smtClean="0"/>
              <a:t> </a:t>
            </a:r>
            <a:r>
              <a:rPr lang="ru-RU" dirty="0" err="1" smtClean="0"/>
              <a:t>апарати</a:t>
            </a:r>
            <a:r>
              <a:rPr lang="ru-RU" dirty="0" smtClean="0"/>
              <a:t>. </a:t>
            </a:r>
            <a:r>
              <a:rPr lang="ru-RU" dirty="0" err="1" smtClean="0"/>
              <a:t>Встановлена</a:t>
            </a:r>
            <a:r>
              <a:rPr lang="ru-RU" dirty="0" smtClean="0"/>
              <a:t> </a:t>
            </a:r>
            <a:r>
              <a:rPr lang="ru-RU" dirty="0" err="1" smtClean="0"/>
              <a:t>потужність</a:t>
            </a:r>
            <a:r>
              <a:rPr lang="ru-RU" dirty="0" smtClean="0"/>
              <a:t> до 20 КВт.</a:t>
            </a:r>
          </a:p>
          <a:p>
            <a:r>
              <a:rPr lang="ru-RU" dirty="0" err="1" smtClean="0"/>
              <a:t>Робочі</a:t>
            </a:r>
            <a:r>
              <a:rPr lang="ru-RU" dirty="0" smtClean="0"/>
              <a:t> </a:t>
            </a:r>
            <a:r>
              <a:rPr lang="ru-RU" dirty="0" err="1" smtClean="0"/>
              <a:t>апарати</a:t>
            </a:r>
            <a:r>
              <a:rPr lang="ru-RU" dirty="0" smtClean="0"/>
              <a:t> (</a:t>
            </a:r>
            <a:r>
              <a:rPr lang="ru-RU" dirty="0" err="1" smtClean="0"/>
              <a:t>підклас</a:t>
            </a:r>
            <a:r>
              <a:rPr lang="ru-RU" dirty="0" smtClean="0"/>
              <a:t> </a:t>
            </a:r>
            <a:r>
              <a:rPr lang="ru-RU" dirty="0" err="1" smtClean="0"/>
              <a:t>легкі</a:t>
            </a:r>
            <a:r>
              <a:rPr lang="ru-RU" dirty="0" smtClean="0"/>
              <a:t> та </a:t>
            </a:r>
            <a:r>
              <a:rPr lang="ru-RU" dirty="0" err="1" smtClean="0"/>
              <a:t>важкі</a:t>
            </a:r>
            <a:r>
              <a:rPr lang="ru-RU" dirty="0" smtClean="0"/>
              <a:t>). </a:t>
            </a:r>
            <a:r>
              <a:rPr lang="ru-RU" dirty="0" err="1" smtClean="0"/>
              <a:t>Встановлена</a:t>
            </a:r>
            <a:r>
              <a:rPr lang="ru-RU" dirty="0" smtClean="0"/>
              <a:t> </a:t>
            </a:r>
            <a:r>
              <a:rPr lang="ru-RU" dirty="0" err="1" smtClean="0"/>
              <a:t>потужність</a:t>
            </a:r>
            <a:r>
              <a:rPr lang="ru-RU" dirty="0" smtClean="0"/>
              <a:t> до 150 КВт.</a:t>
            </a:r>
          </a:p>
          <a:p>
            <a:r>
              <a:rPr lang="ru-RU" dirty="0" err="1" smtClean="0"/>
              <a:t>Траншейні</a:t>
            </a:r>
            <a:r>
              <a:rPr lang="ru-RU" dirty="0" smtClean="0"/>
              <a:t> </a:t>
            </a:r>
            <a:r>
              <a:rPr lang="ru-RU" dirty="0" err="1" smtClean="0"/>
              <a:t>машини</a:t>
            </a:r>
            <a:r>
              <a:rPr lang="ru-RU" dirty="0" smtClean="0"/>
              <a:t>. </a:t>
            </a:r>
            <a:r>
              <a:rPr lang="ru-RU" dirty="0" err="1" smtClean="0"/>
              <a:t>Апарати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застосовуються</a:t>
            </a:r>
            <a:r>
              <a:rPr lang="ru-RU" dirty="0" smtClean="0"/>
              <a:t> для </a:t>
            </a:r>
            <a:r>
              <a:rPr lang="ru-RU" dirty="0" err="1" smtClean="0"/>
              <a:t>закопування</a:t>
            </a:r>
            <a:r>
              <a:rPr lang="ru-RU" dirty="0" smtClean="0"/>
              <a:t> в дно </a:t>
            </a:r>
            <a:r>
              <a:rPr lang="ru-RU" dirty="0" err="1" smtClean="0"/>
              <a:t>прокладених</a:t>
            </a:r>
            <a:r>
              <a:rPr lang="ru-RU" dirty="0" smtClean="0"/>
              <a:t> </a:t>
            </a:r>
            <a:r>
              <a:rPr lang="ru-RU" dirty="0" err="1" smtClean="0"/>
              <a:t>кабелів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труб, </a:t>
            </a:r>
            <a:r>
              <a:rPr lang="ru-RU" dirty="0" err="1" smtClean="0"/>
              <a:t>глибина</a:t>
            </a:r>
            <a:r>
              <a:rPr lang="ru-RU" dirty="0" smtClean="0"/>
              <a:t> </a:t>
            </a:r>
            <a:r>
              <a:rPr lang="ru-RU" dirty="0" err="1" smtClean="0"/>
              <a:t>траншеї</a:t>
            </a:r>
            <a:r>
              <a:rPr lang="ru-RU" dirty="0" smtClean="0"/>
              <a:t> до 3 </a:t>
            </a:r>
            <a:r>
              <a:rPr lang="ru-RU" dirty="0" err="1" smtClean="0"/>
              <a:t>метрів</a:t>
            </a:r>
            <a:r>
              <a:rPr lang="ru-RU" dirty="0" smtClean="0"/>
              <a:t>. </a:t>
            </a:r>
            <a:r>
              <a:rPr lang="ru-RU" dirty="0" err="1" smtClean="0"/>
              <a:t>Встановлена</a:t>
            </a:r>
            <a:r>
              <a:rPr lang="ru-RU" dirty="0" smtClean="0"/>
              <a:t> </a:t>
            </a:r>
            <a:r>
              <a:rPr lang="ru-RU" dirty="0" err="1" smtClean="0"/>
              <a:t>потужність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пересування</a:t>
            </a:r>
            <a:r>
              <a:rPr lang="ru-RU" dirty="0" smtClean="0"/>
              <a:t> (</a:t>
            </a:r>
            <a:r>
              <a:rPr lang="ru-RU" dirty="0" err="1" smtClean="0"/>
              <a:t>гвинти</a:t>
            </a:r>
            <a:r>
              <a:rPr lang="ru-RU" dirty="0" smtClean="0"/>
              <a:t> та </a:t>
            </a:r>
            <a:r>
              <a:rPr lang="ru-RU" dirty="0" err="1" smtClean="0"/>
              <a:t>гусениці</a:t>
            </a:r>
            <a:r>
              <a:rPr lang="ru-RU" dirty="0" smtClean="0"/>
              <a:t>) до 500 КВт, </a:t>
            </a:r>
            <a:r>
              <a:rPr lang="ru-RU" dirty="0" err="1" smtClean="0"/>
              <a:t>водяних</a:t>
            </a:r>
            <a:r>
              <a:rPr lang="ru-RU" dirty="0" smtClean="0"/>
              <a:t> помп до 1,5 МВт.</a:t>
            </a:r>
          </a:p>
          <a:p>
            <a:r>
              <a:rPr lang="ru-RU" dirty="0" smtClean="0"/>
              <a:t>Плуги. </a:t>
            </a:r>
            <a:r>
              <a:rPr lang="ru-RU" dirty="0" err="1" smtClean="0"/>
              <a:t>Апарати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застосовуються</a:t>
            </a:r>
            <a:r>
              <a:rPr lang="ru-RU" dirty="0" smtClean="0"/>
              <a:t> при </a:t>
            </a:r>
            <a:r>
              <a:rPr lang="ru-RU" dirty="0" err="1" smtClean="0"/>
              <a:t>прокладанні</a:t>
            </a:r>
            <a:r>
              <a:rPr lang="ru-RU" dirty="0" smtClean="0"/>
              <a:t> </a:t>
            </a:r>
            <a:r>
              <a:rPr lang="ru-RU" dirty="0" err="1" smtClean="0"/>
              <a:t>кабелів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труб коли </a:t>
            </a:r>
            <a:r>
              <a:rPr lang="ru-RU" dirty="0" err="1" smtClean="0"/>
              <a:t>є</a:t>
            </a:r>
            <a:r>
              <a:rPr lang="ru-RU" dirty="0" smtClean="0"/>
              <a:t> потреба </a:t>
            </a:r>
            <a:r>
              <a:rPr lang="ru-RU" dirty="0" err="1" smtClean="0"/>
              <a:t>закопати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в дно, </a:t>
            </a:r>
            <a:r>
              <a:rPr lang="ru-RU" dirty="0" err="1" smtClean="0"/>
              <a:t>глибина</a:t>
            </a:r>
            <a:r>
              <a:rPr lang="ru-RU" dirty="0" smtClean="0"/>
              <a:t> </a:t>
            </a:r>
            <a:r>
              <a:rPr lang="ru-RU" dirty="0" err="1" smtClean="0"/>
              <a:t>закопування</a:t>
            </a:r>
            <a:r>
              <a:rPr lang="ru-RU" dirty="0" smtClean="0"/>
              <a:t> до 4 </a:t>
            </a:r>
            <a:r>
              <a:rPr lang="ru-RU" dirty="0" err="1" smtClean="0"/>
              <a:t>метрів</a:t>
            </a:r>
            <a:r>
              <a:rPr lang="ru-RU" dirty="0" smtClean="0"/>
              <a:t>. </a:t>
            </a:r>
            <a:r>
              <a:rPr lang="ru-RU" dirty="0" err="1" smtClean="0"/>
              <a:t>Встановлена</a:t>
            </a:r>
            <a:r>
              <a:rPr lang="ru-RU" dirty="0" smtClean="0"/>
              <a:t> </a:t>
            </a:r>
            <a:r>
              <a:rPr lang="ru-RU" dirty="0" err="1" smtClean="0"/>
              <a:t>потужність</a:t>
            </a:r>
            <a:r>
              <a:rPr lang="ru-RU" dirty="0" smtClean="0"/>
              <a:t> </a:t>
            </a:r>
            <a:r>
              <a:rPr lang="ru-RU" dirty="0" err="1" smtClean="0"/>
              <a:t>гідравлічної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до 50 КВт, </a:t>
            </a:r>
            <a:r>
              <a:rPr lang="ru-RU" dirty="0" err="1" smtClean="0"/>
              <a:t>водяних</a:t>
            </a:r>
            <a:r>
              <a:rPr lang="ru-RU" dirty="0" smtClean="0"/>
              <a:t> помп до 500 КВт.</a:t>
            </a:r>
          </a:p>
          <a:p>
            <a:r>
              <a:rPr lang="ru-RU" dirty="0" err="1" smtClean="0"/>
              <a:t>Також</a:t>
            </a:r>
            <a:r>
              <a:rPr lang="ru-RU" dirty="0" smtClean="0"/>
              <a:t> в </a:t>
            </a:r>
            <a:r>
              <a:rPr lang="ru-RU" dirty="0" err="1" smtClean="0"/>
              <a:t>останні</a:t>
            </a:r>
            <a:r>
              <a:rPr lang="ru-RU" dirty="0" smtClean="0"/>
              <a:t> роки все </a:t>
            </a:r>
            <a:r>
              <a:rPr lang="ru-RU" dirty="0" err="1" smtClean="0"/>
              <a:t>більшої</a:t>
            </a:r>
            <a:r>
              <a:rPr lang="ru-RU" dirty="0" smtClean="0"/>
              <a:t> </a:t>
            </a:r>
            <a:r>
              <a:rPr lang="ru-RU" dirty="0" err="1" smtClean="0"/>
              <a:t>популярності</a:t>
            </a:r>
            <a:r>
              <a:rPr lang="ru-RU" dirty="0" smtClean="0"/>
              <a:t> </a:t>
            </a:r>
            <a:r>
              <a:rPr lang="ru-RU" dirty="0" err="1" smtClean="0"/>
              <a:t>набувають</a:t>
            </a:r>
            <a:r>
              <a:rPr lang="ru-RU" dirty="0" smtClean="0"/>
              <a:t> </a:t>
            </a:r>
            <a:r>
              <a:rPr lang="ru-RU" dirty="0" err="1" smtClean="0"/>
              <a:t>підводні</a:t>
            </a:r>
            <a:r>
              <a:rPr lang="ru-RU" dirty="0" smtClean="0"/>
              <a:t> </a:t>
            </a:r>
            <a:r>
              <a:rPr lang="ru-RU" dirty="0" err="1" smtClean="0"/>
              <a:t>бурові</a:t>
            </a:r>
            <a:r>
              <a:rPr lang="ru-RU" dirty="0" smtClean="0"/>
              <a:t> </a:t>
            </a:r>
            <a:r>
              <a:rPr lang="ru-RU" dirty="0" err="1" smtClean="0"/>
              <a:t>пристрої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використовуються</a:t>
            </a:r>
            <a:r>
              <a:rPr lang="ru-RU" dirty="0" smtClean="0"/>
              <a:t> для </a:t>
            </a:r>
            <a:r>
              <a:rPr lang="ru-RU" dirty="0" err="1" smtClean="0">
                <a:hlinkClick r:id="rId2" tooltip="Гірничорозвідувальні роботи"/>
              </a:rPr>
              <a:t>зняття</a:t>
            </a:r>
            <a:r>
              <a:rPr lang="ru-RU" dirty="0" smtClean="0">
                <a:hlinkClick r:id="rId2" tooltip="Гірничорозвідувальні роботи"/>
              </a:rPr>
              <a:t> </a:t>
            </a:r>
            <a:r>
              <a:rPr lang="ru-RU" dirty="0" err="1" smtClean="0">
                <a:hlinkClick r:id="rId2" tooltip="Гірничорозвідувальні роботи"/>
              </a:rPr>
              <a:t>геологічних</a:t>
            </a:r>
            <a:r>
              <a:rPr lang="ru-RU" dirty="0" smtClean="0">
                <a:hlinkClick r:id="rId2" tooltip="Гірничорозвідувальні роботи"/>
              </a:rPr>
              <a:t> проб дна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561703"/>
            <a:ext cx="10515600" cy="561526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Так </a:t>
            </a:r>
            <a:r>
              <a:rPr lang="ru-RU" dirty="0" err="1" smtClean="0"/>
              <a:t>компанія</a:t>
            </a:r>
            <a:r>
              <a:rPr lang="ru-RU" dirty="0" smtClean="0"/>
              <a:t> </a:t>
            </a:r>
            <a:r>
              <a:rPr lang="en-US" dirty="0" smtClean="0"/>
              <a:t>Kongsberg Maritime </a:t>
            </a:r>
            <a:r>
              <a:rPr lang="ru-RU" dirty="0" err="1" smtClean="0"/>
              <a:t>оголосила</a:t>
            </a:r>
            <a:r>
              <a:rPr lang="ru-RU" dirty="0" smtClean="0"/>
              <a:t> про </a:t>
            </a:r>
            <a:r>
              <a:rPr lang="ru-RU" dirty="0" err="1" smtClean="0"/>
              <a:t>випуск</a:t>
            </a:r>
            <a:r>
              <a:rPr lang="ru-RU" dirty="0" smtClean="0"/>
              <a:t> нового </a:t>
            </a:r>
            <a:r>
              <a:rPr lang="ru-RU" dirty="0" err="1" smtClean="0"/>
              <a:t>покоління</a:t>
            </a:r>
            <a:r>
              <a:rPr lang="ru-RU" dirty="0" smtClean="0"/>
              <a:t> </a:t>
            </a:r>
            <a:r>
              <a:rPr lang="ru-RU" dirty="0" err="1" smtClean="0"/>
              <a:t>вдосконаленого</a:t>
            </a:r>
            <a:r>
              <a:rPr lang="ru-RU" dirty="0" smtClean="0"/>
              <a:t> автономного </a:t>
            </a:r>
            <a:r>
              <a:rPr lang="ru-RU" dirty="0" err="1" smtClean="0"/>
              <a:t>підводного</a:t>
            </a:r>
            <a:r>
              <a:rPr lang="ru-RU" dirty="0" smtClean="0"/>
              <a:t> </a:t>
            </a:r>
            <a:r>
              <a:rPr lang="ru-RU" dirty="0" err="1" smtClean="0"/>
              <a:t>апарата</a:t>
            </a:r>
            <a:r>
              <a:rPr lang="ru-RU" dirty="0" smtClean="0"/>
              <a:t> </a:t>
            </a:r>
            <a:r>
              <a:rPr lang="en-US" dirty="0" smtClean="0"/>
              <a:t>HUGIN</a:t>
            </a:r>
            <a:r>
              <a:rPr lang="en-US" dirty="0" smtClean="0"/>
              <a:t>.</a:t>
            </a:r>
            <a:r>
              <a:rPr lang="uk-UA" dirty="0" smtClean="0"/>
              <a:t> </a:t>
            </a:r>
            <a:r>
              <a:rPr lang="ru-RU" dirty="0" smtClean="0"/>
              <a:t>Про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повідомляє</a:t>
            </a:r>
            <a:r>
              <a:rPr lang="ru-RU" dirty="0" smtClean="0"/>
              <a:t> </a:t>
            </a:r>
            <a:r>
              <a:rPr lang="ru-RU" dirty="0" err="1" smtClean="0"/>
              <a:t>пресцентр</a:t>
            </a:r>
            <a:r>
              <a:rPr lang="ru-RU" dirty="0" smtClean="0"/>
              <a:t> </a:t>
            </a:r>
            <a:r>
              <a:rPr lang="ru-RU" dirty="0" err="1" smtClean="0"/>
              <a:t>компанії</a:t>
            </a:r>
            <a:r>
              <a:rPr lang="ru-RU" dirty="0" smtClean="0"/>
              <a:t> </a:t>
            </a:r>
            <a:r>
              <a:rPr lang="en-US" dirty="0" smtClean="0"/>
              <a:t>Kongsberg.</a:t>
            </a:r>
          </a:p>
          <a:p>
            <a:pPr>
              <a:buNone/>
            </a:pPr>
            <a:r>
              <a:rPr lang="ru-RU" dirty="0" smtClean="0"/>
              <a:t>             Названий </a:t>
            </a:r>
            <a:r>
              <a:rPr lang="en-US" dirty="0" smtClean="0"/>
              <a:t>HUGIN Endurance, </a:t>
            </a:r>
            <a:r>
              <a:rPr lang="ru-RU" dirty="0" err="1" smtClean="0"/>
              <a:t>новий</a:t>
            </a:r>
            <a:r>
              <a:rPr lang="ru-RU" dirty="0" smtClean="0"/>
              <a:t> </a:t>
            </a:r>
            <a:r>
              <a:rPr lang="ru-RU" dirty="0" err="1" smtClean="0"/>
              <a:t>апарат</a:t>
            </a:r>
            <a:r>
              <a:rPr lang="ru-RU" dirty="0" smtClean="0"/>
              <a:t> автономно </a:t>
            </a:r>
            <a:r>
              <a:rPr lang="ru-RU" dirty="0" err="1" smtClean="0"/>
              <a:t>діє</a:t>
            </a:r>
            <a:r>
              <a:rPr lang="ru-RU" dirty="0" smtClean="0"/>
              <a:t> </a:t>
            </a:r>
            <a:r>
              <a:rPr lang="ru-RU" dirty="0" err="1" smtClean="0"/>
              <a:t>приблизно</a:t>
            </a:r>
            <a:r>
              <a:rPr lang="ru-RU" dirty="0" smtClean="0"/>
              <a:t> до 15 </a:t>
            </a:r>
            <a:r>
              <a:rPr lang="ru-RU" dirty="0" err="1" smtClean="0"/>
              <a:t>діб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дозволяє</a:t>
            </a:r>
            <a:r>
              <a:rPr lang="ru-RU" dirty="0" smtClean="0"/>
              <a:t> </a:t>
            </a:r>
            <a:r>
              <a:rPr lang="ru-RU" dirty="0" err="1" smtClean="0"/>
              <a:t>проводити</a:t>
            </a:r>
            <a:r>
              <a:rPr lang="ru-RU" dirty="0" smtClean="0"/>
              <a:t> </a:t>
            </a:r>
            <a:r>
              <a:rPr lang="ru-RU" dirty="0" err="1" smtClean="0"/>
              <a:t>розширені</a:t>
            </a:r>
            <a:r>
              <a:rPr lang="ru-RU" dirty="0" smtClean="0"/>
              <a:t> </a:t>
            </a:r>
            <a:r>
              <a:rPr lang="ru-RU" dirty="0" err="1" smtClean="0"/>
              <a:t>розвідувальні</a:t>
            </a:r>
            <a:r>
              <a:rPr lang="ru-RU" dirty="0" smtClean="0"/>
              <a:t> та </a:t>
            </a:r>
            <a:r>
              <a:rPr lang="ru-RU" dirty="0" err="1" smtClean="0"/>
              <a:t>інспекційні</a:t>
            </a:r>
            <a:r>
              <a:rPr lang="ru-RU" dirty="0" smtClean="0"/>
              <a:t> </a:t>
            </a:r>
            <a:r>
              <a:rPr lang="ru-RU" dirty="0" err="1" smtClean="0"/>
              <a:t>місії</a:t>
            </a:r>
            <a:r>
              <a:rPr lang="ru-RU" dirty="0" smtClean="0"/>
              <a:t> далеко </a:t>
            </a:r>
            <a:r>
              <a:rPr lang="ru-RU" dirty="0" err="1" smtClean="0"/>
              <a:t>від</a:t>
            </a:r>
            <a:r>
              <a:rPr lang="ru-RU" dirty="0" smtClean="0"/>
              <a:t> берега.</a:t>
            </a:r>
            <a:endParaRPr lang="ru-RU" dirty="0"/>
          </a:p>
        </p:txBody>
      </p:sp>
      <p:pic>
        <p:nvPicPr>
          <p:cNvPr id="5" name="Picture 2" descr="C:\Users\Виталий\Desktop\124124Obrazets-oblozhky-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13583" y="3213463"/>
            <a:ext cx="5872065" cy="3082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Офисная тема">
  <a:themeElements>
    <a:clrScheme name="Офис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исная">
      <a:majorFont>
        <a:latin typeface="Calibri Light"/>
        <a:ea typeface=""/>
        <a:cs typeface=""/>
        <a:font script="Arab" typeface="Times New Roman"/>
        <a:font script="Armn" typeface="Arial"/>
        <a:font script="Beng" typeface="Vrinda"/>
        <a:font script="Bopo" typeface="Microsoft JhengHei"/>
        <a:font script="Cher" typeface="Plantagenet Cherokee"/>
        <a:font script="Deva" typeface="Mangal"/>
        <a:font script="Ethi" typeface="Nyala"/>
        <a:font script="Geor" typeface="Sylfaen"/>
        <a:font script="Gujr" typeface="Shruti"/>
        <a:font script="Guru" typeface="Raavi"/>
        <a:font script="Hang" typeface="맑은 고딕"/>
        <a:font script="Hebr" typeface="Times New Roman"/>
        <a:font script="Knda" typeface="Tunga"/>
        <a:font script="Khmr" typeface="MoolBoran"/>
        <a:font script="Laoo" typeface="DokChampa"/>
        <a:font script="Mlym" typeface="Kartika"/>
        <a:font script="Mong" typeface="Mongolian Baiti"/>
        <a:font script="Mymr" typeface="Myanmar Text"/>
        <a:font script="Orya" typeface="Kalinga"/>
        <a:font script="Sinh" typeface="Iskoola Pota"/>
        <a:font script="Syrc" typeface="Estrangelo Edessa"/>
        <a:font script="Taml" typeface="Latha"/>
        <a:font script="Telu" typeface="Gautami"/>
        <a:font script="Thaa" typeface="MV Boli"/>
        <a:font script="Thai" typeface="Angsana New"/>
        <a:font script="Tibt" typeface="Microsoft Himalaya"/>
        <a:font script="Cans" typeface="Euphemia"/>
        <a:font script="Yiii" typeface="Microsoft Yi Baiti"/>
        <a:font script="Osma" typeface="Ebrima"/>
        <a:font script="Tale" typeface="Microsoft Tai Le"/>
        <a:font script="Bugi" typeface="Leelawadee UI"/>
        <a:font script="Talu" typeface="Microsoft New Tai Lue"/>
        <a:font script="Tfng" typeface="Ebrima"/>
        <a:font script="Hans" typeface="等线 Light"/>
        <a:font script="Hant" typeface="新細明體"/>
        <a:font script="Java" typeface="Javanese Text"/>
        <a:font script="Nkoo" typeface="Ebrima"/>
        <a:font script="Phag" typeface="Phagspa"/>
        <a:font script="Syre" typeface="Estrangelo Edessa"/>
        <a:font script="Syrj" typeface="Estrangelo Edessa"/>
        <a:font script="Syrn" typeface="Estrangelo Edessa"/>
        <a:font script="Jpan" typeface="游ゴシック Light"/>
        <a:font script="Olck" typeface="Nirmala UI"/>
        <a:font script="Lisu" typeface="Segoe UI"/>
        <a:font script="Sora" typeface="Nirmala UI"/>
      </a:majorFont>
      <a:minorFont>
        <a:latin typeface="Calibri"/>
        <a:ea typeface=""/>
        <a:cs typeface=""/>
        <a:font script="Arab" typeface="Arial"/>
        <a:font script="Armn" typeface="Arial"/>
        <a:font script="Beng" typeface="Vrinda"/>
        <a:font script="Bopo" typeface="Microsoft JhengHei"/>
        <a:font script="Cher" typeface="Plantagenet Cherokee"/>
        <a:font script="Deva" typeface="Mangal"/>
        <a:font script="Ethi" typeface="Nyala"/>
        <a:font script="Geor" typeface="Sylfaen"/>
        <a:font script="Gujr" typeface="Shruti"/>
        <a:font script="Guru" typeface="Raavi"/>
        <a:font script="Hang" typeface="맑은 고딕"/>
        <a:font script="Hebr" typeface="Arial"/>
        <a:font script="Knda" typeface="Tunga"/>
        <a:font script="Khmr" typeface="DaunPenh"/>
        <a:font script="Laoo" typeface="DokChampa"/>
        <a:font script="Mlym" typeface="Kartika"/>
        <a:font script="Mong" typeface="Mongolian Baiti"/>
        <a:font script="Mymr" typeface="Myanmar Text"/>
        <a:font script="Orya" typeface="Kalinga"/>
        <a:font script="Sinh" typeface="Iskoola Pota"/>
        <a:font script="Syrc" typeface="Estrangelo Edessa"/>
        <a:font script="Taml" typeface="Latha"/>
        <a:font script="Telu" typeface="Gautami"/>
        <a:font script="Thaa" typeface="MV Boli"/>
        <a:font script="Thai" typeface="Cordia New"/>
        <a:font script="Tibt" typeface="Microsoft Himalaya"/>
        <a:font script="Cans" typeface="Euphemia"/>
        <a:font script="Yiii" typeface="Microsoft Yi Baiti"/>
        <a:font script="Osma" typeface="Ebrima"/>
        <a:font script="Tale" typeface="Microsoft Tai Le"/>
        <a:font script="Bugi" typeface="Leelawadee UI"/>
        <a:font script="Talu" typeface="Microsoft New Tai Lue"/>
        <a:font script="Tfng" typeface="Ebrima"/>
        <a:font script="Hans" typeface="等线"/>
        <a:font script="Hant" typeface="新細明體"/>
        <a:font script="Java" typeface="Javanese Text"/>
        <a:font script="Nkoo" typeface="Ebrima"/>
        <a:font script="Phag" typeface="Phagspa"/>
        <a:font script="Syre" typeface="Estrangelo Edessa"/>
        <a:font script="Syrj" typeface="Estrangelo Edessa"/>
        <a:font script="Syrn" typeface="Estrangelo Edessa"/>
        <a:font script="Jpan" typeface="游ゴシック"/>
        <a:font script="Olck" typeface="Nirmala UI"/>
        <a:font script="Lisu" typeface="Segoe UI"/>
        <a:font script="Sora" typeface="Nirmala UI"/>
      </a:minorFont>
    </a:fontScheme>
    <a:fmtScheme name="Офис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Notes Theme">
  <a:themeElements>
    <a:clrScheme name="Office Notes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Notes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 Notes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1"/>
        </a:gradFill>
      </a:fillStyleLst>
      <a:lnStyleLst>
        <a:ln w="9525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>
          <a:solidFill>
            <a:schemeClr val="phClr"/>
          </a:solidFill>
          <a:prstDash val="solid"/>
        </a:ln>
        <a:ln w="38100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848</TotalTime>
  <Words>695</Words>
  <Application>Microsoft Office PowerPoint</Application>
  <PresentationFormat>Произвольный</PresentationFormat>
  <Paragraphs>46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Офисная тема</vt:lpstr>
      <vt:lpstr>Слайд 1</vt:lpstr>
      <vt:lpstr>НОВІ ПІДВОДНІ АПАРАТИ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Джерела:</vt:lpstr>
      <vt:lpstr>До нових зустрічей!</vt:lpstr>
    </vt:vector>
  </TitlesOfParts>
  <Company>Mobile Systems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Виталий</cp:lastModifiedBy>
  <cp:revision>90</cp:revision>
  <dcterms:created xsi:type="dcterms:W3CDTF">2020-05-07T09:46:48Z</dcterms:created>
  <dcterms:modified xsi:type="dcterms:W3CDTF">2021-03-24T10:00:58Z</dcterms:modified>
</cp:coreProperties>
</file>