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7" r:id="rId5"/>
    <p:sldId id="262" r:id="rId6"/>
    <p:sldId id="258" r:id="rId7"/>
    <p:sldId id="259" r:id="rId8"/>
    <p:sldId id="263" r:id="rId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рослав" initials="М" lastIdx="1" clrIdx="0">
    <p:extLst>
      <p:ext uri="{19B8F6BF-5375-455C-9EA6-DF929625EA0E}">
        <p15:presenceInfo xmlns:p15="http://schemas.microsoft.com/office/powerpoint/2012/main" userId="2efc60f9aa469c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4EB5-3723-4044-ABB9-6B05E906C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31E4E9-C761-498D-9E2C-CEF386CE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D3729-775D-44BD-9AA2-20ADB23D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8C7AA4-A37B-401B-B732-A68E9AA2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221150-09CF-4801-BD56-788820BD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356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FD94D-1F5E-45E7-8537-691AC1DD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C336AF-CFD0-4589-894F-428D69771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421CEC-D16D-4189-ABC9-E9171F7E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D23610-7AD1-44FD-9A16-F59FCC26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963E75-EC5A-47C9-9C86-E38CEEF8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23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B0635F-9188-4157-A83C-B83EDF2E9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BA0F95-D66B-4273-A514-9C2E04B5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66C221-0546-4BBE-8B23-5EF3ACFF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F87997-7890-4B45-B61F-AE7C7D9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23607-E3B2-49B4-AAF1-D870B841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165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8424E-479C-4414-9AB1-7E935116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5FA58B-12A8-488F-85E9-6BCC5BB0B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5B7F10-BA9A-4640-A0B5-A40833D8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56509A-A4E5-4ED4-8D7E-BD8ACFCC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CD907E-B2F2-4805-A321-91D343AB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41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0AB8A-D544-4FD2-B434-48400194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79F9F2-5005-47A4-B8D7-3F3D469E8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3AB245-1F1A-43D5-962E-086A2EE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1B187E-AAE4-466B-9B7A-AC2C9102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2D93D2-C643-4EA7-A18E-DA63C734A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027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69D56-A728-4183-9093-D0C4A00A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F53E20-B29A-472B-A930-B576AB04F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C1AE7-FDDF-453F-960C-8658B748A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40741-F3FC-4D54-A40B-51D2DE18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83825-8B49-4506-8DE8-48F758C1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DFD13-3602-4D4C-8977-1ADFAEE6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055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4D5FD-F310-4578-8413-CEF527B4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A903A-957D-484A-87D4-DC0DB7951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B3DC2C-9450-4E24-B44E-3080281B7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6723FB-B785-448B-9269-33A7C836E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DB2EA7-36A5-4A2C-9902-82C117382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19AD12-96C4-4259-A5E3-2374311A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71EED6-D98A-4E2A-A400-19BAD047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0785B7-178F-4BCA-A566-1E45A674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34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6CD4C-C7FA-4277-ACD1-9293B92F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D6861B-4BC4-47EA-BC38-B0CEAD89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932930-4EC4-4315-9E41-8C6067A6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F11368-E13A-471C-B550-50FD024C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6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9EB436-7FF6-49DB-9AE5-CFD25F3C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B515F1-61CD-435D-BD38-7445E68C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C4094B-F93B-4AAC-A7DD-F96792B8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4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F71B3-C7E0-419C-8585-8F0B14D4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00F21-D75F-4B81-A20D-85268C49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B1D793-B37E-40A7-8D7E-95C68FEE9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46EE2E-F25D-4E03-BF04-D8BBC9CE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DCB9B-CAD3-41C7-8765-E1946946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05FC28-4A0E-41AC-A69A-7221AB16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4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8185E-0788-4FFF-B241-2C9C251E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C681AB-0DD0-4EC4-81D0-D889C66FFF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34CC3F-9D00-4DAF-B0C9-572265DFD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3A0A09-3736-4B81-BC3F-4EB7E5A3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90C5C8-EEC0-4FA6-B54E-19FC4B742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CAF193-8BC4-4A0D-878F-73F7C2F5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19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1AEF6-AC25-4928-98D2-73A215338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A6872-ACF5-4633-9F29-1FA247A3C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DB1DD2-3CF6-47B1-A5BE-6DC2ECB3F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1C48D-6BA0-4498-BF82-1236F97AA466}" type="datetimeFigureOut">
              <a:rPr lang="ru-UA" smtClean="0"/>
              <a:t>15.12.2021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C0704-3DAA-436B-8BFA-04228EB21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490B8B-3107-4C00-B583-ACC95E0EE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5310C-CC51-44B8-9F92-B03205E0040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56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tif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microsoft.com/office/2007/relationships/hdphoto" Target="../media/hdphoto2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image" Target="../media/image15.jpg"/><Relationship Id="rId15" Type="http://schemas.openxmlformats.org/officeDocument/2006/relationships/image" Target="../media/image23.png"/><Relationship Id="rId10" Type="http://schemas.openxmlformats.org/officeDocument/2006/relationships/image" Target="../media/image19.jpg"/><Relationship Id="rId4" Type="http://schemas.openxmlformats.org/officeDocument/2006/relationships/image" Target="../media/image14.jp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22.pn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microsoft.com/office/2007/relationships/hdphoto" Target="../media/hdphoto3.wdp"/><Relationship Id="rId10" Type="http://schemas.openxmlformats.org/officeDocument/2006/relationships/image" Target="../media/image31.jpg"/><Relationship Id="rId4" Type="http://schemas.openxmlformats.org/officeDocument/2006/relationships/image" Target="../media/image26.png"/><Relationship Id="rId9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8.jpg"/><Relationship Id="rId7" Type="http://schemas.openxmlformats.org/officeDocument/2006/relationships/image" Target="../media/image5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35.png"/><Relationship Id="rId5" Type="http://schemas.openxmlformats.org/officeDocument/2006/relationships/image" Target="../media/image48.jpg"/><Relationship Id="rId10" Type="http://schemas.openxmlformats.org/officeDocument/2006/relationships/image" Target="../media/image22.pn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00050-691D-40FD-9CC4-5B7F4733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0922">
            <a:off x="8325843" y="5144866"/>
            <a:ext cx="439329" cy="6924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7E9B6-9BE8-487A-A621-8B0726FCB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771">
            <a:off x="3019586" y="2257371"/>
            <a:ext cx="4883094" cy="34215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2B18A-8048-4F1B-A8EF-8ED0A3BF28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7"/>
          <a:stretch/>
        </p:blipFill>
        <p:spPr>
          <a:xfrm>
            <a:off x="458929" y="2132538"/>
            <a:ext cx="4217052" cy="4483272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dist="127000" dir="19080000" sx="103000" sy="103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E5BC8E-8966-4FF6-8990-9A177495A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395">
            <a:off x="5436102" y="4849417"/>
            <a:ext cx="1652308" cy="16523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2566A-319C-4859-B12E-6B4DBD8CE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5613" r="29918"/>
          <a:stretch/>
        </p:blipFill>
        <p:spPr>
          <a:xfrm>
            <a:off x="4671556" y="3865330"/>
            <a:ext cx="948465" cy="2786167"/>
          </a:xfrm>
          <a:prstGeom prst="teardrop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4B3DEC-9E54-47FA-970E-334B90DFFBB0}"/>
              </a:ext>
            </a:extLst>
          </p:cNvPr>
          <p:cNvSpPr/>
          <p:nvPr/>
        </p:nvSpPr>
        <p:spPr>
          <a:xfrm>
            <a:off x="811602" y="6138932"/>
            <a:ext cx="254749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098 46 98 533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951767-84EA-40A5-A174-D224D97D8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9" y="391620"/>
            <a:ext cx="6733370" cy="1399633"/>
          </a:xfrm>
          <a:prstGeom prst="rect">
            <a:avLst/>
          </a:prstGeom>
          <a:effectLst>
            <a:outerShdw blurRad="215900" dist="12700" dir="19860000" sx="108000" sy="108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A6EC5B-CDC3-4DFE-9BD9-18DB2C5B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84" y="391620"/>
            <a:ext cx="4232224" cy="1399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AB1428-97A5-407E-BA5D-FA197A7605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105">
            <a:off x="8814845" y="4440525"/>
            <a:ext cx="2698877" cy="202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18CA7D-A5D7-4DCC-844D-203FBA67A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36" y="1864592"/>
            <a:ext cx="560832" cy="8823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3D98D-4ED8-4924-A1C9-7FDE40714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94" y="1817984"/>
            <a:ext cx="2892854" cy="272748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8C19F1-0DE5-473E-8670-765245E9B7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548">
            <a:off x="6874508" y="5768720"/>
            <a:ext cx="850120" cy="85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81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EF7018A-8918-4F7E-8757-DF9EAE8AD5EF}"/>
              </a:ext>
            </a:extLst>
          </p:cNvPr>
          <p:cNvSpPr txBox="1"/>
          <p:nvPr/>
        </p:nvSpPr>
        <p:spPr>
          <a:xfrm>
            <a:off x="3908695" y="1057151"/>
            <a:ext cx="481805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/>
              <a:t>Місцевість</a:t>
            </a:r>
            <a:r>
              <a:rPr lang="ru-RU" sz="1600" dirty="0"/>
              <a:t> </a:t>
            </a:r>
            <a:r>
              <a:rPr lang="ru-RU" sz="1600" dirty="0" err="1"/>
              <a:t>поділяють</a:t>
            </a:r>
            <a:r>
              <a:rPr lang="ru-RU" sz="1600" dirty="0"/>
              <a:t> за характером </a:t>
            </a:r>
            <a:r>
              <a:rPr lang="ru-RU" sz="1600" dirty="0" err="1"/>
              <a:t>рельєфу</a:t>
            </a:r>
            <a:r>
              <a:rPr lang="ru-RU" sz="1600" dirty="0"/>
              <a:t> на </a:t>
            </a:r>
            <a:r>
              <a:rPr lang="ru-RU" sz="1600" dirty="0" err="1"/>
              <a:t>рівнинну</a:t>
            </a:r>
            <a:r>
              <a:rPr lang="ru-RU" sz="1600" dirty="0"/>
              <a:t>, </a:t>
            </a:r>
            <a:r>
              <a:rPr lang="ru-RU" sz="1600" dirty="0" err="1"/>
              <a:t>горбисту</a:t>
            </a:r>
            <a:r>
              <a:rPr lang="ru-RU" sz="1600" dirty="0"/>
              <a:t>, </a:t>
            </a:r>
            <a:r>
              <a:rPr lang="ru-RU" sz="1600" dirty="0" err="1"/>
              <a:t>гірську</a:t>
            </a:r>
            <a:r>
              <a:rPr lang="ru-RU" sz="1600" dirty="0"/>
              <a:t>;  </a:t>
            </a:r>
            <a:r>
              <a:rPr lang="ru-RU" sz="1600" dirty="0" err="1"/>
              <a:t>мірою</a:t>
            </a:r>
            <a:r>
              <a:rPr lang="ru-RU" sz="1600" dirty="0"/>
              <a:t> </a:t>
            </a:r>
            <a:r>
              <a:rPr lang="ru-RU" sz="1600" dirty="0" err="1"/>
              <a:t>розчленованості</a:t>
            </a:r>
            <a:r>
              <a:rPr lang="ru-RU" sz="1600" dirty="0"/>
              <a:t> </a:t>
            </a:r>
            <a:r>
              <a:rPr lang="ru-RU" sz="1600" dirty="0" err="1"/>
              <a:t>перешкодами</a:t>
            </a:r>
            <a:r>
              <a:rPr lang="ru-RU" sz="1600" dirty="0"/>
              <a:t> – </a:t>
            </a:r>
            <a:r>
              <a:rPr lang="ru-RU" sz="1600" dirty="0" err="1"/>
              <a:t>легкопересічену</a:t>
            </a:r>
            <a:r>
              <a:rPr lang="ru-RU" sz="1600" dirty="0"/>
              <a:t>, </a:t>
            </a:r>
            <a:r>
              <a:rPr lang="ru-RU" sz="1600" dirty="0" err="1"/>
              <a:t>середньопересічену</a:t>
            </a:r>
            <a:r>
              <a:rPr lang="ru-RU" sz="1600" dirty="0"/>
              <a:t>, </a:t>
            </a:r>
            <a:r>
              <a:rPr lang="ru-RU" sz="1600" dirty="0" err="1"/>
              <a:t>сильнопересічену</a:t>
            </a:r>
            <a:r>
              <a:rPr lang="ru-RU" sz="1600" dirty="0"/>
              <a:t>; </a:t>
            </a:r>
            <a:r>
              <a:rPr lang="ru-RU" sz="1600" dirty="0" err="1"/>
              <a:t>умовами</a:t>
            </a:r>
            <a:r>
              <a:rPr lang="ru-RU" sz="1600" dirty="0"/>
              <a:t> </a:t>
            </a:r>
            <a:r>
              <a:rPr lang="ru-RU" sz="1600" dirty="0" err="1"/>
              <a:t>спостереження</a:t>
            </a:r>
            <a:r>
              <a:rPr lang="ru-RU" sz="1600" dirty="0"/>
              <a:t> – </a:t>
            </a:r>
            <a:r>
              <a:rPr lang="ru-RU" sz="1600" dirty="0" err="1"/>
              <a:t>відкриту</a:t>
            </a:r>
            <a:r>
              <a:rPr lang="ru-RU" sz="1600" dirty="0"/>
              <a:t>, </a:t>
            </a:r>
            <a:r>
              <a:rPr lang="ru-RU" sz="1600" dirty="0" err="1"/>
              <a:t>напіввідкриту</a:t>
            </a:r>
            <a:r>
              <a:rPr lang="ru-RU" sz="1600" dirty="0"/>
              <a:t>, </a:t>
            </a:r>
            <a:r>
              <a:rPr lang="ru-RU" sz="1600" dirty="0" err="1"/>
              <a:t>закриту</a:t>
            </a:r>
            <a:r>
              <a:rPr lang="ru-RU" sz="1600" dirty="0"/>
              <a:t>;  </a:t>
            </a:r>
            <a:r>
              <a:rPr lang="ru-RU" sz="1600" dirty="0" err="1"/>
              <a:t>умовами</a:t>
            </a:r>
            <a:r>
              <a:rPr lang="ru-RU" sz="1600" dirty="0"/>
              <a:t> </a:t>
            </a:r>
            <a:r>
              <a:rPr lang="ru-RU" sz="1600" dirty="0" err="1"/>
              <a:t>прохідності</a:t>
            </a:r>
            <a:r>
              <a:rPr lang="ru-RU" sz="1600" dirty="0"/>
              <a:t> – </a:t>
            </a:r>
            <a:r>
              <a:rPr lang="ru-RU" sz="1600" dirty="0" err="1"/>
              <a:t>легкопрохідну</a:t>
            </a:r>
            <a:r>
              <a:rPr lang="ru-RU" sz="1600" dirty="0"/>
              <a:t>, </a:t>
            </a:r>
            <a:r>
              <a:rPr lang="ru-RU" sz="1600" dirty="0" err="1"/>
              <a:t>прохідну</a:t>
            </a:r>
            <a:r>
              <a:rPr lang="ru-RU" sz="1600" dirty="0"/>
              <a:t>, </a:t>
            </a:r>
            <a:r>
              <a:rPr lang="ru-RU" sz="1600" dirty="0" err="1"/>
              <a:t>важкопрохідну</a:t>
            </a:r>
            <a:r>
              <a:rPr lang="ru-RU" sz="1600" dirty="0"/>
              <a:t>, </a:t>
            </a:r>
            <a:r>
              <a:rPr lang="ru-RU" sz="1600" dirty="0" err="1"/>
              <a:t>непрохідну</a:t>
            </a:r>
            <a:r>
              <a:rPr lang="ru-RU" sz="1600" dirty="0"/>
              <a:t>, </a:t>
            </a:r>
            <a:r>
              <a:rPr lang="ru-RU" sz="1600" dirty="0" err="1"/>
              <a:t>тощо</a:t>
            </a:r>
            <a:r>
              <a:rPr lang="ru-RU" sz="1600" dirty="0"/>
              <a:t>. </a:t>
            </a:r>
          </a:p>
          <a:p>
            <a:endParaRPr lang="ru-RU" sz="1600" dirty="0"/>
          </a:p>
          <a:p>
            <a:r>
              <a:rPr lang="ru-RU" sz="1600" dirty="0"/>
              <a:t>       МІСЦЕВІСТЬ ЗМАГАНЬ – </a:t>
            </a:r>
            <a:r>
              <a:rPr lang="ru-RU" sz="1600" dirty="0" err="1"/>
              <a:t>пересічений</a:t>
            </a:r>
            <a:r>
              <a:rPr lang="ru-RU" sz="1600" dirty="0"/>
              <a:t>, </a:t>
            </a:r>
            <a:r>
              <a:rPr lang="ru-RU" sz="1600" dirty="0" err="1"/>
              <a:t>переважно</a:t>
            </a:r>
            <a:r>
              <a:rPr lang="ru-RU" sz="1600" dirty="0"/>
              <a:t> </a:t>
            </a:r>
            <a:r>
              <a:rPr lang="ru-RU" sz="1600" dirty="0" err="1"/>
              <a:t>лісовий</a:t>
            </a:r>
            <a:r>
              <a:rPr lang="ru-RU" sz="1600" dirty="0"/>
              <a:t> </a:t>
            </a:r>
            <a:r>
              <a:rPr lang="ru-RU" sz="1600" dirty="0" err="1"/>
              <a:t>масив</a:t>
            </a:r>
            <a:r>
              <a:rPr lang="ru-RU" sz="1600" dirty="0"/>
              <a:t> (парк) з </a:t>
            </a:r>
            <a:r>
              <a:rPr lang="ru-RU" sz="1600" dirty="0" err="1"/>
              <a:t>різнотипними</a:t>
            </a:r>
            <a:r>
              <a:rPr lang="ru-RU" sz="1600" dirty="0"/>
              <a:t> ландшафтами і </a:t>
            </a:r>
            <a:r>
              <a:rPr lang="ru-RU" sz="1600" dirty="0" err="1"/>
              <a:t>ступенем</a:t>
            </a:r>
            <a:r>
              <a:rPr lang="ru-RU" sz="1600" dirty="0"/>
              <a:t> </a:t>
            </a:r>
            <a:r>
              <a:rPr lang="ru-RU" sz="1600" dirty="0" err="1"/>
              <a:t>прохідності</a:t>
            </a:r>
            <a:r>
              <a:rPr lang="ru-RU" sz="1600" dirty="0"/>
              <a:t>, </a:t>
            </a:r>
            <a:r>
              <a:rPr lang="ru-RU" sz="1600" dirty="0" err="1"/>
              <a:t>придатний</a:t>
            </a:r>
            <a:r>
              <a:rPr lang="ru-RU" sz="1600" dirty="0"/>
              <a:t> до </a:t>
            </a:r>
            <a:r>
              <a:rPr lang="ru-RU" sz="1600" dirty="0" err="1"/>
              <a:t>пробігання</a:t>
            </a:r>
            <a:r>
              <a:rPr lang="ru-RU" sz="1600" dirty="0"/>
              <a:t> та </a:t>
            </a:r>
            <a:r>
              <a:rPr lang="ru-RU" sz="1600" dirty="0" err="1"/>
              <a:t>перевірки</a:t>
            </a:r>
            <a:r>
              <a:rPr lang="ru-RU" sz="1600" dirty="0"/>
              <a:t> </a:t>
            </a:r>
            <a:r>
              <a:rPr lang="ru-RU" sz="1600" dirty="0" err="1"/>
              <a:t>уміння</a:t>
            </a:r>
            <a:r>
              <a:rPr lang="ru-RU" sz="1600" dirty="0"/>
              <a:t> </a:t>
            </a:r>
            <a:r>
              <a:rPr lang="ru-RU" sz="1600" dirty="0" err="1"/>
              <a:t>орієнтування</a:t>
            </a:r>
            <a:r>
              <a:rPr lang="ru-RU" sz="1600" dirty="0"/>
              <a:t>. </a:t>
            </a:r>
            <a:r>
              <a:rPr lang="ru-RU" sz="1600" dirty="0" err="1"/>
              <a:t>Складність</a:t>
            </a:r>
            <a:r>
              <a:rPr lang="ru-RU" sz="1600" dirty="0"/>
              <a:t> </a:t>
            </a:r>
            <a:r>
              <a:rPr lang="ru-RU" sz="1600" dirty="0" err="1"/>
              <a:t>місцевості</a:t>
            </a:r>
            <a:r>
              <a:rPr lang="ru-RU" sz="1600" dirty="0"/>
              <a:t> </a:t>
            </a:r>
            <a:r>
              <a:rPr lang="ru-RU" sz="1600" dirty="0" err="1"/>
              <a:t>змагань</a:t>
            </a:r>
            <a:r>
              <a:rPr lang="ru-RU" sz="1600" dirty="0"/>
              <a:t> повинна </a:t>
            </a:r>
            <a:r>
              <a:rPr lang="ru-RU" sz="1600" dirty="0" err="1"/>
              <a:t>відповідати</a:t>
            </a:r>
            <a:r>
              <a:rPr lang="ru-RU" sz="1600" dirty="0"/>
              <a:t> </a:t>
            </a:r>
            <a:r>
              <a:rPr lang="ru-RU" sz="1600" dirty="0" err="1"/>
              <a:t>рівню</a:t>
            </a:r>
            <a:r>
              <a:rPr lang="ru-RU" sz="1600" dirty="0"/>
              <a:t>  </a:t>
            </a:r>
            <a:r>
              <a:rPr lang="ru-RU" sz="1600" dirty="0" err="1"/>
              <a:t>спортивної</a:t>
            </a:r>
            <a:r>
              <a:rPr lang="ru-RU" sz="1600" dirty="0"/>
              <a:t> </a:t>
            </a:r>
            <a:r>
              <a:rPr lang="ru-RU" sz="1600" dirty="0" err="1"/>
              <a:t>кваліфікації</a:t>
            </a:r>
            <a:r>
              <a:rPr lang="ru-RU" sz="1600" dirty="0"/>
              <a:t>  </a:t>
            </a:r>
            <a:r>
              <a:rPr lang="ru-RU" sz="1600" dirty="0" err="1"/>
              <a:t>віку</a:t>
            </a:r>
            <a:r>
              <a:rPr lang="ru-RU" sz="1600" dirty="0"/>
              <a:t>, </a:t>
            </a:r>
            <a:r>
              <a:rPr lang="ru-RU" sz="1600" dirty="0" err="1"/>
              <a:t>статі</a:t>
            </a:r>
            <a:r>
              <a:rPr lang="ru-RU" sz="1600" dirty="0"/>
              <a:t>  </a:t>
            </a:r>
            <a:r>
              <a:rPr lang="ru-RU" sz="1600" dirty="0" err="1"/>
              <a:t>спортсменів</a:t>
            </a:r>
            <a:r>
              <a:rPr lang="ru-RU" sz="1600" dirty="0"/>
              <a:t>. </a:t>
            </a:r>
          </a:p>
          <a:p>
            <a:endParaRPr lang="ru-RU" sz="1600" dirty="0"/>
          </a:p>
          <a:p>
            <a:r>
              <a:rPr lang="ru-RU" sz="1600" dirty="0"/>
              <a:t>      УМОВИ ОРІЄНТУВАННЯ – </a:t>
            </a:r>
            <a:r>
              <a:rPr lang="ru-RU" sz="1600" dirty="0" err="1"/>
              <a:t>властивості</a:t>
            </a:r>
            <a:r>
              <a:rPr lang="ru-RU" sz="1600" dirty="0"/>
              <a:t> </a:t>
            </a:r>
            <a:r>
              <a:rPr lang="ru-RU" sz="1600" dirty="0" err="1"/>
              <a:t>місцевості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можливості</a:t>
            </a:r>
            <a:r>
              <a:rPr lang="ru-RU" sz="1600" dirty="0"/>
              <a:t> </a:t>
            </a:r>
            <a:r>
              <a:rPr lang="ru-RU" sz="1600" dirty="0" err="1"/>
              <a:t>орієнтування</a:t>
            </a:r>
            <a:r>
              <a:rPr lang="ru-RU" sz="1600" dirty="0"/>
              <a:t>: </a:t>
            </a:r>
            <a:r>
              <a:rPr lang="ru-RU" sz="1600" dirty="0" err="1"/>
              <a:t>визначення</a:t>
            </a:r>
            <a:r>
              <a:rPr lang="ru-RU" sz="1600" dirty="0"/>
              <a:t> </a:t>
            </a:r>
            <a:r>
              <a:rPr lang="ru-RU" sz="1600" dirty="0" err="1"/>
              <a:t>свого</a:t>
            </a:r>
            <a:r>
              <a:rPr lang="ru-RU" sz="1600" dirty="0"/>
              <a:t> </a:t>
            </a:r>
            <a:r>
              <a:rPr lang="ru-RU" sz="1600" dirty="0" err="1"/>
              <a:t>місце</a:t>
            </a:r>
            <a:r>
              <a:rPr lang="ru-RU" sz="1600" dirty="0"/>
              <a:t> </a:t>
            </a:r>
            <a:r>
              <a:rPr lang="ru-RU" sz="1600" dirty="0" err="1"/>
              <a:t>розташування</a:t>
            </a:r>
            <a:r>
              <a:rPr lang="ru-RU" sz="1600" dirty="0"/>
              <a:t>, </a:t>
            </a:r>
            <a:r>
              <a:rPr lang="ru-RU" sz="1600" dirty="0" err="1"/>
              <a:t>орієнтирів</a:t>
            </a:r>
            <a:r>
              <a:rPr lang="ru-RU" sz="1600" dirty="0"/>
              <a:t> та </a:t>
            </a:r>
            <a:r>
              <a:rPr lang="ru-RU" sz="1600" dirty="0" err="1"/>
              <a:t>напряму</a:t>
            </a:r>
            <a:r>
              <a:rPr lang="ru-RU" sz="1600" dirty="0"/>
              <a:t> </a:t>
            </a:r>
            <a:r>
              <a:rPr lang="ru-RU" sz="1600" dirty="0" err="1"/>
              <a:t>дій</a:t>
            </a:r>
            <a:r>
              <a:rPr lang="ru-RU" sz="1600" dirty="0"/>
              <a:t>. </a:t>
            </a:r>
            <a:r>
              <a:rPr lang="ru-RU" sz="1600" dirty="0" err="1"/>
              <a:t>Умови</a:t>
            </a:r>
            <a:r>
              <a:rPr lang="ru-RU" sz="1600" dirty="0"/>
              <a:t> </a:t>
            </a:r>
            <a:r>
              <a:rPr lang="ru-RU" sz="1600" dirty="0" err="1"/>
              <a:t>орієнтування</a:t>
            </a:r>
            <a:r>
              <a:rPr lang="ru-RU" sz="1600" dirty="0"/>
              <a:t> </a:t>
            </a:r>
            <a:r>
              <a:rPr lang="ru-RU" sz="1600" dirty="0" err="1"/>
              <a:t>залежать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загальної</a:t>
            </a:r>
            <a:r>
              <a:rPr lang="ru-RU" sz="1600" dirty="0"/>
              <a:t> </a:t>
            </a:r>
            <a:r>
              <a:rPr lang="ru-RU" sz="1600" dirty="0" err="1"/>
              <a:t>особливості</a:t>
            </a:r>
            <a:r>
              <a:rPr lang="ru-RU" sz="1600" dirty="0"/>
              <a:t> </a:t>
            </a:r>
            <a:r>
              <a:rPr lang="ru-RU" sz="1600" dirty="0" err="1"/>
              <a:t>місцевості</a:t>
            </a:r>
            <a:r>
              <a:rPr lang="ru-RU" sz="1600" dirty="0"/>
              <a:t>, пори року, часу </a:t>
            </a:r>
            <a:r>
              <a:rPr lang="ru-RU" sz="1600" dirty="0" err="1"/>
              <a:t>доби</a:t>
            </a:r>
            <a:r>
              <a:rPr lang="ru-RU" sz="1600" dirty="0"/>
              <a:t>, стану погоди, </a:t>
            </a:r>
            <a:r>
              <a:rPr lang="ru-RU" sz="1600" dirty="0" err="1"/>
              <a:t>наявності</a:t>
            </a:r>
            <a:r>
              <a:rPr lang="ru-RU" sz="1600" dirty="0"/>
              <a:t> </a:t>
            </a:r>
            <a:r>
              <a:rPr lang="ru-RU" sz="1600" dirty="0" err="1"/>
              <a:t>місцевих</a:t>
            </a:r>
            <a:r>
              <a:rPr lang="ru-RU" sz="1600" dirty="0"/>
              <a:t> </a:t>
            </a:r>
            <a:r>
              <a:rPr lang="ru-RU" sz="1600" dirty="0" err="1"/>
              <a:t>предметів</a:t>
            </a:r>
            <a:r>
              <a:rPr lang="ru-RU" sz="1600" dirty="0"/>
              <a:t> та </a:t>
            </a:r>
            <a:r>
              <a:rPr lang="ru-RU" sz="1600" dirty="0" err="1"/>
              <a:t>характерних</a:t>
            </a:r>
            <a:r>
              <a:rPr lang="ru-RU" sz="1600" dirty="0"/>
              <a:t> </a:t>
            </a:r>
            <a:r>
              <a:rPr lang="ru-RU" sz="1600" dirty="0" err="1"/>
              <a:t>елементів</a:t>
            </a:r>
            <a:r>
              <a:rPr lang="ru-RU" sz="1600" dirty="0"/>
              <a:t> </a:t>
            </a:r>
            <a:r>
              <a:rPr lang="ru-RU" sz="1600" dirty="0" err="1"/>
              <a:t>рельєфу</a:t>
            </a:r>
            <a:r>
              <a:rPr lang="ru-RU" sz="1600" dirty="0"/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060ABC-A458-47B8-BDA2-36A35D00C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706256"/>
            <a:ext cx="2981558" cy="85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206515-D697-4970-9DFE-449755391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7" b="30513"/>
          <a:stretch/>
        </p:blipFill>
        <p:spPr>
          <a:xfrm>
            <a:off x="728070" y="1701435"/>
            <a:ext cx="2993219" cy="118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5A6858-9327-4EFC-A9B8-B56F38135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b="32917"/>
          <a:stretch/>
        </p:blipFill>
        <p:spPr>
          <a:xfrm>
            <a:off x="716409" y="3066759"/>
            <a:ext cx="2981558" cy="118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5819C9-FA89-471B-90BC-9D296299D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4432083"/>
            <a:ext cx="2969897" cy="205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4C64AFC-CAC7-49C6-A8A3-2EF617E86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53" y="3134216"/>
            <a:ext cx="758738" cy="7587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F1258F-9DD6-4C25-A106-E59C717B4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50" y="1015325"/>
            <a:ext cx="2964768" cy="197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CCC574-6C9B-4C4F-8ACF-6ECB62D0B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962">
            <a:off x="10041252" y="305446"/>
            <a:ext cx="1700667" cy="127550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FC428A-0619-432A-9906-BFB798F1F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5158" y="4036568"/>
            <a:ext cx="2732292" cy="181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BEB092-9D22-4FDF-9AD5-3D9421BCF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142" flipH="1">
            <a:off x="8809224" y="2837186"/>
            <a:ext cx="1953442" cy="130196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1263AD-000D-450A-93C2-E69B2DD5381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26500" b="15372"/>
          <a:stretch/>
        </p:blipFill>
        <p:spPr>
          <a:xfrm rot="20489866">
            <a:off x="8879962" y="5041720"/>
            <a:ext cx="1596017" cy="151825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7A1C2-587A-4FB2-B8C7-70189E8B5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38596" y="5999076"/>
            <a:ext cx="752922" cy="75292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F3366A-0736-425D-87F2-F9A0996F17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13918">
            <a:off x="3962791" y="173990"/>
            <a:ext cx="1460478" cy="5933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D3874C-B827-4CA2-878A-1633EB419962}"/>
              </a:ext>
            </a:extLst>
          </p:cNvPr>
          <p:cNvSpPr/>
          <p:nvPr/>
        </p:nvSpPr>
        <p:spPr>
          <a:xfrm>
            <a:off x="167451" y="19865"/>
            <a:ext cx="10156435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Місцевість         </a:t>
            </a:r>
            <a:r>
              <a:rPr lang="uk-UA" sz="3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 умови орієнтування</a:t>
            </a:r>
            <a:endParaRPr lang="ru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77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03D8F76-EC6E-4B74-852D-BE0E9FF6E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3" y="289278"/>
            <a:ext cx="2003553" cy="637027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8428D2-73FE-4A24-B26D-F3D6D115A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714" y="289278"/>
            <a:ext cx="8849374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Дистанції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 </a:t>
            </a:r>
            <a:r>
              <a:rPr lang="ru-RU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їх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основні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характеристики за формою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F222DB-72DA-4E3E-808A-26B55783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76" y="1830844"/>
            <a:ext cx="6158648" cy="4316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772128-965D-4CCC-B94B-AFE8530F5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3" y="929138"/>
            <a:ext cx="2003553" cy="13343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8342F7-8AD4-4326-91FF-851C6CE93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9" y="2496762"/>
            <a:ext cx="2865857" cy="20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5146DB-FD16-4B6C-BAAE-2AA008E0D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85" y="5118081"/>
            <a:ext cx="1576502" cy="9301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902A23-CF74-427E-8350-4778EE43B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614">
            <a:off x="3293824" y="1171447"/>
            <a:ext cx="3180365" cy="20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30C3E5-1729-4457-BEC8-4344051BF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162">
            <a:off x="4692409" y="3225356"/>
            <a:ext cx="2906055" cy="212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F6CB71-281C-4800-951A-C9648B4B3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832">
            <a:off x="7391060" y="1250018"/>
            <a:ext cx="3020124" cy="217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A9030C-5230-4CED-BF5B-D0F129F05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16">
            <a:off x="8250536" y="3811162"/>
            <a:ext cx="3356410" cy="251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EBA6B9-FF65-4207-B5E4-205BE735A6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646">
            <a:off x="1835986" y="4095065"/>
            <a:ext cx="2758033" cy="218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4409717-7619-49D4-B263-A5706F4CBD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0274" y="5597981"/>
            <a:ext cx="1176831" cy="11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1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62E1B8-3FEB-4094-873C-9A67AB6EB943}"/>
              </a:ext>
            </a:extLst>
          </p:cNvPr>
          <p:cNvSpPr/>
          <p:nvPr/>
        </p:nvSpPr>
        <p:spPr>
          <a:xfrm>
            <a:off x="4807477" y="4581277"/>
            <a:ext cx="4446952" cy="528588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F9C40B-6D7D-4167-8C19-89D5E587ADBC}"/>
              </a:ext>
            </a:extLst>
          </p:cNvPr>
          <p:cNvSpPr/>
          <p:nvPr/>
        </p:nvSpPr>
        <p:spPr>
          <a:xfrm>
            <a:off x="4699200" y="98510"/>
            <a:ext cx="7117185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Дистанція 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обов’язкова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супровідна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легенд-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символів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піктограм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815F3C-3028-44D9-8E8E-C18B35723526}"/>
              </a:ext>
            </a:extLst>
          </p:cNvPr>
          <p:cNvSpPr/>
          <p:nvPr/>
        </p:nvSpPr>
        <p:spPr>
          <a:xfrm>
            <a:off x="682905" y="1768850"/>
            <a:ext cx="32446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Група</a:t>
            </a:r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Ч-12 (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хлопчики</a:t>
            </a:r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12 </a:t>
            </a:r>
            <a:r>
              <a:rPr lang="ru-RU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років</a:t>
            </a:r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410BD89-7A4B-4210-B8DC-0AE338BA1670}"/>
              </a:ext>
            </a:extLst>
          </p:cNvPr>
          <p:cNvCxnSpPr>
            <a:cxnSpLocks/>
          </p:cNvCxnSpPr>
          <p:nvPr/>
        </p:nvCxnSpPr>
        <p:spPr>
          <a:xfrm flipH="1">
            <a:off x="4925922" y="1455520"/>
            <a:ext cx="49075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C438772-CF81-481D-BB7F-D5BA1D90590E}"/>
              </a:ext>
            </a:extLst>
          </p:cNvPr>
          <p:cNvSpPr/>
          <p:nvPr/>
        </p:nvSpPr>
        <p:spPr>
          <a:xfrm>
            <a:off x="682905" y="1163133"/>
            <a:ext cx="4157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Змагання</a:t>
            </a:r>
            <a:r>
              <a:rPr lang="ru-RU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«Кубок НВК»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170D1B-F64E-4CE7-A055-FB836D2CF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77" y="2127074"/>
            <a:ext cx="4499099" cy="257839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F57E488-5CA4-41D9-9C0C-51659CDFC132}"/>
              </a:ext>
            </a:extLst>
          </p:cNvPr>
          <p:cNvSpPr/>
          <p:nvPr/>
        </p:nvSpPr>
        <p:spPr>
          <a:xfrm>
            <a:off x="555221" y="2127074"/>
            <a:ext cx="33735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Довжина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- 2,4 км 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EE25D7F-B806-49CF-8271-A4F1B7B0624A}"/>
              </a:ext>
            </a:extLst>
          </p:cNvPr>
          <p:cNvCxnSpPr>
            <a:cxnSpLocks/>
          </p:cNvCxnSpPr>
          <p:nvPr/>
        </p:nvCxnSpPr>
        <p:spPr>
          <a:xfrm>
            <a:off x="4375161" y="1953516"/>
            <a:ext cx="0" cy="842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192F592-BF6A-4F2C-99B8-224526F9AB37}"/>
              </a:ext>
            </a:extLst>
          </p:cNvPr>
          <p:cNvSpPr/>
          <p:nvPr/>
        </p:nvSpPr>
        <p:spPr>
          <a:xfrm>
            <a:off x="709029" y="2496406"/>
            <a:ext cx="36661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Набір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висоти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- 60 м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C2739F2-A528-4073-B903-22889348CD8B}"/>
              </a:ext>
            </a:extLst>
          </p:cNvPr>
          <p:cNvCxnSpPr>
            <a:cxnSpLocks/>
          </p:cNvCxnSpPr>
          <p:nvPr/>
        </p:nvCxnSpPr>
        <p:spPr>
          <a:xfrm>
            <a:off x="709029" y="1747908"/>
            <a:ext cx="3990171" cy="20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8349171-333B-4531-A5A9-436F4A170956}"/>
              </a:ext>
            </a:extLst>
          </p:cNvPr>
          <p:cNvSpPr txBox="1"/>
          <p:nvPr/>
        </p:nvSpPr>
        <p:spPr>
          <a:xfrm>
            <a:off x="364175" y="2994194"/>
            <a:ext cx="4569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    </a:t>
            </a:r>
            <a:r>
              <a:rPr lang="uk-UA" sz="1400" dirty="0"/>
              <a:t>На дистанції 4 марковані </a:t>
            </a:r>
            <a:r>
              <a:rPr lang="uk-UA" sz="1400" dirty="0" err="1"/>
              <a:t>участки</a:t>
            </a:r>
            <a:r>
              <a:rPr lang="uk-UA" sz="1400" dirty="0"/>
              <a:t>: </a:t>
            </a:r>
          </a:p>
          <a:p>
            <a:r>
              <a:rPr lang="uk-UA" sz="1400" dirty="0"/>
              <a:t>1-й (</a:t>
            </a:r>
            <a:r>
              <a:rPr lang="uk-UA" sz="1200" dirty="0"/>
              <a:t>330 м</a:t>
            </a:r>
            <a:r>
              <a:rPr lang="uk-UA" sz="1400" dirty="0"/>
              <a:t>) від Старту до </a:t>
            </a:r>
            <a:r>
              <a:rPr lang="uk-UA" sz="1400" dirty="0" err="1"/>
              <a:t>картороздатки</a:t>
            </a:r>
            <a:r>
              <a:rPr lang="uk-UA" sz="1400" dirty="0"/>
              <a:t>  чи так званого пункту «К», що чітко вказує ваше місцезнаходження;</a:t>
            </a:r>
          </a:p>
          <a:p>
            <a:r>
              <a:rPr lang="uk-UA" sz="1400" dirty="0"/>
              <a:t>2-й та 3-й  від КП-2 до КП-3 через обов’язковий «прохід» довжина </a:t>
            </a:r>
            <a:r>
              <a:rPr lang="uk-UA" sz="1400" dirty="0" err="1"/>
              <a:t>участків</a:t>
            </a:r>
            <a:r>
              <a:rPr lang="uk-UA" sz="1400" dirty="0"/>
              <a:t>  140 та 110 метрів;</a:t>
            </a:r>
          </a:p>
          <a:p>
            <a:r>
              <a:rPr lang="uk-UA" sz="1400" dirty="0"/>
              <a:t>4-й (</a:t>
            </a:r>
            <a:r>
              <a:rPr lang="uk-UA" sz="1200" dirty="0"/>
              <a:t>330м</a:t>
            </a:r>
            <a:r>
              <a:rPr lang="uk-UA" sz="1400" dirty="0"/>
              <a:t>) від останнього КП до фінішу.</a:t>
            </a:r>
            <a:endParaRPr lang="ru-UA" sz="14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141F9B7-CC64-4890-82CC-7B81DF113DD2}"/>
              </a:ext>
            </a:extLst>
          </p:cNvPr>
          <p:cNvSpPr/>
          <p:nvPr/>
        </p:nvSpPr>
        <p:spPr>
          <a:xfrm>
            <a:off x="766195" y="4545724"/>
            <a:ext cx="2321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CF0474-BD15-4EAB-BD71-5A071133FAA5}"/>
              </a:ext>
            </a:extLst>
          </p:cNvPr>
          <p:cNvSpPr txBox="1"/>
          <p:nvPr/>
        </p:nvSpPr>
        <p:spPr>
          <a:xfrm>
            <a:off x="364175" y="4945834"/>
            <a:ext cx="4069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«Старт» – пункт «К» за маркуванням 330 метрів</a:t>
            </a:r>
          </a:p>
          <a:p>
            <a:r>
              <a:rPr lang="uk-UA" sz="1400" dirty="0"/>
              <a:t>КП №1 (31)  - КП №2 (32) – обов’язковий «прохід»</a:t>
            </a:r>
          </a:p>
          <a:p>
            <a:r>
              <a:rPr lang="uk-UA" sz="1400" dirty="0"/>
              <a:t> за маркуваннями 110 і 140 метрів з виходом </a:t>
            </a:r>
          </a:p>
          <a:p>
            <a:r>
              <a:rPr lang="uk-UA" sz="1400" dirty="0"/>
              <a:t>на КП №3 (33) – КП №4 (34) далі по маркуванню (330 м)   до фінішної лінії</a:t>
            </a:r>
            <a:r>
              <a:rPr lang="uk-UA" sz="1600" dirty="0"/>
              <a:t>.</a:t>
            </a:r>
            <a:endParaRPr lang="ru-UA" sz="16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FE4C199-B403-4749-A92E-E269F7C8A852}"/>
              </a:ext>
            </a:extLst>
          </p:cNvPr>
          <p:cNvCxnSpPr>
            <a:cxnSpLocks/>
          </p:cNvCxnSpPr>
          <p:nvPr/>
        </p:nvCxnSpPr>
        <p:spPr>
          <a:xfrm flipH="1" flipV="1">
            <a:off x="4933953" y="1455523"/>
            <a:ext cx="866196" cy="871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BE1F4B3-0117-4416-8D31-C71363B9CE3E}"/>
              </a:ext>
            </a:extLst>
          </p:cNvPr>
          <p:cNvCxnSpPr>
            <a:cxnSpLocks/>
          </p:cNvCxnSpPr>
          <p:nvPr/>
        </p:nvCxnSpPr>
        <p:spPr>
          <a:xfrm flipH="1" flipV="1">
            <a:off x="4699201" y="1768851"/>
            <a:ext cx="682338" cy="640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EB9FC60-A1BB-4D6B-99E3-FE0096516649}"/>
              </a:ext>
            </a:extLst>
          </p:cNvPr>
          <p:cNvCxnSpPr>
            <a:cxnSpLocks/>
          </p:cNvCxnSpPr>
          <p:nvPr/>
        </p:nvCxnSpPr>
        <p:spPr>
          <a:xfrm flipH="1" flipV="1">
            <a:off x="4375164" y="1953517"/>
            <a:ext cx="663044" cy="671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F5A0AB9-03B3-4F55-8197-3AFE77684B0B}"/>
              </a:ext>
            </a:extLst>
          </p:cNvPr>
          <p:cNvSpPr/>
          <p:nvPr/>
        </p:nvSpPr>
        <p:spPr>
          <a:xfrm>
            <a:off x="4723084" y="4645516"/>
            <a:ext cx="44230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Старт – К-31-32- «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прохід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 -33-34-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фініш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DF4AAB8-11CF-43AF-9CED-4AE80C0E4E00}"/>
              </a:ext>
            </a:extLst>
          </p:cNvPr>
          <p:cNvCxnSpPr/>
          <p:nvPr/>
        </p:nvCxnSpPr>
        <p:spPr>
          <a:xfrm>
            <a:off x="4065973" y="1953516"/>
            <a:ext cx="2950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DE2F670-CB4A-480E-9BF7-C4548C430A2A}"/>
              </a:ext>
            </a:extLst>
          </p:cNvPr>
          <p:cNvCxnSpPr/>
          <p:nvPr/>
        </p:nvCxnSpPr>
        <p:spPr>
          <a:xfrm>
            <a:off x="4065973" y="2343705"/>
            <a:ext cx="2950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33D2410-292F-46F0-B9B8-9E82F6E59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548">
            <a:off x="3691185" y="245772"/>
            <a:ext cx="850120" cy="85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77B6B3-8981-465F-A242-15512853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39" y="411383"/>
            <a:ext cx="2005758" cy="64013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00A38FF-4E91-43A3-8160-F35279170F51}"/>
              </a:ext>
            </a:extLst>
          </p:cNvPr>
          <p:cNvSpPr/>
          <p:nvPr/>
        </p:nvSpPr>
        <p:spPr>
          <a:xfrm>
            <a:off x="9235830" y="1545092"/>
            <a:ext cx="26743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err="1">
                <a:ln w="0"/>
                <a:solidFill>
                  <a:srgbClr val="CC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Умовні</a:t>
            </a:r>
            <a:r>
              <a:rPr lang="ru-RU" sz="2000" b="0" cap="none" spc="0" dirty="0">
                <a:ln w="0"/>
                <a:solidFill>
                  <a:srgbClr val="CC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знаки </a:t>
            </a:r>
            <a:r>
              <a:rPr lang="ru-RU" sz="2000" b="0" cap="none" spc="0" dirty="0" err="1">
                <a:ln w="0"/>
                <a:solidFill>
                  <a:srgbClr val="CC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endParaRPr lang="ru-RU" sz="2000" b="0" cap="none" spc="0" dirty="0">
              <a:ln w="0"/>
              <a:solidFill>
                <a:srgbClr val="CC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2B7917-B88C-4B91-9C41-348C7C214414}"/>
              </a:ext>
            </a:extLst>
          </p:cNvPr>
          <p:cNvSpPr txBox="1"/>
          <p:nvPr/>
        </p:nvSpPr>
        <p:spPr>
          <a:xfrm>
            <a:off x="10362240" y="2091755"/>
            <a:ext cx="1032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Старт</a:t>
            </a:r>
          </a:p>
          <a:p>
            <a:pPr marL="285750" indent="-285750">
              <a:buFontTx/>
              <a:buChar char="-"/>
            </a:pPr>
            <a:r>
              <a:rPr lang="uk-UA" dirty="0"/>
              <a:t>  КП</a:t>
            </a:r>
          </a:p>
          <a:p>
            <a:pPr marL="285750" indent="-285750">
              <a:buFontTx/>
              <a:buChar char="-"/>
            </a:pPr>
            <a:r>
              <a:rPr lang="uk-UA" dirty="0"/>
              <a:t>№ КП</a:t>
            </a:r>
            <a:endParaRPr lang="ru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A32F66-6248-4338-9B47-1A48534A8F0E}"/>
              </a:ext>
            </a:extLst>
          </p:cNvPr>
          <p:cNvSpPr txBox="1"/>
          <p:nvPr/>
        </p:nvSpPr>
        <p:spPr>
          <a:xfrm>
            <a:off x="10362240" y="2939044"/>
            <a:ext cx="1232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Етап</a:t>
            </a:r>
          </a:p>
          <a:p>
            <a:r>
              <a:rPr lang="uk-UA" dirty="0"/>
              <a:t>№КП (код)</a:t>
            </a:r>
            <a:endParaRPr lang="ru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BBC786-25E7-429E-A208-9802921476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"/>
          <a:stretch/>
        </p:blipFill>
        <p:spPr>
          <a:xfrm>
            <a:off x="9240923" y="1973804"/>
            <a:ext cx="1121317" cy="432107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A9AA22A-9F82-45E7-BA31-334825D88986}"/>
              </a:ext>
            </a:extLst>
          </p:cNvPr>
          <p:cNvSpPr txBox="1"/>
          <p:nvPr/>
        </p:nvSpPr>
        <p:spPr>
          <a:xfrm>
            <a:off x="9870347" y="3613977"/>
            <a:ext cx="22220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-маркування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 - фініш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заборона проходу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- обов’язковий прохід</a:t>
            </a:r>
          </a:p>
          <a:p>
            <a:endParaRPr lang="ru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90EC32-6577-42D5-9472-BCAE97C16CC7}"/>
              </a:ext>
            </a:extLst>
          </p:cNvPr>
          <p:cNvSpPr txBox="1"/>
          <p:nvPr/>
        </p:nvSpPr>
        <p:spPr>
          <a:xfrm>
            <a:off x="9833478" y="4722461"/>
            <a:ext cx="216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заборонена ділянка</a:t>
            </a:r>
          </a:p>
          <a:p>
            <a:r>
              <a:rPr lang="uk-UA" dirty="0"/>
              <a:t>небезпечна ділянка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3F3F77-67D0-4099-9F89-0D0123893ADC}"/>
              </a:ext>
            </a:extLst>
          </p:cNvPr>
          <p:cNvSpPr txBox="1"/>
          <p:nvPr/>
        </p:nvSpPr>
        <p:spPr>
          <a:xfrm>
            <a:off x="9867681" y="5290010"/>
            <a:ext cx="2222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заборонений шлях</a:t>
            </a:r>
          </a:p>
          <a:p>
            <a:r>
              <a:rPr lang="uk-UA" dirty="0"/>
              <a:t>-  пункт допомоги</a:t>
            </a:r>
          </a:p>
          <a:p>
            <a:r>
              <a:rPr lang="uk-UA" dirty="0"/>
              <a:t>- пункт підживлення</a:t>
            </a:r>
          </a:p>
          <a:p>
            <a:pPr marL="285750" indent="-285750">
              <a:buFontTx/>
              <a:buChar char="-"/>
            </a:pPr>
            <a:endParaRPr lang="ru-UA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57A1BF1-3652-44BB-B6C0-E01DF9B0FE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37403"/>
          <a:stretch/>
        </p:blipFill>
        <p:spPr>
          <a:xfrm>
            <a:off x="4756795" y="5089172"/>
            <a:ext cx="4549781" cy="10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0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2C1986-F359-4FFD-9595-0D4B495E8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2293" r="24519" b="81030"/>
          <a:stretch/>
        </p:blipFill>
        <p:spPr>
          <a:xfrm>
            <a:off x="5253451" y="5275504"/>
            <a:ext cx="3744245" cy="59978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50C723-D744-4371-9765-0040EBEC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5" r="58293" b="80173"/>
          <a:stretch/>
        </p:blipFill>
        <p:spPr>
          <a:xfrm>
            <a:off x="5253451" y="4326522"/>
            <a:ext cx="2183906" cy="71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6B892-53B2-4A2E-B0AC-21E42CD008D5}"/>
              </a:ext>
            </a:extLst>
          </p:cNvPr>
          <p:cNvSpPr txBox="1"/>
          <p:nvPr/>
        </p:nvSpPr>
        <p:spPr>
          <a:xfrm>
            <a:off x="5580657" y="218108"/>
            <a:ext cx="653403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1600" dirty="0"/>
              <a:t>Символ КП  на малюнку чи фото нагадує обізнаним – річ іде</a:t>
            </a:r>
          </a:p>
          <a:p>
            <a:r>
              <a:rPr lang="uk-UA" sz="1600" dirty="0"/>
              <a:t> про спортивне орієнтування  та не завжди при його присутності</a:t>
            </a:r>
          </a:p>
          <a:p>
            <a:r>
              <a:rPr lang="uk-UA" sz="1600" dirty="0"/>
              <a:t> нам вдається зрозуміти інформацію про місцезнаходження самого</a:t>
            </a:r>
          </a:p>
          <a:p>
            <a:r>
              <a:rPr lang="uk-UA" sz="1600" dirty="0"/>
              <a:t> контрольного пункту. </a:t>
            </a:r>
          </a:p>
          <a:p>
            <a:r>
              <a:rPr lang="uk-UA" sz="1600" dirty="0"/>
              <a:t>    </a:t>
            </a:r>
          </a:p>
          <a:p>
            <a:r>
              <a:rPr lang="uk-UA" sz="1600" dirty="0"/>
              <a:t>                                     Описові малюнки, якими користуються початківці та </a:t>
            </a:r>
          </a:p>
          <a:p>
            <a:r>
              <a:rPr lang="uk-UA" sz="1600" dirty="0"/>
              <a:t>                               досвідчені спортсмени і навіть судді – </a:t>
            </a:r>
            <a:r>
              <a:rPr lang="uk-UA" sz="1600" dirty="0" err="1"/>
              <a:t>дистанційники</a:t>
            </a:r>
            <a:endParaRPr lang="uk-UA" sz="1600" dirty="0"/>
          </a:p>
          <a:p>
            <a:r>
              <a:rPr lang="uk-UA" sz="1600" dirty="0"/>
              <a:t>                               наглядно демонструють ситуацію місцеположення</a:t>
            </a:r>
          </a:p>
          <a:p>
            <a:r>
              <a:rPr lang="uk-UA" sz="1600" dirty="0"/>
              <a:t>                               контрольного пункту.</a:t>
            </a:r>
            <a:br>
              <a:rPr lang="uk-UA" sz="1600" dirty="0"/>
            </a:br>
            <a:r>
              <a:rPr lang="uk-UA" sz="1600" dirty="0"/>
              <a:t>     До вашої уваги один з таких малюнків – перехрестя стежки зі </a:t>
            </a:r>
          </a:p>
          <a:p>
            <a:r>
              <a:rPr lang="uk-UA" sz="1600" dirty="0"/>
              <a:t>струмком (основна ознака) на відкритій місцевості неподалік </a:t>
            </a:r>
          </a:p>
          <a:p>
            <a:r>
              <a:rPr lang="uk-UA" sz="1600" dirty="0"/>
              <a:t>окремого дерева, а правий берег струмка з окремо  розміщеним</a:t>
            </a:r>
          </a:p>
          <a:p>
            <a:r>
              <a:rPr lang="uk-UA" sz="1600" dirty="0"/>
              <a:t>  камінням та поодинокими молодими ялинками.</a:t>
            </a:r>
            <a:endParaRPr lang="ru-UA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AB0138-F818-4D0A-8BE1-B6930655C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65554" b="-2982"/>
          <a:stretch/>
        </p:blipFill>
        <p:spPr>
          <a:xfrm>
            <a:off x="5254931" y="3490390"/>
            <a:ext cx="1682138" cy="7031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E1F20BF-B0F2-4BC7-B294-F421C3EB5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65" y="149717"/>
            <a:ext cx="4012187" cy="57255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744743-4160-4D74-8D3F-335B0E462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3" y="218108"/>
            <a:ext cx="3467470" cy="231164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051BA-97FB-4602-B829-0721D5859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3" t="82" r="58147" b="80914"/>
          <a:stretch/>
        </p:blipFill>
        <p:spPr>
          <a:xfrm>
            <a:off x="4340035" y="1298066"/>
            <a:ext cx="2481244" cy="104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3DA389-35CD-4415-ACBD-A00ECF44BA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0" b="23530"/>
          <a:stretch/>
        </p:blipFill>
        <p:spPr>
          <a:xfrm>
            <a:off x="355205" y="2182446"/>
            <a:ext cx="2389211" cy="101089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BD412-9380-4C6A-8D6C-53A3D982CDF7}"/>
              </a:ext>
            </a:extLst>
          </p:cNvPr>
          <p:cNvSpPr txBox="1"/>
          <p:nvPr/>
        </p:nvSpPr>
        <p:spPr>
          <a:xfrm>
            <a:off x="7906684" y="3491984"/>
            <a:ext cx="389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/>
              <a:t>Текстова легенда</a:t>
            </a:r>
          </a:p>
          <a:p>
            <a:pPr marL="285750" indent="-285750">
              <a:buFontTx/>
              <a:buChar char="-"/>
            </a:pPr>
            <a:r>
              <a:rPr lang="uk-UA" dirty="0"/>
              <a:t>«Перехрестя стежки зі струмком»</a:t>
            </a:r>
            <a:endParaRPr lang="ru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785E1-DA89-410D-89C3-0CA3D9BFC83E}"/>
              </a:ext>
            </a:extLst>
          </p:cNvPr>
          <p:cNvSpPr txBox="1"/>
          <p:nvPr/>
        </p:nvSpPr>
        <p:spPr>
          <a:xfrm>
            <a:off x="7500766" y="4466816"/>
            <a:ext cx="361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- Ситуація з карти в умовних знаків</a:t>
            </a:r>
            <a:endParaRPr lang="ru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6CE88-0945-49AC-9F1C-20F8E478C46E}"/>
              </a:ext>
            </a:extLst>
          </p:cNvPr>
          <p:cNvSpPr txBox="1"/>
          <p:nvPr/>
        </p:nvSpPr>
        <p:spPr>
          <a:xfrm>
            <a:off x="9078313" y="5355096"/>
            <a:ext cx="203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Легенди - символи</a:t>
            </a:r>
            <a:endParaRPr lang="ru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A63BD87-C311-43E7-B0FD-91A37F795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8" y="68071"/>
            <a:ext cx="678844" cy="678844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A71412E-8095-4B19-8E0C-4012F62CA11E}"/>
              </a:ext>
            </a:extLst>
          </p:cNvPr>
          <p:cNvSpPr/>
          <p:nvPr/>
        </p:nvSpPr>
        <p:spPr>
          <a:xfrm>
            <a:off x="2377610" y="5229624"/>
            <a:ext cx="2441278" cy="14659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Укажіть код КП ,</a:t>
            </a:r>
          </a:p>
          <a:p>
            <a:pPr algn="ctr"/>
            <a:r>
              <a:rPr lang="uk-UA" dirty="0"/>
              <a:t>Що відповідає</a:t>
            </a:r>
          </a:p>
          <a:p>
            <a:pPr algn="ctr"/>
            <a:r>
              <a:rPr lang="uk-UA" dirty="0"/>
              <a:t>Описовому малюнку.</a:t>
            </a:r>
            <a:endParaRPr lang="ru-UA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206D75C-B7E5-45DD-8FD2-15CA242605EE}"/>
              </a:ext>
            </a:extLst>
          </p:cNvPr>
          <p:cNvSpPr/>
          <p:nvPr/>
        </p:nvSpPr>
        <p:spPr>
          <a:xfrm>
            <a:off x="2337644" y="3664656"/>
            <a:ext cx="2481244" cy="15649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5F09E69-F718-4FC9-BB3C-5D79D9BE224B}"/>
              </a:ext>
            </a:extLst>
          </p:cNvPr>
          <p:cNvSpPr/>
          <p:nvPr/>
        </p:nvSpPr>
        <p:spPr>
          <a:xfrm>
            <a:off x="2647573" y="3856246"/>
            <a:ext cx="1970155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Тест на </a:t>
            </a:r>
            <a:r>
              <a:rPr lang="ru-RU" b="0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знання</a:t>
            </a:r>
            <a:endParaRPr lang="ru-RU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 </a:t>
            </a:r>
            <a:r>
              <a:rPr lang="ru-RU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розуміння</a:t>
            </a:r>
            <a:endParaRPr lang="ru-RU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легенд - </a:t>
            </a:r>
            <a:r>
              <a:rPr lang="ru-RU" b="0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</a:t>
            </a:r>
            <a:endParaRPr lang="ru-RU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ІОФ</a:t>
            </a:r>
            <a:endParaRPr lang="ru-RU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00AE73F-1F2E-41EC-A87F-2D87006241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"/>
          <a:stretch/>
        </p:blipFill>
        <p:spPr>
          <a:xfrm>
            <a:off x="483353" y="3429000"/>
            <a:ext cx="2132916" cy="262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432BB2-BE89-4718-A7F2-339E95326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13"/>
          <a:stretch/>
        </p:blipFill>
        <p:spPr>
          <a:xfrm>
            <a:off x="6937069" y="3490390"/>
            <a:ext cx="1127394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8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0D29ED-9444-44BE-9BA9-9695C024B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5" y="629064"/>
            <a:ext cx="3681714" cy="312009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BB7E92-E31F-4795-8E23-4BF12B8D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r="-209"/>
          <a:stretch/>
        </p:blipFill>
        <p:spPr>
          <a:xfrm>
            <a:off x="368215" y="3205450"/>
            <a:ext cx="3914775" cy="2467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2F4CE2-50FC-4B0F-9314-E73DB2D38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86" y="613142"/>
            <a:ext cx="4248161" cy="3522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EC7F3E-7DE7-4C36-A5CA-E42E27463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87" y="4098245"/>
            <a:ext cx="4248161" cy="15175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D88503-78CB-498B-BB1E-BEA8275B7F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87" y="5556023"/>
            <a:ext cx="4248162" cy="10259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18763B-C05D-4A03-99F3-5816EAD8A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49" y="356055"/>
            <a:ext cx="4248161" cy="35223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1D43CE-9C80-4E30-B60B-85EE81114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10" y="3873877"/>
            <a:ext cx="4250082" cy="15110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8825AF-FB31-49BA-8853-53A1F0707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49" y="5392981"/>
            <a:ext cx="4248161" cy="66543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12B9205-DDF9-4ADB-B964-8D691DF3D9EA}"/>
              </a:ext>
            </a:extLst>
          </p:cNvPr>
          <p:cNvSpPr/>
          <p:nvPr/>
        </p:nvSpPr>
        <p:spPr>
          <a:xfrm>
            <a:off x="456812" y="94445"/>
            <a:ext cx="56391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Комбінована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характеристика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КП 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C84BAD4-B43B-4301-B7F9-7FC2C68CAD11}"/>
              </a:ext>
            </a:extLst>
          </p:cNvPr>
          <p:cNvSpPr/>
          <p:nvPr/>
        </p:nvSpPr>
        <p:spPr>
          <a:xfrm>
            <a:off x="8167154" y="6079598"/>
            <a:ext cx="36824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 на </a:t>
            </a:r>
            <a:r>
              <a:rPr lang="ru-RU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прикладі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лінійних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орієнтирів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745298-F791-4846-8A6C-71A549E85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1200" y="166575"/>
            <a:ext cx="688559" cy="6885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1CA1A3-74EE-40BE-9E01-76A0EC3EEDF7}"/>
              </a:ext>
            </a:extLst>
          </p:cNvPr>
          <p:cNvSpPr/>
          <p:nvPr/>
        </p:nvSpPr>
        <p:spPr>
          <a:xfrm>
            <a:off x="-4263" y="5821979"/>
            <a:ext cx="39771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Карта 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Місцевість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Легенда  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Опис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70F0C-7BAB-4593-9EB1-CB2CB44B77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9628" y="123860"/>
            <a:ext cx="1582975" cy="5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4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C8E5E9-DAF6-4995-BC20-6E7FA6813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4" y="152400"/>
            <a:ext cx="9326326" cy="65532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E495CF-9B98-4A77-B5FB-E77C2DC9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88" y="345889"/>
            <a:ext cx="431998" cy="40658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1D0DA6-D383-4516-81CF-A7E658E37248}"/>
              </a:ext>
            </a:extLst>
          </p:cNvPr>
          <p:cNvSpPr/>
          <p:nvPr/>
        </p:nvSpPr>
        <p:spPr>
          <a:xfrm>
            <a:off x="9802576" y="1011734"/>
            <a:ext cx="2095500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Система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кольорів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має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велике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значення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полегшення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читання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карт: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синій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використовується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br>
              <a:rPr lang="ru-RU" sz="1400" dirty="0"/>
            </a:br>
            <a:r>
              <a:rPr lang="ru-RU" sz="1400" b="0" i="0" dirty="0" err="1">
                <a:effectLst/>
                <a:latin typeface="Arial" panose="020B0604020202020204" pitchFamily="34" charset="0"/>
              </a:rPr>
              <a:t>об’єктів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пов’язаних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з водою;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жовтий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використовується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відкритих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ділянок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;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зелений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br>
              <a:rPr lang="ru-RU" sz="1400" dirty="0"/>
            </a:b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використовується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об’єктів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рослинності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;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коричневий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використовується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форм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рельєфу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;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чорний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br>
              <a:rPr lang="ru-RU" sz="1400" dirty="0"/>
            </a:br>
            <a:r>
              <a:rPr lang="ru-RU" sz="1400" b="0" i="0" dirty="0">
                <a:effectLst/>
                <a:latin typeface="Arial" panose="020B0604020202020204" pitchFamily="34" charset="0"/>
              </a:rPr>
              <a:t>та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сірий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використовуються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всього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іншого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включаючи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скелі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та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каміння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, дороги та стежки, а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також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br>
              <a:rPr lang="ru-RU" sz="1400" dirty="0"/>
            </a:br>
            <a:r>
              <a:rPr lang="ru-RU" sz="1400" b="0" i="0" dirty="0" err="1">
                <a:effectLst/>
                <a:latin typeface="Arial" panose="020B0604020202020204" pitchFamily="34" charset="0"/>
              </a:rPr>
              <a:t>більшість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штучних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об'єктів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;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пурпуровий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використовується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для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знаків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effectLst/>
                <a:latin typeface="Arial" panose="020B0604020202020204" pitchFamily="34" charset="0"/>
              </a:rPr>
              <a:t>дистанції</a:t>
            </a:r>
            <a:r>
              <a:rPr lang="ru-RU" sz="1400" b="0" i="0" dirty="0">
                <a:effectLst/>
                <a:latin typeface="Arial" panose="020B0604020202020204" pitchFamily="34" charset="0"/>
              </a:rPr>
              <a:t>.</a:t>
            </a:r>
            <a:r>
              <a:rPr lang="ru-RU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ED8836-A8F3-438C-9A55-35411847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12" y="152400"/>
            <a:ext cx="868439" cy="86843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6003DC-F108-40F0-80C7-FFFE8D03F115}"/>
              </a:ext>
            </a:extLst>
          </p:cNvPr>
          <p:cNvSpPr/>
          <p:nvPr/>
        </p:nvSpPr>
        <p:spPr>
          <a:xfrm>
            <a:off x="10850326" y="1748901"/>
            <a:ext cx="1047750" cy="13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766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0262C9-251A-4460-80CA-9E529E061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4" y="64008"/>
            <a:ext cx="9438060" cy="67977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8EF5F9-FADA-4EF4-B6A5-C585B5C8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294" y="256413"/>
            <a:ext cx="1874607" cy="59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08C269-6076-4EC9-8AFB-C316FFADB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5" y="5246292"/>
            <a:ext cx="1505843" cy="1505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347C7B-12FF-4FC9-B018-80FB351C4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14" t="20408" r="33429" b="18925"/>
          <a:stretch/>
        </p:blipFill>
        <p:spPr>
          <a:xfrm>
            <a:off x="2598564" y="161350"/>
            <a:ext cx="4512537" cy="6129982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5F31A-072D-4933-8A28-92609E94388C}"/>
              </a:ext>
            </a:extLst>
          </p:cNvPr>
          <p:cNvSpPr/>
          <p:nvPr/>
        </p:nvSpPr>
        <p:spPr>
          <a:xfrm>
            <a:off x="9514826" y="1047095"/>
            <a:ext cx="2501390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Перевіряємо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правильність</a:t>
            </a:r>
            <a:endParaRPr lang="ru-RU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таблиц</a:t>
            </a:r>
            <a:r>
              <a:rPr lang="uk-UA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 легенд-</a:t>
            </a:r>
          </a:p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 з </a:t>
            </a:r>
          </a:p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місцеположенням</a:t>
            </a:r>
          </a:p>
          <a:p>
            <a:pPr algn="ctr"/>
            <a:r>
              <a:rPr lang="uk-UA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контрольних пунктів</a:t>
            </a:r>
          </a:p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спортивній карті </a:t>
            </a:r>
          </a:p>
          <a:p>
            <a:pPr algn="ctr"/>
            <a:r>
              <a:rPr lang="uk-UA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нваліфікаційних</a:t>
            </a:r>
            <a:r>
              <a:rPr lang="uk-UA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нпринтерських</a:t>
            </a:r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змагань</a:t>
            </a:r>
          </a:p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Чемпіонату світу</a:t>
            </a:r>
          </a:p>
          <a:p>
            <a:pPr algn="ctr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Латвії 2018року </a:t>
            </a:r>
            <a:endParaRPr lang="ru-RU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7A5E56-265A-4369-8B15-D32F735D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631" y="4293143"/>
            <a:ext cx="1679858" cy="22416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595350-3682-4C1C-AE91-7DF204CA0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2" y="161350"/>
            <a:ext cx="2460590" cy="6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6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Широкоэкранный</PresentationFormat>
  <Paragraphs>77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Дистанції і їх основні характеристики за формою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Мирослав</dc:creator>
  <cp:lastModifiedBy>Мирослав</cp:lastModifiedBy>
  <cp:revision>23</cp:revision>
  <dcterms:created xsi:type="dcterms:W3CDTF">2021-12-10T22:29:56Z</dcterms:created>
  <dcterms:modified xsi:type="dcterms:W3CDTF">2021-12-14T22:22:53Z</dcterms:modified>
</cp:coreProperties>
</file>