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273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788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79583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4570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5603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7620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9910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612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605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147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923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281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15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623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373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5395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E818-FB0A-48F7-9C2D-5D6858595B4E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0D3405-43C4-4C1E-A67D-C38899B54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04.05.2022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10F09-3AA1-485D-BC11-D4D8DE0F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Переваги </a:t>
            </a:r>
            <a:r>
              <a:rPr lang="uk-UA" dirty="0" err="1"/>
              <a:t>низькопланів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F181E-9741-490F-81FC-89451072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зменшена</a:t>
            </a:r>
            <a:r>
              <a:rPr lang="ru-RU" dirty="0"/>
              <a:t> вага, </a:t>
            </a:r>
            <a:r>
              <a:rPr lang="ru-RU" dirty="0" err="1"/>
              <a:t>оскільки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лонжерон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шасі</a:t>
            </a:r>
            <a:r>
              <a:rPr lang="ru-RU" dirty="0"/>
              <a:t> та </a:t>
            </a:r>
            <a:r>
              <a:rPr lang="ru-RU" dirty="0" err="1"/>
              <a:t>крил</a:t>
            </a:r>
            <a:endParaRPr lang="ru-RU" dirty="0"/>
          </a:p>
          <a:p>
            <a:r>
              <a:rPr lang="ru-RU" dirty="0" err="1"/>
              <a:t>Пілот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кращий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за горизонт. </a:t>
            </a:r>
          </a:p>
          <a:p>
            <a:r>
              <a:rPr lang="ru-RU" dirty="0" err="1"/>
              <a:t>Шасі</a:t>
            </a:r>
            <a:r>
              <a:rPr lang="ru-RU" dirty="0"/>
              <a:t> </a:t>
            </a:r>
            <a:r>
              <a:rPr lang="ru-RU" dirty="0" err="1"/>
              <a:t>коротше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з’єднано</a:t>
            </a:r>
            <a:r>
              <a:rPr lang="ru-RU" dirty="0"/>
              <a:t> з </a:t>
            </a:r>
            <a:r>
              <a:rPr lang="ru-RU" dirty="0" err="1"/>
              <a:t>крилом</a:t>
            </a:r>
            <a:r>
              <a:rPr lang="ru-RU" dirty="0"/>
              <a:t>.</a:t>
            </a:r>
          </a:p>
          <a:p>
            <a:r>
              <a:rPr lang="ru-RU" dirty="0" err="1"/>
              <a:t>Літак</a:t>
            </a:r>
            <a:r>
              <a:rPr lang="ru-RU" dirty="0"/>
              <a:t> легший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.</a:t>
            </a:r>
          </a:p>
        </p:txBody>
      </p:sp>
      <p:pic>
        <p:nvPicPr>
          <p:cNvPr id="6146" name="Picture 2" descr="Самолет Airbus А-320. Справка - РИА Новости, 05.08.2009">
            <a:extLst>
              <a:ext uri="{FF2B5EF4-FFF2-40B4-BE49-F238E27FC236}">
                <a16:creationId xmlns:a16="http://schemas.microsoft.com/office/drawing/2014/main" id="{FB93BC37-4BC4-4973-9F16-ACB21F5E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3685736"/>
            <a:ext cx="4518780" cy="25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83;p52">
            <a:extLst>
              <a:ext uri="{FF2B5EF4-FFF2-40B4-BE49-F238E27FC236}">
                <a16:creationId xmlns:a16="http://schemas.microsoft.com/office/drawing/2014/main" id="{D147994D-5A06-435A-806A-6A3F1D923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686" y="3685735"/>
            <a:ext cx="4906327" cy="2562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2325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11DEF-DF47-4CE0-988A-DCF6865C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Переваги </a:t>
            </a:r>
            <a:r>
              <a:rPr lang="uk-UA" dirty="0" err="1"/>
              <a:t>низькопланів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AEDF0-544B-472F-8351-9248E81E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6017"/>
            <a:ext cx="8596668" cy="3880773"/>
          </a:xfrm>
        </p:spPr>
        <p:txBody>
          <a:bodyPr/>
          <a:lstStyle/>
          <a:p>
            <a:r>
              <a:rPr lang="ru-RU" b="1" dirty="0"/>
              <a:t>Лобова </a:t>
            </a:r>
            <a:r>
              <a:rPr lang="ru-RU" b="1" dirty="0" err="1"/>
              <a:t>площа</a:t>
            </a:r>
            <a:r>
              <a:rPr lang="ru-RU" b="1" dirty="0"/>
              <a:t> </a:t>
            </a:r>
            <a:r>
              <a:rPr lang="ru-RU" b="1" dirty="0" err="1"/>
              <a:t>літака</a:t>
            </a:r>
            <a:r>
              <a:rPr lang="ru-RU" b="1" dirty="0"/>
              <a:t> </a:t>
            </a:r>
            <a:r>
              <a:rPr lang="ru-RU" b="1" dirty="0" err="1"/>
              <a:t>менше</a:t>
            </a:r>
            <a:r>
              <a:rPr lang="ru-RU" b="1" dirty="0"/>
              <a:t>.</a:t>
            </a:r>
          </a:p>
          <a:p>
            <a:r>
              <a:rPr lang="ru-RU" b="1" dirty="0"/>
              <a:t> </a:t>
            </a:r>
            <a:r>
              <a:rPr lang="ru-RU" b="1" dirty="0" err="1"/>
              <a:t>Крило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менший</a:t>
            </a:r>
            <a:r>
              <a:rPr lang="ru-RU" b="1" dirty="0"/>
              <a:t> </a:t>
            </a:r>
            <a:r>
              <a:rPr lang="ru-RU" b="1" dirty="0" err="1"/>
              <a:t>опір</a:t>
            </a:r>
            <a:r>
              <a:rPr lang="ru-RU" b="1" dirty="0"/>
              <a:t>.</a:t>
            </a:r>
          </a:p>
          <a:p>
            <a:r>
              <a:rPr lang="ru-RU" b="1" dirty="0" err="1"/>
              <a:t>Літак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вищий</a:t>
            </a:r>
            <a:r>
              <a:rPr lang="ru-RU" b="1" dirty="0"/>
              <a:t> </a:t>
            </a:r>
            <a:r>
              <a:rPr lang="ru-RU" b="1" dirty="0" err="1"/>
              <a:t>бічний</a:t>
            </a:r>
            <a:r>
              <a:rPr lang="ru-RU" b="1" dirty="0"/>
              <a:t> контроль </a:t>
            </a:r>
            <a:r>
              <a:rPr lang="ru-RU" b="1" dirty="0" err="1"/>
              <a:t>порівняно</a:t>
            </a:r>
            <a:r>
              <a:rPr lang="ru-RU" b="1" dirty="0"/>
              <a:t> з </a:t>
            </a:r>
            <a:r>
              <a:rPr lang="ru-RU" b="1" dirty="0" err="1"/>
              <a:t>високою</a:t>
            </a:r>
            <a:r>
              <a:rPr lang="ru-RU" b="1" dirty="0"/>
              <a:t> </a:t>
            </a:r>
            <a:r>
              <a:rPr lang="ru-RU" b="1" dirty="0" err="1"/>
              <a:t>конфігурацією</a:t>
            </a:r>
            <a:r>
              <a:rPr lang="ru-RU" b="1" dirty="0"/>
              <a:t> </a:t>
            </a:r>
            <a:r>
              <a:rPr lang="ru-RU" b="1" dirty="0" err="1"/>
              <a:t>крила</a:t>
            </a:r>
            <a:r>
              <a:rPr lang="ru-RU" b="1" dirty="0"/>
              <a:t>.</a:t>
            </a:r>
          </a:p>
          <a:p>
            <a:r>
              <a:rPr lang="ru-RU" b="1" dirty="0" err="1"/>
              <a:t>Крило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менше</a:t>
            </a:r>
            <a:r>
              <a:rPr lang="ru-RU" b="1" dirty="0"/>
              <a:t> </a:t>
            </a:r>
            <a:r>
              <a:rPr lang="ru-RU" b="1" dirty="0" err="1"/>
              <a:t>нахилу</a:t>
            </a:r>
            <a:r>
              <a:rPr lang="ru-RU" b="1" dirty="0"/>
              <a:t> на </a:t>
            </a:r>
            <a:r>
              <a:rPr lang="ru-RU" b="1" dirty="0" err="1"/>
              <a:t>хвості</a:t>
            </a:r>
            <a:r>
              <a:rPr lang="ru-RU" b="1" dirty="0"/>
              <a:t>, тому </a:t>
            </a:r>
            <a:r>
              <a:rPr lang="ru-RU" b="1" dirty="0" err="1"/>
              <a:t>хвіст</a:t>
            </a:r>
            <a:r>
              <a:rPr lang="ru-RU" b="1" dirty="0"/>
              <a:t> </a:t>
            </a:r>
            <a:r>
              <a:rPr lang="ru-RU" b="1" dirty="0" err="1"/>
              <a:t>ефективніший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  <p:pic>
        <p:nvPicPr>
          <p:cNvPr id="5" name="Google Shape;375;p51">
            <a:extLst>
              <a:ext uri="{FF2B5EF4-FFF2-40B4-BE49-F238E27FC236}">
                <a16:creationId xmlns:a16="http://schemas.microsoft.com/office/drawing/2014/main" id="{F0E5B7FA-D8D7-4375-A36F-BC10F741C4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220" y="4051982"/>
            <a:ext cx="3793134" cy="24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77;p51">
            <a:extLst>
              <a:ext uri="{FF2B5EF4-FFF2-40B4-BE49-F238E27FC236}">
                <a16:creationId xmlns:a16="http://schemas.microsoft.com/office/drawing/2014/main" id="{F39E39D9-F03F-4D52-B700-D6D278A9F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394" y="4051982"/>
            <a:ext cx="3988433" cy="247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660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FD0D-EF48-45E3-A5B6-0D558A8F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Недоліки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низькоплану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21BE3-8949-4EB3-9B00-7FEE37B7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 err="1"/>
              <a:t>Близькість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особливо </a:t>
            </a:r>
            <a:r>
              <a:rPr lang="ru-RU" dirty="0" err="1"/>
              <a:t>обережними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низьких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, таких як </a:t>
            </a:r>
            <a:r>
              <a:rPr lang="ru-RU" dirty="0" err="1"/>
              <a:t>кріплення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вогні</a:t>
            </a:r>
            <a:r>
              <a:rPr lang="ru-RU" dirty="0"/>
              <a:t> </a:t>
            </a:r>
            <a:r>
              <a:rPr lang="ru-RU" dirty="0" err="1"/>
              <a:t>рулежної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крилом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просто </a:t>
            </a:r>
            <a:r>
              <a:rPr lang="ru-RU" dirty="0" err="1"/>
              <a:t>ковзати</a:t>
            </a:r>
            <a:r>
              <a:rPr lang="ru-RU" dirty="0"/>
              <a:t>.</a:t>
            </a:r>
          </a:p>
          <a:p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закривають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пілота</a:t>
            </a:r>
            <a:r>
              <a:rPr lang="ru-RU" dirty="0"/>
              <a:t> на землю.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оглянути</a:t>
            </a:r>
            <a:r>
              <a:rPr lang="ru-RU" dirty="0"/>
              <a:t> </a:t>
            </a:r>
            <a:r>
              <a:rPr lang="ru-RU" dirty="0" err="1"/>
              <a:t>нижню</a:t>
            </a:r>
            <a:r>
              <a:rPr lang="ru-RU" dirty="0"/>
              <a:t> сторону </a:t>
            </a:r>
            <a:r>
              <a:rPr lang="ru-RU" dirty="0" err="1"/>
              <a:t>крил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тому </a:t>
            </a:r>
            <a:r>
              <a:rPr lang="ru-RU" dirty="0" err="1"/>
              <a:t>пілоти</a:t>
            </a:r>
            <a:r>
              <a:rPr lang="ru-RU" dirty="0"/>
              <a:t>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пропустять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передпольотної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.</a:t>
            </a:r>
          </a:p>
          <a:p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відбивати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назад у </a:t>
            </a:r>
            <a:r>
              <a:rPr lang="ru-RU" dirty="0" err="1"/>
              <a:t>кабіну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спекотнішою</a:t>
            </a:r>
            <a:r>
              <a:rPr lang="ru-RU" dirty="0"/>
              <a:t> в </a:t>
            </a:r>
            <a:r>
              <a:rPr lang="ru-RU" dirty="0" err="1"/>
              <a:t>літній</a:t>
            </a:r>
            <a:r>
              <a:rPr lang="ru-RU" dirty="0"/>
              <a:t> день.</a:t>
            </a:r>
          </a:p>
        </p:txBody>
      </p:sp>
      <p:pic>
        <p:nvPicPr>
          <p:cNvPr id="8194" name="Picture 2" descr="Boeing 747 - пассажирский самолет. История, фото, характеристики">
            <a:extLst>
              <a:ext uri="{FF2B5EF4-FFF2-40B4-BE49-F238E27FC236}">
                <a16:creationId xmlns:a16="http://schemas.microsoft.com/office/drawing/2014/main" id="{F5F63C41-751F-48DF-9218-84C9E423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674529"/>
            <a:ext cx="5136823" cy="14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oeing 777 — Википедия">
            <a:extLst>
              <a:ext uri="{FF2B5EF4-FFF2-40B4-BE49-F238E27FC236}">
                <a16:creationId xmlns:a16="http://schemas.microsoft.com/office/drawing/2014/main" id="{C136EE1F-B3C7-4C4F-A69D-6DFCE17A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70" y="4336945"/>
            <a:ext cx="3321163" cy="22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739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8ACD3-95A8-47D5-ABA0-EEE7CC83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Недоліки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низькоплану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2C540-DBFA-4C21-B39F-23E65300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підйомну</a:t>
            </a:r>
            <a:r>
              <a:rPr lang="ru-RU" dirty="0"/>
              <a:t> силу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високопланом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.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конфігурацією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en-US" dirty="0"/>
              <a:t>.</a:t>
            </a:r>
            <a:endParaRPr lang="uk-UA" dirty="0"/>
          </a:p>
          <a:p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нижчу</a:t>
            </a:r>
            <a:r>
              <a:rPr lang="ru-RU" dirty="0"/>
              <a:t> </a:t>
            </a:r>
            <a:r>
              <a:rPr lang="ru-RU" dirty="0" err="1"/>
              <a:t>льотну</a:t>
            </a:r>
            <a:r>
              <a:rPr lang="ru-RU" dirty="0"/>
              <a:t> </a:t>
            </a:r>
            <a:r>
              <a:rPr lang="ru-RU" dirty="0" err="1"/>
              <a:t>придатність</a:t>
            </a:r>
            <a:r>
              <a:rPr lang="ru-RU" dirty="0"/>
              <a:t> через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звалювання</a:t>
            </a:r>
            <a:r>
              <a:rPr lang="ru-RU" dirty="0"/>
              <a:t>.</a:t>
            </a:r>
          </a:p>
        </p:txBody>
      </p:sp>
      <p:pic>
        <p:nvPicPr>
          <p:cNvPr id="4" name="Google Shape;392;p53">
            <a:extLst>
              <a:ext uri="{FF2B5EF4-FFF2-40B4-BE49-F238E27FC236}">
                <a16:creationId xmlns:a16="http://schemas.microsoft.com/office/drawing/2014/main" id="{EC7AB097-4CB6-4FCF-B72F-319381B6615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744" y="4457037"/>
            <a:ext cx="3309937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На экс-летчика-испытателя Boeing 737 подали в суд из-за крушений самолетов  Max | Новости из Германии о событиях в мире | DW | 15.10.2021">
            <a:extLst>
              <a:ext uri="{FF2B5EF4-FFF2-40B4-BE49-F238E27FC236}">
                <a16:creationId xmlns:a16="http://schemas.microsoft.com/office/drawing/2014/main" id="{D7BF9E84-3EEA-453A-90E8-2BB36EC4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68" y="4321286"/>
            <a:ext cx="3881144" cy="21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oeing 737 MAX 7 - пассажирский самолет. Фото, характеристики, отзывы.">
            <a:extLst>
              <a:ext uri="{FF2B5EF4-FFF2-40B4-BE49-F238E27FC236}">
                <a16:creationId xmlns:a16="http://schemas.microsoft.com/office/drawing/2014/main" id="{D1199F30-2187-47F6-93B6-B0F444A3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62" y="28316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2436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1DDC4-6C7C-4978-817F-F04471C2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Недоліки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низькоплану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908B5-D972-4E79-B6F6-199AC936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нижчу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при </a:t>
            </a:r>
            <a:r>
              <a:rPr lang="ru-RU" dirty="0" err="1"/>
              <a:t>посадці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посадкового</a:t>
            </a:r>
            <a:r>
              <a:rPr lang="ru-RU" dirty="0"/>
              <a:t> </a:t>
            </a:r>
            <a:r>
              <a:rPr lang="ru-RU" dirty="0" err="1"/>
              <a:t>пробігу</a:t>
            </a:r>
            <a:r>
              <a:rPr lang="ru-RU" dirty="0"/>
              <a:t>.  </a:t>
            </a:r>
          </a:p>
          <a:p>
            <a:r>
              <a:rPr lang="ru-RU" dirty="0" err="1"/>
              <a:t>Пілот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вид </a:t>
            </a:r>
            <a:r>
              <a:rPr lang="ru-RU" dirty="0" err="1"/>
              <a:t>нижче</a:t>
            </a:r>
            <a:r>
              <a:rPr lang="ru-RU" dirty="0"/>
              <a:t> горизонту.</a:t>
            </a:r>
          </a:p>
          <a:p>
            <a:r>
              <a:rPr lang="ru-RU" dirty="0" err="1"/>
              <a:t>Паливні</a:t>
            </a:r>
            <a:r>
              <a:rPr lang="ru-RU" dirty="0"/>
              <a:t> насоси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бака до </a:t>
            </a:r>
            <a:r>
              <a:rPr lang="ru-RU" dirty="0" err="1"/>
              <a:t>двигуна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Google Shape;391;p53">
            <a:extLst>
              <a:ext uri="{FF2B5EF4-FFF2-40B4-BE49-F238E27FC236}">
                <a16:creationId xmlns:a16="http://schemas.microsoft.com/office/drawing/2014/main" id="{6E0C37D0-6E05-48E8-9736-DD8564E7CD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334" y="3446462"/>
            <a:ext cx="4381500" cy="280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6451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6F9B74-EAB3-4B40-BD29-9FED23F51B48}"/>
              </a:ext>
            </a:extLst>
          </p:cNvPr>
          <p:cNvSpPr/>
          <p:nvPr/>
        </p:nvSpPr>
        <p:spPr>
          <a:xfrm>
            <a:off x="2261794" y="1063937"/>
            <a:ext cx="6257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 характеристики крила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Основні параметри, що характеризують форму крила, параплан">
            <a:extLst>
              <a:ext uri="{FF2B5EF4-FFF2-40B4-BE49-F238E27FC236}">
                <a16:creationId xmlns:a16="http://schemas.microsoft.com/office/drawing/2014/main" id="{00F5DED5-317C-47B8-A739-E9690062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4" y="2114596"/>
            <a:ext cx="5114655" cy="17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філь крила для високих швидкостей. Побудова аеродинамічних характеристик  крила та літака">
            <a:extLst>
              <a:ext uri="{FF2B5EF4-FFF2-40B4-BE49-F238E27FC236}">
                <a16:creationId xmlns:a16="http://schemas.microsoft.com/office/drawing/2014/main" id="{B277B33D-EEFC-424C-992A-A5362019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1" y="3832697"/>
            <a:ext cx="3908209" cy="29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актична робота. Визначення геометричних характеристик профілю крила">
            <a:extLst>
              <a:ext uri="{FF2B5EF4-FFF2-40B4-BE49-F238E27FC236}">
                <a16:creationId xmlns:a16="http://schemas.microsoft.com/office/drawing/2014/main" id="{1A21B84F-F215-480A-B3CD-BC2EAE0D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7" y="3468956"/>
            <a:ext cx="3908210" cy="32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422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FADA2-83B1-4390-9EE2-5F9BE550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Кут </a:t>
            </a:r>
            <a:r>
              <a:rPr lang="uk-UA" dirty="0">
                <a:solidFill>
                  <a:schemeClr val="accent2"/>
                </a:solidFill>
              </a:rPr>
              <a:t>установки крила</a:t>
            </a:r>
            <a:r>
              <a:rPr lang="ru-RU" dirty="0">
                <a:solidFill>
                  <a:schemeClr val="accent2"/>
                </a:solidFill>
              </a:rPr>
              <a:t> — </a:t>
            </a:r>
            <a:r>
              <a:rPr lang="ru-RU" dirty="0" err="1">
                <a:solidFill>
                  <a:schemeClr val="accent2"/>
                </a:solidFill>
              </a:rPr>
              <a:t>це</a:t>
            </a:r>
            <a:r>
              <a:rPr lang="ru-RU" dirty="0">
                <a:solidFill>
                  <a:schemeClr val="accent2"/>
                </a:solidFill>
              </a:rPr>
              <a:t> кут </a:t>
            </a:r>
            <a:r>
              <a:rPr lang="ru-RU" dirty="0" err="1">
                <a:solidFill>
                  <a:schemeClr val="accent2"/>
                </a:solidFill>
              </a:rPr>
              <a:t>між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лінією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хорди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крила</a:t>
            </a:r>
            <a:r>
              <a:rPr lang="ru-RU" dirty="0">
                <a:solidFill>
                  <a:schemeClr val="accent2"/>
                </a:solidFill>
              </a:rPr>
              <a:t>, де </a:t>
            </a:r>
            <a:r>
              <a:rPr lang="ru-RU" dirty="0" err="1">
                <a:solidFill>
                  <a:schemeClr val="accent2"/>
                </a:solidFill>
              </a:rPr>
              <a:t>крило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кріпиться</a:t>
            </a:r>
            <a:r>
              <a:rPr lang="ru-RU" dirty="0">
                <a:solidFill>
                  <a:schemeClr val="accent2"/>
                </a:solidFill>
              </a:rPr>
              <a:t> до фюзеляжу, та контрольною </a:t>
            </a:r>
            <a:r>
              <a:rPr lang="ru-RU" dirty="0" err="1">
                <a:solidFill>
                  <a:schemeClr val="accent2"/>
                </a:solidFill>
              </a:rPr>
              <a:t>віссю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вздовж</a:t>
            </a:r>
            <a:r>
              <a:rPr lang="ru-RU" dirty="0">
                <a:solidFill>
                  <a:schemeClr val="accent2"/>
                </a:solidFill>
              </a:rPr>
              <a:t> фюзеляжу (</a:t>
            </a:r>
            <a:r>
              <a:rPr lang="ru-RU" dirty="0" err="1">
                <a:solidFill>
                  <a:schemeClr val="accent2"/>
                </a:solidFill>
              </a:rPr>
              <a:t>поздовжня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вісь</a:t>
            </a:r>
            <a:r>
              <a:rPr lang="ru-RU" dirty="0">
                <a:solidFill>
                  <a:schemeClr val="accent2"/>
                </a:solidFill>
              </a:rPr>
              <a:t>).</a:t>
            </a:r>
          </a:p>
        </p:txBody>
      </p:sp>
      <p:pic>
        <p:nvPicPr>
          <p:cNvPr id="4" name="Google Shape;421;p57" descr="ÐÐ°ÑÑÐ¸Ð½ÐºÐ¸ Ð¿Ð¾ Ð·Ð°Ð¿ÑÐ¾ÑÑ wing incidence angle">
            <a:extLst>
              <a:ext uri="{FF2B5EF4-FFF2-40B4-BE49-F238E27FC236}">
                <a16:creationId xmlns:a16="http://schemas.microsoft.com/office/drawing/2014/main" id="{C0BD7A98-D8CD-4867-B980-E310DF1D652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b="21061"/>
          <a:stretch/>
        </p:blipFill>
        <p:spPr>
          <a:xfrm>
            <a:off x="677334" y="2869810"/>
            <a:ext cx="6438029" cy="161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2.8.3. Вид крила спереду">
            <a:extLst>
              <a:ext uri="{FF2B5EF4-FFF2-40B4-BE49-F238E27FC236}">
                <a16:creationId xmlns:a16="http://schemas.microsoft.com/office/drawing/2014/main" id="{173DBB7B-4BCF-477A-8A58-08DD8C2F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95" y="5426671"/>
            <a:ext cx="4876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638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DADDDF-FB13-48E7-9CAF-43DB6998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Кут установки повинен </a:t>
            </a:r>
            <a:r>
              <a:rPr lang="ru-RU" dirty="0" err="1"/>
              <a:t>задовольняти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конструктивним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крейсерського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підйомної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крейсерського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Кут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повинен бути таким, </a:t>
            </a:r>
            <a:r>
              <a:rPr lang="ru-RU" dirty="0" err="1"/>
              <a:t>щоб</a:t>
            </a:r>
            <a:r>
              <a:rPr lang="ru-RU" dirty="0"/>
              <a:t> кут атаки </a:t>
            </a:r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(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)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зльоту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 Кут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повинен бути таким, </a:t>
            </a:r>
            <a:r>
              <a:rPr lang="ru-RU" dirty="0" err="1"/>
              <a:t>щоб</a:t>
            </a:r>
            <a:r>
              <a:rPr lang="ru-RU" dirty="0"/>
              <a:t> фюзеляж </a:t>
            </a:r>
            <a:r>
              <a:rPr lang="ru-RU" dirty="0" err="1"/>
              <a:t>створював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крейсерського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кут атаки фюзеляжу повинен бути </a:t>
            </a:r>
            <a:r>
              <a:rPr lang="ru-RU" dirty="0" err="1"/>
              <a:t>нульовим</a:t>
            </a:r>
            <a:r>
              <a:rPr lang="ru-RU" dirty="0"/>
              <a:t> у </a:t>
            </a:r>
            <a:r>
              <a:rPr lang="ru-RU" dirty="0" err="1"/>
              <a:t>крейсерському</a:t>
            </a:r>
            <a:r>
              <a:rPr lang="ru-RU" dirty="0"/>
              <a:t> </a:t>
            </a:r>
            <a:r>
              <a:rPr lang="ru-RU" dirty="0" err="1"/>
              <a:t>польоті</a:t>
            </a:r>
            <a:r>
              <a:rPr lang="ru-RU" dirty="0"/>
              <a:t>).</a:t>
            </a:r>
          </a:p>
        </p:txBody>
      </p:sp>
      <p:pic>
        <p:nvPicPr>
          <p:cNvPr id="3074" name="Picture 2" descr="ТЕКСТ ЛЕКЦІЇ">
            <a:extLst>
              <a:ext uri="{FF2B5EF4-FFF2-40B4-BE49-F238E27FC236}">
                <a16:creationId xmlns:a16="http://schemas.microsoft.com/office/drawing/2014/main" id="{769F618F-5E9C-4698-8420-AADCD1925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1" y="872197"/>
            <a:ext cx="9148817" cy="18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03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0FF18-0052-4E51-8178-86BA783F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Геометрична</a:t>
            </a:r>
            <a:r>
              <a:rPr lang="ru-RU" dirty="0"/>
              <a:t> крутка: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розмаху</a:t>
            </a:r>
            <a:r>
              <a:rPr lang="ru-RU" dirty="0"/>
              <a:t>, але </a:t>
            </a:r>
            <a:r>
              <a:rPr lang="ru-RU" dirty="0" err="1"/>
              <a:t>настановні</a:t>
            </a:r>
            <a:r>
              <a:rPr lang="ru-RU" dirty="0"/>
              <a:t> кути </a:t>
            </a:r>
            <a:r>
              <a:rPr lang="ru-RU" dirty="0" err="1"/>
              <a:t>профілів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профілі</a:t>
            </a:r>
            <a:r>
              <a:rPr lang="ru-RU" dirty="0"/>
              <a:t> в </a:t>
            </a:r>
            <a:r>
              <a:rPr lang="ru-RU" dirty="0" err="1"/>
              <a:t>кінцевій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обтікаються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кутом атаки,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кореневій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</a:t>
            </a:r>
          </a:p>
        </p:txBody>
      </p:sp>
      <p:pic>
        <p:nvPicPr>
          <p:cNvPr id="1026" name="Picture 2" descr="Крутка крыла — Википедия">
            <a:extLst>
              <a:ext uri="{FF2B5EF4-FFF2-40B4-BE49-F238E27FC236}">
                <a16:creationId xmlns:a16="http://schemas.microsoft.com/office/drawing/2014/main" id="{A3B0958F-5ABD-4EFF-AA4F-04E92A3AF1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2" y="3890364"/>
            <a:ext cx="3780461" cy="24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n lobe - voute">
            <a:extLst>
              <a:ext uri="{FF2B5EF4-FFF2-40B4-BE49-F238E27FC236}">
                <a16:creationId xmlns:a16="http://schemas.microsoft.com/office/drawing/2014/main" id="{0307F838-35FD-46DC-AD3B-CBEDE27F9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60" y="3545224"/>
            <a:ext cx="4080042" cy="20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845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CF397-A46A-4FE6-BE8A-A255F3D0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Аеродинамічна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крутка: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профіль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змінюється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розмаху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так,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зрив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потоку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кінцях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починався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кутах атаки.</a:t>
            </a:r>
          </a:p>
        </p:txBody>
      </p:sp>
      <p:pic>
        <p:nvPicPr>
          <p:cNvPr id="2050" name="Picture 2" descr="Летающее крыло (бесхвостка)">
            <a:extLst>
              <a:ext uri="{FF2B5EF4-FFF2-40B4-BE49-F238E27FC236}">
                <a16:creationId xmlns:a16="http://schemas.microsoft.com/office/drawing/2014/main" id="{42F5F636-4327-4BE3-952A-8FC503C7D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53" y="2246097"/>
            <a:ext cx="4649361" cy="42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9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5C28F-7BF6-48A8-AD2F-E7CBACF0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Недол</a:t>
            </a:r>
            <a:r>
              <a:rPr lang="uk-UA" dirty="0" err="1"/>
              <a:t>іки</a:t>
            </a:r>
            <a:r>
              <a:rPr lang="uk-UA" dirty="0"/>
              <a:t> </a:t>
            </a:r>
            <a:r>
              <a:rPr lang="uk-UA" dirty="0" err="1"/>
              <a:t>високоплану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FD6F0-3124-4941-82BB-C1A085DC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Шасі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довше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з’єднане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шасі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важчим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вимагає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всередині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втягування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обтяжить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конструкцію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крила.Пілот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менший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огляд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вище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горизонту.Якщо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шасі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з’єднане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фюзеляжем, а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втягування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недостатньо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місця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передбачити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додатковий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простір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розміщення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шасі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втягування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збільшить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74" name="Picture 2" descr="Под Запорожьем упал АН-26, есть пострадавшие - Новости на KP.UA">
            <a:extLst>
              <a:ext uri="{FF2B5EF4-FFF2-40B4-BE49-F238E27FC236}">
                <a16:creationId xmlns:a16="http://schemas.microsoft.com/office/drawing/2014/main" id="{9A698397-8B83-4632-A03A-7CAE139C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8" y="3597073"/>
            <a:ext cx="4393060" cy="22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н-32. Транспортный самолет. (СССР-Украина)">
            <a:extLst>
              <a:ext uri="{FF2B5EF4-FFF2-40B4-BE49-F238E27FC236}">
                <a16:creationId xmlns:a16="http://schemas.microsoft.com/office/drawing/2014/main" id="{8FDF6EAC-E2BF-4282-B4F9-0247133F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8" y="3079033"/>
            <a:ext cx="5207391" cy="34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475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2E205-B3BE-4D92-BAE9-DDCDD1A0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Недол</a:t>
            </a:r>
            <a:r>
              <a:rPr lang="uk-UA" dirty="0" err="1"/>
              <a:t>іки</a:t>
            </a:r>
            <a:r>
              <a:rPr lang="uk-UA" dirty="0"/>
              <a:t> </a:t>
            </a:r>
            <a:r>
              <a:rPr lang="uk-UA" dirty="0" err="1"/>
              <a:t>високоплану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2A19F-42C8-450A-B6EA-DA596731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Площа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горизонтального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високим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20%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площа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горизонтального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низькоплану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Високоплан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структурно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приблизно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20%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важче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низькоплан.Бокове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літальним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апаратом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слабше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порівнянні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середнім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низьким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бічну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динамічну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стійкість.Хоча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високе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переваг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недоліків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предмети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однакового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коефіцієнта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ваги.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залежить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того, яка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ціль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проектування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важливою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цілі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Импортозамещение для АН-124 «Руслан»: сможет ли Россия обойтись без  украинских комплектующих | Mind.ua">
            <a:extLst>
              <a:ext uri="{FF2B5EF4-FFF2-40B4-BE49-F238E27FC236}">
                <a16:creationId xmlns:a16="http://schemas.microsoft.com/office/drawing/2014/main" id="{8602FBDB-CD22-45EA-97A3-1ABCEED6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7" y="4156326"/>
            <a:ext cx="3659066" cy="24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зорванная &quot;Мечта&quot;: Чем заменят уничтоженный на Украине Ан-225 &quot;Мрия&quot;">
            <a:extLst>
              <a:ext uri="{FF2B5EF4-FFF2-40B4-BE49-F238E27FC236}">
                <a16:creationId xmlns:a16="http://schemas.microsoft.com/office/drawing/2014/main" id="{9536EE45-7815-4084-AC91-335BBC26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58" y="4156327"/>
            <a:ext cx="4332356" cy="24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571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6D42D-1193-46D1-8F95-96927A13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Переваги </a:t>
            </a:r>
            <a:r>
              <a:rPr lang="uk-UA" dirty="0" err="1"/>
              <a:t>низькопланів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FB946-7062-48A4-9B42-C2722A80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4152"/>
            <a:ext cx="8596668" cy="3880773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Безпечніше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аварійної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посадки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підготовленої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посадки,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поглинуть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частину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удару, а не всю силу,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зосереджену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фюзеляжі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як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високим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крилом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аварійній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посадці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воду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низькі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крила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плавати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хвилин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час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евакуації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паливного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бака легко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дістатися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наповнити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Картинки по запросу низкоплан">
            <a:extLst>
              <a:ext uri="{FF2B5EF4-FFF2-40B4-BE49-F238E27FC236}">
                <a16:creationId xmlns:a16="http://schemas.microsoft.com/office/drawing/2014/main" id="{7B0D4E8B-00C4-447D-89C2-E6ACAFBF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354060"/>
            <a:ext cx="4001013" cy="13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76;p51">
            <a:extLst>
              <a:ext uri="{FF2B5EF4-FFF2-40B4-BE49-F238E27FC236}">
                <a16:creationId xmlns:a16="http://schemas.microsoft.com/office/drawing/2014/main" id="{EEC9770B-C759-4DF8-9690-3E72B7FF53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452" y="4308498"/>
            <a:ext cx="4273550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2218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647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Заняття 04.05.2022</vt:lpstr>
      <vt:lpstr>Презентация PowerPoint</vt:lpstr>
      <vt:lpstr>Кут установки крила — це кут між лінією хорди крила, де крило кріпиться до фюзеляжу, та контрольною віссю вздовж фюзеляжу (поздовжня вісь).</vt:lpstr>
      <vt:lpstr>Презентация PowerPoint</vt:lpstr>
      <vt:lpstr>Геометрична крутка: крило має однаковий профіль по всьому розмаху, але настановні кути профілів змінюються таким чином, що профілі в кінцевій частині крила обтікаються під меншим кутом атаки, ніж у кореневій частині.</vt:lpstr>
      <vt:lpstr>Аеродинамічна крутка: профіль крила змінюється по розмаху так, щоб зрив потоку на кінцях починався при більших кутах атаки.</vt:lpstr>
      <vt:lpstr>Недоліки високоплану </vt:lpstr>
      <vt:lpstr>Недоліки високоплану</vt:lpstr>
      <vt:lpstr>Переваги низькопланів</vt:lpstr>
      <vt:lpstr>Переваги низькопланів</vt:lpstr>
      <vt:lpstr>Переваги низькопланів</vt:lpstr>
      <vt:lpstr>Недоліки низькоплану</vt:lpstr>
      <vt:lpstr>Недоліки низькоплану</vt:lpstr>
      <vt:lpstr>Недоліки низькоплану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14</cp:revision>
  <dcterms:created xsi:type="dcterms:W3CDTF">2022-05-05T07:49:26Z</dcterms:created>
  <dcterms:modified xsi:type="dcterms:W3CDTF">2022-05-05T14:49:30Z</dcterms:modified>
</cp:coreProperties>
</file>