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4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6F3AAFD-7923-401F-8916-B33B2F2271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ashtag/&#1082;&#1077;&#1085;&#1090;&#1072;&#1074;&#1088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13" Type="http://schemas.openxmlformats.org/officeDocument/2006/relationships/hyperlink" Target="https://www.facebook.com/hashtag/&#1072;&#1079;&#1086;&#1074;&#1089;&#1100;&#1082;&#1077;&#1084;&#1086;&#1088;&#1077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3" Type="http://schemas.openxmlformats.org/officeDocument/2006/relationships/hyperlink" Target="https://www.facebook.com/ADMilitaryhistoryofUkraine/videos/2208299922790824/?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-R" TargetMode="External"/><Relationship Id="rId7" Type="http://schemas.openxmlformats.org/officeDocument/2006/relationships/hyperlink" Target="https://www.facebook.com/hashtag/&#1082;&#1072;&#1090;&#1077;&#1088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12" Type="http://schemas.openxmlformats.org/officeDocument/2006/relationships/hyperlink" Target="https://www.facebook.com/hashtag/&#1072;&#1079;&#1086;&#1074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17" Type="http://schemas.openxmlformats.org/officeDocument/2006/relationships/hyperlink" Target="https://www.facebook.com/ufi/reaction/profile/browser/?ft_ent_identifier=ZmVlZGJhY2s6MjIwODI5OTkyMjc5MDgyNA%3D%3D&amp;av=0" TargetMode="External"/><Relationship Id="rId2" Type="http://schemas.openxmlformats.org/officeDocument/2006/relationships/hyperlink" Target="https://www.facebook.com/ADMilitaryhistoryofUkraine?hc_ref=ARTUfi9H7CLTJ7SCjjCTCVjkrgzZ7J7Uyhzvcc3gsLPh_iAmF1MJVQrm1gquU1XD0K8&amp;fref=nf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kC-R" TargetMode="External"/><Relationship Id="rId16" Type="http://schemas.openxmlformats.org/officeDocument/2006/relationships/hyperlink" Target="https://www.facebook.com/hashtag/&#1080;&#1085;&#1092;&#1086;&#1075;&#1088;&#1072;&#1092;&#1080;&#1082;&#1072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admilitaryhistoryofukraine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11" Type="http://schemas.openxmlformats.org/officeDocument/2006/relationships/hyperlink" Target="https://www.facebook.com/hashtag/&#1079;&#1089;&#1091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5" Type="http://schemas.openxmlformats.org/officeDocument/2006/relationships/hyperlink" Target="https://www.facebook.com/hashtag/admilitary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15" Type="http://schemas.openxmlformats.org/officeDocument/2006/relationships/hyperlink" Target="https://www.facebook.com/hashtag/&#1110;&#1085;&#1092;&#1086;&#1075;&#1088;&#1072;&#1092;&#1110;&#1082;&#1072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10" Type="http://schemas.openxmlformats.org/officeDocument/2006/relationships/hyperlink" Target="https://www.facebook.com/hashtag/&#1074;&#1084;&#1089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4" Type="http://schemas.openxmlformats.org/officeDocument/2006/relationships/hyperlink" Target="https://www.youtube.com/channel/UCWtUra_qwLAhdaucUCuYw_Q" TargetMode="External"/><Relationship Id="rId9" Type="http://schemas.openxmlformats.org/officeDocument/2006/relationships/hyperlink" Target="https://www.facebook.com/hashtag/&#1074;&#1084;&#1089;&#1091;&#1082;&#1088;&#1072;&#1111;&#1085;&#1080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Relationship Id="rId14" Type="http://schemas.openxmlformats.org/officeDocument/2006/relationships/hyperlink" Target="https://www.facebook.com/hashtag/&#1088;&#1092;?__eep__=6&amp;source=feed_text&amp;epa=HASHTAG&amp;__xts__%5B0%5D=68.ARCwDQA1mCinj8NSB9tvO0loe03QsNVlVDcqqyUyXjLJwmggSO1tetsk_4IyM_JqilJUKOaGLQtYNx38UGSAlteEQDrYoLGGjdZla2imkHlO5jme-g39O6dPRXcBJGx_Q1-lKTTCSiUmmigACSODEmOtCXstQq8ODfd1SsNc-DzykrBvRixIN9pSeJ2GL8N9zlDARLLsU8zT4Rqyhs6gH1jjf-IkDK_U5j_VZK43BR5ehGYVRptdhIVJ8qTITCHXfjHgLiydxtyLddbGzRkaMqETlpddkXr7AjPbiNoDP5QqAvQt8g_-fHzuCtg41kbagA&amp;__tn__=%2ANK-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avy.mil.gov.ua/posts/1034023656800904" TargetMode="External"/><Relationship Id="rId2" Type="http://schemas.openxmlformats.org/officeDocument/2006/relationships/hyperlink" Target="https://kyiv.depo.ua/ukr/kyiv/u-stolici-na-vodu-spustili-desantni-kateri-kentavr-foto-2018091483765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/>
          </a:p>
          <a:p>
            <a:endParaRPr lang="uk-UA" altLang="en-US"/>
          </a:p>
          <a:p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 гурток</a:t>
            </a:r>
          </a:p>
          <a:p>
            <a:r>
              <a:rPr lang="uk-UA" altLang="en-US" b="1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</a:p>
          <a:p>
            <a:endParaRPr lang="uk-UA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й\Desktop\Кентав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081" y="506276"/>
            <a:ext cx="6540087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err="1" smtClean="0"/>
              <a:t>Короткі</a:t>
            </a:r>
            <a:r>
              <a:rPr lang="ru-RU" u="sng" dirty="0" smtClean="0"/>
              <a:t> </a:t>
            </a:r>
            <a:r>
              <a:rPr lang="ru-RU" u="sng" dirty="0" err="1" smtClean="0"/>
              <a:t>технічні</a:t>
            </a:r>
            <a:r>
              <a:rPr lang="ru-RU" u="sng" dirty="0" smtClean="0"/>
              <a:t> характеристики </a:t>
            </a:r>
            <a:r>
              <a:rPr lang="ru-RU" u="sng" dirty="0" err="1" smtClean="0"/>
              <a:t>катерів</a:t>
            </a:r>
            <a:r>
              <a:rPr lang="ru-RU" u="sng" dirty="0" smtClean="0"/>
              <a:t> типу "Кентавр-ЛК": </a:t>
            </a:r>
            <a:endParaRPr lang="ru-RU" dirty="0" smtClean="0"/>
          </a:p>
          <a:p>
            <a:r>
              <a:rPr lang="ru-RU" b="1" dirty="0" err="1" smtClean="0"/>
              <a:t>Водотоннажність</a:t>
            </a:r>
            <a:r>
              <a:rPr lang="ru-RU" dirty="0" smtClean="0"/>
              <a:t>: 47 тонн (</a:t>
            </a:r>
            <a:r>
              <a:rPr lang="ru-RU" dirty="0" err="1" smtClean="0"/>
              <a:t>повна</a:t>
            </a:r>
            <a:r>
              <a:rPr lang="ru-RU" dirty="0" smtClean="0"/>
              <a:t>)</a:t>
            </a:r>
          </a:p>
          <a:p>
            <a:r>
              <a:rPr lang="ru-RU" b="1" dirty="0" err="1" smtClean="0"/>
              <a:t>Довжина</a:t>
            </a:r>
            <a:r>
              <a:rPr lang="ru-RU" dirty="0" smtClean="0"/>
              <a:t>: 24,3 м (</a:t>
            </a:r>
            <a:r>
              <a:rPr lang="ru-RU" dirty="0" err="1" smtClean="0"/>
              <a:t>найбільша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Ширина</a:t>
            </a:r>
            <a:r>
              <a:rPr lang="ru-RU" dirty="0" smtClean="0"/>
              <a:t>: 4,8 м (</a:t>
            </a:r>
            <a:r>
              <a:rPr lang="ru-RU" dirty="0" err="1" smtClean="0"/>
              <a:t>найбільша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Осадка</a:t>
            </a:r>
            <a:r>
              <a:rPr lang="ru-RU" dirty="0" smtClean="0"/>
              <a:t>: 1,0 м (максимальна)</a:t>
            </a:r>
          </a:p>
          <a:p>
            <a:r>
              <a:rPr lang="ru-RU" b="1" dirty="0" err="1" smtClean="0"/>
              <a:t>Автономність</a:t>
            </a:r>
            <a:r>
              <a:rPr lang="ru-RU" dirty="0" smtClean="0"/>
              <a:t>: 5 </a:t>
            </a:r>
            <a:r>
              <a:rPr lang="ru-RU" dirty="0" err="1" smtClean="0"/>
              <a:t>діб</a:t>
            </a:r>
            <a:endParaRPr lang="ru-RU" dirty="0" smtClean="0"/>
          </a:p>
          <a:p>
            <a:r>
              <a:rPr lang="ru-RU" b="1" dirty="0" err="1" smtClean="0"/>
              <a:t>Екіпаж</a:t>
            </a:r>
            <a:r>
              <a:rPr lang="ru-RU" dirty="0" smtClean="0"/>
              <a:t>: 5 </a:t>
            </a:r>
            <a:r>
              <a:rPr lang="ru-RU" dirty="0" err="1" smtClean="0"/>
              <a:t>осіб</a:t>
            </a:r>
            <a:endParaRPr lang="ru-RU" dirty="0" smtClean="0"/>
          </a:p>
          <a:p>
            <a:r>
              <a:rPr lang="ru-RU" b="1" dirty="0" smtClean="0"/>
              <a:t>Максимальна </a:t>
            </a:r>
            <a:r>
              <a:rPr lang="ru-RU" b="1" dirty="0" err="1" smtClean="0"/>
              <a:t>швидкість</a:t>
            </a:r>
            <a:r>
              <a:rPr lang="ru-RU" dirty="0" smtClean="0"/>
              <a:t>: до 50 вуз.</a:t>
            </a:r>
          </a:p>
          <a:p>
            <a:r>
              <a:rPr lang="ru-RU" b="1" dirty="0" err="1" smtClean="0"/>
              <a:t>Дальність</a:t>
            </a:r>
            <a:r>
              <a:rPr lang="ru-RU" b="1" dirty="0" smtClean="0"/>
              <a:t> </a:t>
            </a:r>
            <a:r>
              <a:rPr lang="ru-RU" b="1" dirty="0" err="1" smtClean="0"/>
              <a:t>плавання</a:t>
            </a:r>
            <a:r>
              <a:rPr lang="ru-RU" dirty="0" smtClean="0"/>
              <a:t>: не </a:t>
            </a:r>
            <a:r>
              <a:rPr lang="ru-RU" dirty="0" err="1" smtClean="0"/>
              <a:t>менше</a:t>
            </a:r>
            <a:r>
              <a:rPr lang="ru-RU" dirty="0" smtClean="0"/>
              <a:t> 500 миль (11 вуз.)</a:t>
            </a:r>
          </a:p>
          <a:p>
            <a:r>
              <a:rPr lang="ru-RU" b="1" dirty="0" err="1" smtClean="0"/>
              <a:t>Десантомісткість</a:t>
            </a:r>
            <a:r>
              <a:rPr lang="ru-RU" dirty="0" smtClean="0"/>
              <a:t>: до 32 </a:t>
            </a:r>
            <a:r>
              <a:rPr lang="ru-RU" dirty="0" err="1" smtClean="0"/>
              <a:t>осіб</a:t>
            </a:r>
            <a:endParaRPr lang="ru-RU" dirty="0" smtClean="0"/>
          </a:p>
          <a:p>
            <a:r>
              <a:rPr lang="ru-RU" dirty="0" smtClean="0"/>
              <a:t>Максимальна </a:t>
            </a:r>
            <a:r>
              <a:rPr lang="ru-RU" dirty="0" err="1" smtClean="0"/>
              <a:t>швидкість</a:t>
            </a:r>
            <a:r>
              <a:rPr lang="ru-RU" dirty="0" smtClean="0"/>
              <a:t> у 50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встановленій</a:t>
            </a:r>
            <a:r>
              <a:rPr lang="ru-RU" dirty="0" smtClean="0"/>
              <a:t> </a:t>
            </a:r>
            <a:r>
              <a:rPr lang="ru-RU" dirty="0" err="1" smtClean="0"/>
              <a:t>парі</a:t>
            </a:r>
            <a:r>
              <a:rPr lang="ru-RU" dirty="0" smtClean="0"/>
              <a:t> </a:t>
            </a:r>
            <a:r>
              <a:rPr lang="ru-RU" dirty="0" err="1" smtClean="0"/>
              <a:t>водометних</a:t>
            </a:r>
            <a:r>
              <a:rPr lang="ru-RU" dirty="0" smtClean="0"/>
              <a:t> </a:t>
            </a:r>
            <a:r>
              <a:rPr lang="ru-RU" dirty="0" err="1" smtClean="0"/>
              <a:t>рушіїв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en-US" dirty="0" smtClean="0"/>
              <a:t>Hamilton Jet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Зеландії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озброєння</a:t>
            </a:r>
            <a:r>
              <a:rPr lang="ru-RU" dirty="0" smtClean="0"/>
              <a:t> для ВМС ЗС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: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пускових</a:t>
            </a:r>
            <a:r>
              <a:rPr lang="ru-RU" dirty="0" smtClean="0"/>
              <a:t> установок 80-мм </a:t>
            </a:r>
            <a:r>
              <a:rPr lang="ru-RU" dirty="0" err="1" smtClean="0"/>
              <a:t>реактивної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залпового </a:t>
            </a:r>
            <a:r>
              <a:rPr lang="ru-RU" dirty="0" err="1" smtClean="0"/>
              <a:t>вогню</a:t>
            </a:r>
            <a:r>
              <a:rPr lang="ru-RU" dirty="0" smtClean="0"/>
              <a:t>,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модулів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кулеметами</a:t>
            </a:r>
            <a:r>
              <a:rPr lang="ru-RU" dirty="0" smtClean="0"/>
              <a:t> </a:t>
            </a:r>
            <a:r>
              <a:rPr lang="ru-RU" dirty="0" err="1" smtClean="0"/>
              <a:t>калібром</a:t>
            </a:r>
            <a:r>
              <a:rPr lang="ru-RU" dirty="0" smtClean="0"/>
              <a:t> 12,7-мм та 40-мм гранатометом </a:t>
            </a:r>
            <a:r>
              <a:rPr lang="ru-RU" dirty="0" err="1" smtClean="0"/>
              <a:t>і</a:t>
            </a:r>
            <a:r>
              <a:rPr lang="ru-RU" dirty="0" smtClean="0"/>
              <a:t> систему для </a:t>
            </a:r>
            <a:r>
              <a:rPr lang="ru-RU" dirty="0" err="1" smtClean="0"/>
              <a:t>димових</a:t>
            </a:r>
            <a:r>
              <a:rPr lang="ru-RU" dirty="0" smtClean="0"/>
              <a:t> </a:t>
            </a:r>
            <a:r>
              <a:rPr lang="ru-RU" dirty="0" err="1" smtClean="0"/>
              <a:t>завіс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десантно-штурмових</a:t>
            </a:r>
            <a:r>
              <a:rPr lang="ru-RU" dirty="0" smtClean="0"/>
              <a:t> катерах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твердотільна</a:t>
            </a:r>
            <a:r>
              <a:rPr lang="ru-RU" dirty="0" smtClean="0"/>
              <a:t> </a:t>
            </a:r>
            <a:r>
              <a:rPr lang="ru-RU" dirty="0" err="1" smtClean="0"/>
              <a:t>радіолокаційна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 </a:t>
            </a:r>
            <a:r>
              <a:rPr lang="en-US" dirty="0" smtClean="0"/>
              <a:t>DRS4D-NXT, </a:t>
            </a:r>
            <a:r>
              <a:rPr lang="ru-RU" dirty="0" smtClean="0"/>
              <a:t>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максимальний</a:t>
            </a:r>
            <a:r>
              <a:rPr lang="ru-RU" dirty="0" smtClean="0"/>
              <a:t>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дальності</a:t>
            </a:r>
            <a:r>
              <a:rPr lang="ru-RU" dirty="0" smtClean="0"/>
              <a:t> у 36 </a:t>
            </a:r>
            <a:r>
              <a:rPr lang="ru-RU" dirty="0" err="1" smtClean="0"/>
              <a:t>морських</a:t>
            </a:r>
            <a:r>
              <a:rPr lang="ru-RU" dirty="0" smtClean="0"/>
              <a:t> миль та </a:t>
            </a:r>
            <a:r>
              <a:rPr lang="ru-RU" dirty="0" err="1" smtClean="0"/>
              <a:t>мінімальний</a:t>
            </a:r>
            <a:r>
              <a:rPr lang="ru-RU" dirty="0" smtClean="0"/>
              <a:t>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дальності</a:t>
            </a:r>
            <a:r>
              <a:rPr lang="ru-RU" dirty="0" smtClean="0"/>
              <a:t> у 20 </a:t>
            </a:r>
            <a:r>
              <a:rPr lang="ru-RU" dirty="0" err="1" smtClean="0"/>
              <a:t>метрів</a:t>
            </a:r>
            <a:r>
              <a:rPr lang="ru-RU" dirty="0" smtClean="0"/>
              <a:t>. Дана РЛС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супроводжувати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до 100 </a:t>
            </a:r>
            <a:r>
              <a:rPr lang="ru-RU" dirty="0" err="1" smtClean="0"/>
              <a:t>цілей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на </a:t>
            </a:r>
            <a:r>
              <a:rPr lang="ru-RU" dirty="0" err="1" smtClean="0"/>
              <a:t>катері</a:t>
            </a:r>
            <a:r>
              <a:rPr lang="ru-RU" dirty="0" smtClean="0"/>
              <a:t> </a:t>
            </a:r>
            <a:r>
              <a:rPr lang="ru-RU" dirty="0" err="1" smtClean="0"/>
              <a:t>встановлений</a:t>
            </a:r>
            <a:r>
              <a:rPr lang="ru-RU" dirty="0" smtClean="0"/>
              <a:t> </a:t>
            </a:r>
            <a:r>
              <a:rPr lang="ru-RU" dirty="0" err="1" smtClean="0"/>
              <a:t>супутниковий</a:t>
            </a:r>
            <a:r>
              <a:rPr lang="ru-RU" dirty="0" smtClean="0"/>
              <a:t> </a:t>
            </a:r>
            <a:r>
              <a:rPr lang="ru-RU" dirty="0" err="1" smtClean="0"/>
              <a:t>термінал</a:t>
            </a:r>
            <a:r>
              <a:rPr lang="ru-RU" dirty="0" smtClean="0"/>
              <a:t> </a:t>
            </a:r>
            <a:r>
              <a:rPr lang="en-US" dirty="0" smtClean="0"/>
              <a:t>Iridium Pilot,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до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та </a:t>
            </a:r>
            <a:r>
              <a:rPr lang="ru-RU" dirty="0" err="1" smtClean="0"/>
              <a:t>постійне</a:t>
            </a:r>
            <a:r>
              <a:rPr lang="ru-RU" dirty="0" smtClean="0"/>
              <a:t> </a:t>
            </a:r>
            <a:r>
              <a:rPr lang="ru-RU" dirty="0" err="1" smtClean="0"/>
              <a:t>підключення</a:t>
            </a:r>
            <a:r>
              <a:rPr lang="ru-RU" dirty="0" smtClean="0"/>
              <a:t> до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134 </a:t>
            </a:r>
            <a:r>
              <a:rPr lang="ru-RU" dirty="0" err="1" smtClean="0"/>
              <a:t>кбіт</a:t>
            </a:r>
            <a:r>
              <a:rPr lang="ru-RU" dirty="0" smtClean="0"/>
              <a:t>/сек.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13954"/>
            <a:ext cx="10515600" cy="5563009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Передбачається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характеристиками </a:t>
            </a:r>
            <a:r>
              <a:rPr lang="ru-RU" dirty="0" err="1" smtClean="0"/>
              <a:t>штурмові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типу "Кентавр-ЛК"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вартової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, </a:t>
            </a:r>
            <a:r>
              <a:rPr lang="ru-RU" dirty="0" err="1" smtClean="0"/>
              <a:t>перевозити</a:t>
            </a:r>
            <a:r>
              <a:rPr lang="ru-RU" dirty="0" smtClean="0"/>
              <a:t> </a:t>
            </a:r>
            <a:r>
              <a:rPr lang="ru-RU" dirty="0" err="1" smtClean="0"/>
              <a:t>особовий</a:t>
            </a:r>
            <a:r>
              <a:rPr lang="ru-RU" dirty="0" smtClean="0"/>
              <a:t> склад, </a:t>
            </a:r>
            <a:r>
              <a:rPr lang="ru-RU" dirty="0" err="1" smtClean="0"/>
              <a:t>висаджувати</a:t>
            </a:r>
            <a:r>
              <a:rPr lang="ru-RU" dirty="0" smtClean="0"/>
              <a:t> десант,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вогневу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,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як </a:t>
            </a:r>
            <a:r>
              <a:rPr lang="ru-RU" dirty="0" err="1" smtClean="0"/>
              <a:t>швидкісний</a:t>
            </a:r>
            <a:r>
              <a:rPr lang="ru-RU" dirty="0" smtClean="0"/>
              <a:t> </a:t>
            </a:r>
            <a:r>
              <a:rPr lang="ru-RU" dirty="0" err="1" smtClean="0"/>
              <a:t>плавзасіб</a:t>
            </a:r>
            <a:r>
              <a:rPr lang="ru-RU" dirty="0" smtClean="0"/>
              <a:t> для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планувалося</a:t>
            </a:r>
            <a:r>
              <a:rPr lang="ru-RU" dirty="0" smtClean="0"/>
              <a:t> </a:t>
            </a:r>
            <a:r>
              <a:rPr lang="ru-RU" dirty="0" err="1" smtClean="0"/>
              <a:t>закласти</a:t>
            </a:r>
            <a:r>
              <a:rPr lang="ru-RU" dirty="0" smtClean="0"/>
              <a:t> три </a:t>
            </a:r>
            <a:r>
              <a:rPr lang="ru-RU" dirty="0" err="1" smtClean="0"/>
              <a:t>бронекатери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типу,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переглянуті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збільшилась</a:t>
            </a:r>
            <a:r>
              <a:rPr lang="ru-RU" dirty="0" smtClean="0"/>
              <a:t> до восьми: два </a:t>
            </a:r>
            <a:r>
              <a:rPr lang="ru-RU" dirty="0" err="1" smtClean="0"/>
              <a:t>вже</a:t>
            </a:r>
            <a:r>
              <a:rPr lang="ru-RU" dirty="0" smtClean="0"/>
              <a:t> спущено на воду у 2018-му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очікується</a:t>
            </a:r>
            <a:r>
              <a:rPr lang="ru-RU" dirty="0" smtClean="0"/>
              <a:t> у 2019-му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два – у 2020-му.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характерно: командирами "</a:t>
            </a:r>
            <a:r>
              <a:rPr lang="ru-RU" dirty="0" err="1" smtClean="0"/>
              <a:t>Кентаврів</a:t>
            </a:r>
            <a:r>
              <a:rPr lang="ru-RU" dirty="0" smtClean="0"/>
              <a:t>" </a:t>
            </a:r>
            <a:r>
              <a:rPr lang="ru-RU" dirty="0" err="1" smtClean="0"/>
              <a:t>призначаються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офіцери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числа </a:t>
            </a:r>
            <a:r>
              <a:rPr lang="ru-RU" dirty="0" err="1" smtClean="0"/>
              <a:t>колишніх</a:t>
            </a:r>
            <a:r>
              <a:rPr lang="ru-RU" dirty="0" smtClean="0"/>
              <a:t> </a:t>
            </a:r>
            <a:r>
              <a:rPr lang="ru-RU" dirty="0" err="1" smtClean="0"/>
              <a:t>курсантів</a:t>
            </a:r>
            <a:r>
              <a:rPr lang="ru-RU" dirty="0" smtClean="0"/>
              <a:t> </a:t>
            </a:r>
            <a:r>
              <a:rPr lang="ru-RU" dirty="0" err="1" smtClean="0"/>
              <a:t>севастопольської</a:t>
            </a:r>
            <a:r>
              <a:rPr lang="ru-RU" dirty="0" smtClean="0"/>
              <a:t> "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сил </a:t>
            </a:r>
            <a:r>
              <a:rPr lang="ru-RU" dirty="0" err="1" smtClean="0"/>
              <a:t>імені</a:t>
            </a:r>
            <a:r>
              <a:rPr lang="ru-RU" dirty="0" smtClean="0"/>
              <a:t> П. С. </a:t>
            </a:r>
            <a:r>
              <a:rPr lang="ru-RU" dirty="0" err="1" smtClean="0"/>
              <a:t>Нахімова</a:t>
            </a:r>
            <a:r>
              <a:rPr lang="ru-RU" dirty="0" smtClean="0"/>
              <a:t>" – тих самих,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зрадили</a:t>
            </a:r>
            <a:r>
              <a:rPr lang="ru-RU" dirty="0" smtClean="0"/>
              <a:t>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присязі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на </a:t>
            </a:r>
            <a:r>
              <a:rPr lang="ru-RU" dirty="0" err="1" smtClean="0"/>
              <a:t>бік</a:t>
            </a:r>
            <a:r>
              <a:rPr lang="ru-RU" dirty="0" smtClean="0"/>
              <a:t> ворога у 2014-му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76" y="365125"/>
            <a:ext cx="9903823" cy="849721"/>
          </a:xfrm>
        </p:spPr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36469"/>
            <a:ext cx="10515600" cy="50404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uk.wikipedia.org/wiki/</a:t>
            </a:r>
            <a:r>
              <a:rPr lang="ru-RU" dirty="0" err="1" smtClean="0"/>
              <a:t>Москітний_флот</a:t>
            </a:r>
            <a:endParaRPr lang="ru-RU" dirty="0" smtClean="0"/>
          </a:p>
          <a:p>
            <a:r>
              <a:rPr lang="uk-UA" dirty="0" smtClean="0"/>
              <a:t>Руслан </a:t>
            </a:r>
            <a:r>
              <a:rPr lang="uk-UA" dirty="0" err="1" smtClean="0"/>
              <a:t>Рудомський</a:t>
            </a:r>
            <a:r>
              <a:rPr lang="uk-UA" dirty="0" smtClean="0"/>
              <a:t> </a:t>
            </a:r>
            <a:r>
              <a:rPr lang="ru-RU" b="1" dirty="0" smtClean="0"/>
              <a:t>"</a:t>
            </a:r>
            <a:r>
              <a:rPr lang="ru-RU" b="1" dirty="0" err="1" smtClean="0"/>
              <a:t>Москітний</a:t>
            </a:r>
            <a:r>
              <a:rPr lang="ru-RU" b="1" dirty="0" smtClean="0"/>
              <a:t> флот": </a:t>
            </a:r>
            <a:r>
              <a:rPr lang="ru-RU" b="1" dirty="0" err="1" smtClean="0"/>
              <a:t>Що</a:t>
            </a:r>
            <a:r>
              <a:rPr lang="ru-RU" b="1" dirty="0" smtClean="0"/>
              <a:t> за </a:t>
            </a:r>
            <a:r>
              <a:rPr lang="ru-RU" b="1" dirty="0" err="1" smtClean="0"/>
              <a:t>штурмові</a:t>
            </a:r>
            <a:r>
              <a:rPr lang="ru-RU" b="1" dirty="0" smtClean="0"/>
              <a:t> </a:t>
            </a:r>
            <a:r>
              <a:rPr lang="ru-RU" b="1" dirty="0" err="1" smtClean="0"/>
              <a:t>бронекатери</a:t>
            </a:r>
            <a:r>
              <a:rPr lang="ru-RU" b="1" dirty="0" smtClean="0"/>
              <a:t> "Кентавр" </a:t>
            </a:r>
            <a:r>
              <a:rPr lang="ru-RU" b="1" dirty="0" err="1" smtClean="0"/>
              <a:t>боронитимуть</a:t>
            </a:r>
            <a:r>
              <a:rPr lang="ru-RU" b="1" dirty="0" smtClean="0"/>
              <a:t> </a:t>
            </a:r>
            <a:r>
              <a:rPr lang="ru-RU" b="1" dirty="0" err="1" smtClean="0"/>
              <a:t>Україну</a:t>
            </a:r>
            <a:endParaRPr lang="ru-RU" b="1" dirty="0" smtClean="0"/>
          </a:p>
          <a:p>
            <a:r>
              <a:rPr lang="en-US" b="1" dirty="0" smtClean="0"/>
              <a:t>https://www.depo.ua/ukr/war/moskitniy-flot-yak-shturmovi-bronekateri-kentavr-boronitimut-ukrayinu</a:t>
            </a:r>
            <a:endParaRPr lang="ru-RU" b="1" dirty="0" smtClean="0"/>
          </a:p>
          <a:p>
            <a:r>
              <a:rPr lang="ru-RU" b="1" dirty="0" err="1" smtClean="0">
                <a:hlinkClick r:id="rId2"/>
              </a:rPr>
              <a:t>Військова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історія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України</a:t>
            </a:r>
            <a:r>
              <a:rPr lang="ru-RU" b="1" dirty="0" smtClean="0"/>
              <a:t> </a:t>
            </a:r>
            <a:r>
              <a:rPr lang="ru-RU" dirty="0" smtClean="0">
                <a:hlinkClick r:id="rId3"/>
              </a:rPr>
              <a:t>19 </a:t>
            </a:r>
            <a:r>
              <a:rPr lang="ru-RU" dirty="0" err="1" smtClean="0">
                <a:hlinkClick r:id="rId3"/>
              </a:rPr>
              <a:t>вересня</a:t>
            </a:r>
            <a:r>
              <a:rPr lang="ru-RU" dirty="0" smtClean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2018 г.</a:t>
            </a:r>
            <a:r>
              <a:rPr lang="ru-RU" dirty="0" smtClean="0"/>
              <a:t> · </a:t>
            </a:r>
          </a:p>
          <a:p>
            <a:r>
              <a:rPr lang="ru-RU" dirty="0" err="1" smtClean="0"/>
              <a:t>Підписуйтеся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en-US" dirty="0" err="1" smtClean="0"/>
              <a:t>Youtube</a:t>
            </a:r>
            <a:r>
              <a:rPr lang="en-US" dirty="0" smtClean="0"/>
              <a:t>-</a:t>
            </a:r>
            <a:r>
              <a:rPr lang="ru-RU" dirty="0" smtClean="0"/>
              <a:t>канал </a:t>
            </a:r>
            <a:r>
              <a:rPr lang="ru-RU" dirty="0" err="1" smtClean="0"/>
              <a:t>Військова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https://www.youtube.com/channel/UCWtUra_qwLAhdaucUCuYw_Q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#</a:t>
            </a:r>
            <a:r>
              <a:rPr lang="en-US" dirty="0" err="1" smtClean="0">
                <a:hlinkClick r:id="rId5"/>
              </a:rPr>
              <a:t>admilitary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#</a:t>
            </a:r>
            <a:r>
              <a:rPr lang="en-US" dirty="0" err="1" smtClean="0">
                <a:hlinkClick r:id="rId6"/>
              </a:rPr>
              <a:t>admilitaryhistoryofukraine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#</a:t>
            </a:r>
            <a:r>
              <a:rPr lang="ru-RU" dirty="0" smtClean="0">
                <a:hlinkClick r:id="rId7"/>
              </a:rPr>
              <a:t>Катер</a:t>
            </a:r>
            <a:r>
              <a:rPr lang="ru-RU" dirty="0" smtClean="0"/>
              <a:t> </a:t>
            </a:r>
            <a:r>
              <a:rPr lang="ru-RU" dirty="0" smtClean="0">
                <a:hlinkClick r:id="rId8"/>
              </a:rPr>
              <a:t>#кентавр</a:t>
            </a:r>
            <a:r>
              <a:rPr lang="ru-RU" dirty="0" smtClean="0"/>
              <a:t> </a:t>
            </a:r>
            <a:r>
              <a:rPr lang="ru-RU" dirty="0" smtClean="0">
                <a:hlinkClick r:id="rId9"/>
              </a:rPr>
              <a:t>#</a:t>
            </a:r>
            <a:r>
              <a:rPr lang="ru-RU" dirty="0" err="1" smtClean="0">
                <a:hlinkClick r:id="rId9"/>
              </a:rPr>
              <a:t>ВМСУкраїни</a:t>
            </a:r>
            <a:r>
              <a:rPr lang="ru-RU" dirty="0" smtClean="0"/>
              <a:t> </a:t>
            </a:r>
            <a:r>
              <a:rPr lang="ru-RU" dirty="0" smtClean="0">
                <a:hlinkClick r:id="rId10"/>
              </a:rPr>
              <a:t>#ВМС</a:t>
            </a:r>
            <a:r>
              <a:rPr lang="ru-RU" dirty="0" smtClean="0"/>
              <a:t> </a:t>
            </a:r>
            <a:r>
              <a:rPr lang="ru-RU" dirty="0" smtClean="0">
                <a:hlinkClick r:id="rId11"/>
              </a:rPr>
              <a:t>#ЗСУ</a:t>
            </a:r>
            <a:r>
              <a:rPr lang="ru-RU" dirty="0" smtClean="0"/>
              <a:t> </a:t>
            </a:r>
            <a:r>
              <a:rPr lang="ru-RU" dirty="0" smtClean="0">
                <a:hlinkClick r:id="rId12"/>
              </a:rPr>
              <a:t>#Азов</a:t>
            </a:r>
            <a:r>
              <a:rPr lang="ru-RU" dirty="0" smtClean="0"/>
              <a:t> </a:t>
            </a:r>
            <a:r>
              <a:rPr lang="ru-RU" dirty="0" smtClean="0">
                <a:hlinkClick r:id="rId13"/>
              </a:rPr>
              <a:t>#</a:t>
            </a:r>
            <a:r>
              <a:rPr lang="ru-RU" dirty="0" err="1" smtClean="0">
                <a:hlinkClick r:id="rId13"/>
              </a:rPr>
              <a:t>Азовськеморе</a:t>
            </a:r>
            <a:r>
              <a:rPr lang="ru-RU" dirty="0" smtClean="0"/>
              <a:t> </a:t>
            </a:r>
            <a:r>
              <a:rPr lang="ru-RU" dirty="0" smtClean="0">
                <a:hlinkClick r:id="rId14"/>
              </a:rPr>
              <a:t>#</a:t>
            </a:r>
            <a:r>
              <a:rPr lang="ru-RU" dirty="0" err="1" smtClean="0">
                <a:hlinkClick r:id="rId14"/>
              </a:rPr>
              <a:t>рф</a:t>
            </a:r>
            <a:r>
              <a:rPr lang="ru-RU" dirty="0" smtClean="0"/>
              <a:t> </a:t>
            </a:r>
            <a:r>
              <a:rPr lang="ru-RU" dirty="0" smtClean="0">
                <a:hlinkClick r:id="rId15"/>
              </a:rPr>
              <a:t>#</a:t>
            </a:r>
            <a:r>
              <a:rPr lang="ru-RU" dirty="0" err="1" smtClean="0">
                <a:hlinkClick r:id="rId15"/>
              </a:rPr>
              <a:t>інфографіка</a:t>
            </a:r>
            <a:r>
              <a:rPr lang="ru-RU" dirty="0" smtClean="0"/>
              <a:t> </a:t>
            </a:r>
            <a:r>
              <a:rPr lang="ru-RU" dirty="0" smtClean="0">
                <a:hlinkClick r:id="rId16"/>
              </a:rPr>
              <a:t>#</a:t>
            </a:r>
            <a:r>
              <a:rPr lang="ru-RU" dirty="0" err="1" smtClean="0">
                <a:hlinkClick r:id="rId16"/>
              </a:rPr>
              <a:t>инфографика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38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. поле 6"/>
          <p:cNvSpPr txBox="1"/>
          <p:nvPr/>
        </p:nvSpPr>
        <p:spPr>
          <a:xfrm>
            <a:off x="3709255" y="181341"/>
            <a:ext cx="7698764" cy="75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Виталий\Desktop\38c264c-moskitnyi-flot-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881" y="1127822"/>
            <a:ext cx="9919356" cy="520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" y="600891"/>
            <a:ext cx="11443063" cy="557607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"</a:t>
            </a:r>
            <a:r>
              <a:rPr lang="ru-RU" b="1" dirty="0" err="1" smtClean="0"/>
              <a:t>Москітний</a:t>
            </a:r>
            <a:r>
              <a:rPr lang="ru-RU" b="1" dirty="0" smtClean="0"/>
              <a:t> флот": </a:t>
            </a:r>
            <a:r>
              <a:rPr lang="ru-RU" b="1" dirty="0" err="1" smtClean="0"/>
              <a:t>Що</a:t>
            </a:r>
            <a:r>
              <a:rPr lang="ru-RU" b="1" dirty="0" smtClean="0"/>
              <a:t> за </a:t>
            </a:r>
            <a:r>
              <a:rPr lang="ru-RU" b="1" dirty="0" err="1" smtClean="0"/>
              <a:t>штурмові</a:t>
            </a:r>
            <a:r>
              <a:rPr lang="ru-RU" b="1" dirty="0" smtClean="0"/>
              <a:t> </a:t>
            </a:r>
            <a:r>
              <a:rPr lang="ru-RU" b="1" dirty="0" err="1" smtClean="0"/>
              <a:t>бронекатери</a:t>
            </a:r>
            <a:r>
              <a:rPr lang="ru-RU" b="1" dirty="0" smtClean="0"/>
              <a:t> "Кентавр" </a:t>
            </a:r>
            <a:r>
              <a:rPr lang="ru-RU" b="1" dirty="0" err="1" smtClean="0"/>
              <a:t>боронитимуть</a:t>
            </a:r>
            <a:r>
              <a:rPr lang="ru-RU" b="1" dirty="0" smtClean="0"/>
              <a:t> </a:t>
            </a:r>
            <a:r>
              <a:rPr lang="ru-RU" b="1" dirty="0" err="1" smtClean="0"/>
              <a:t>Україну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"не словом, а </a:t>
            </a:r>
            <a:r>
              <a:rPr lang="ru-RU" dirty="0" err="1" smtClean="0"/>
              <a:t>ділом</a:t>
            </a:r>
            <a:r>
              <a:rPr lang="ru-RU" dirty="0" smtClean="0"/>
              <a:t>" почала </a:t>
            </a:r>
            <a:r>
              <a:rPr lang="ru-RU" dirty="0" err="1" smtClean="0"/>
              <a:t>формувати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флот – на воду один за одним </a:t>
            </a:r>
            <a:r>
              <a:rPr lang="ru-RU" dirty="0" err="1" smtClean="0"/>
              <a:t>спускаються</a:t>
            </a:r>
            <a:r>
              <a:rPr lang="ru-RU" dirty="0" smtClean="0"/>
              <a:t> </a:t>
            </a:r>
            <a:r>
              <a:rPr lang="ru-RU" dirty="0" err="1" smtClean="0"/>
              <a:t>новітні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</a:t>
            </a:r>
            <a:r>
              <a:rPr lang="ru-RU" dirty="0" err="1" smtClean="0"/>
              <a:t>вітчизняного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Виталий\Desktop\438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681" y="2379208"/>
            <a:ext cx="5930437" cy="395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13954"/>
            <a:ext cx="10515600" cy="55630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Флот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болючою</a:t>
            </a:r>
            <a:r>
              <a:rPr lang="ru-RU" dirty="0" smtClean="0"/>
              <a:t> темою для </a:t>
            </a:r>
            <a:r>
              <a:rPr lang="ru-RU" dirty="0" err="1" smtClean="0"/>
              <a:t>незалежної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до 2014-го року </a:t>
            </a:r>
            <a:r>
              <a:rPr lang="ru-RU" dirty="0" err="1" smtClean="0"/>
              <a:t>армія</a:t>
            </a:r>
            <a:r>
              <a:rPr lang="ru-RU" dirty="0" smtClean="0"/>
              <a:t> </a:t>
            </a:r>
            <a:r>
              <a:rPr lang="ru-RU" dirty="0" err="1" smtClean="0"/>
              <a:t>фінансувалась</a:t>
            </a:r>
            <a:r>
              <a:rPr lang="ru-RU" dirty="0" smtClean="0"/>
              <a:t> за </a:t>
            </a:r>
            <a:r>
              <a:rPr lang="ru-RU" dirty="0" err="1" smtClean="0"/>
              <a:t>залишковим</a:t>
            </a:r>
            <a:r>
              <a:rPr lang="ru-RU" dirty="0" smtClean="0"/>
              <a:t> принципом, то флот </a:t>
            </a:r>
            <a:r>
              <a:rPr lang="ru-RU" dirty="0" err="1" smtClean="0"/>
              <a:t>фінансувався</a:t>
            </a:r>
            <a:r>
              <a:rPr lang="ru-RU" dirty="0" smtClean="0"/>
              <a:t> за </a:t>
            </a:r>
            <a:r>
              <a:rPr lang="ru-RU" dirty="0" err="1" smtClean="0"/>
              <a:t>залишковим</a:t>
            </a:r>
            <a:r>
              <a:rPr lang="ru-RU" dirty="0" smtClean="0"/>
              <a:t> принципом в </a:t>
            </a:r>
            <a:r>
              <a:rPr lang="ru-RU" dirty="0" err="1" smtClean="0"/>
              <a:t>армії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на момент початку "</a:t>
            </a:r>
            <a:r>
              <a:rPr lang="ru-RU" dirty="0" err="1" smtClean="0"/>
              <a:t>кримської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" 2014-го року ВМС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застарілі</a:t>
            </a:r>
            <a:r>
              <a:rPr lang="ru-RU" dirty="0" smtClean="0"/>
              <a:t> </a:t>
            </a:r>
            <a:r>
              <a:rPr lang="ru-RU" dirty="0" err="1" smtClean="0"/>
              <a:t>човни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навряд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змогли</a:t>
            </a:r>
            <a:r>
              <a:rPr lang="ru-RU" dirty="0" smtClean="0"/>
              <a:t> б вести </a:t>
            </a:r>
            <a:r>
              <a:rPr lang="ru-RU" dirty="0" err="1" smtClean="0"/>
              <a:t>серйозні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на </a:t>
            </a:r>
            <a:r>
              <a:rPr lang="ru-RU" dirty="0" err="1" smtClean="0"/>
              <a:t>морі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Білої</a:t>
            </a:r>
            <a:r>
              <a:rPr lang="ru-RU" dirty="0" smtClean="0"/>
              <a:t> книги 2013-го року, ВМСУ до початку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налічували</a:t>
            </a:r>
            <a:r>
              <a:rPr lang="ru-RU" dirty="0" smtClean="0"/>
              <a:t> 22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та </a:t>
            </a:r>
            <a:r>
              <a:rPr lang="ru-RU" dirty="0" err="1" smtClean="0"/>
              <a:t>катери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 суден,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виданні</a:t>
            </a:r>
            <a:r>
              <a:rPr lang="ru-RU" dirty="0" smtClean="0"/>
              <a:t> не </a:t>
            </a:r>
            <a:r>
              <a:rPr lang="ru-RU" dirty="0" err="1" smtClean="0"/>
              <a:t>вказувалася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нас </a:t>
            </a:r>
            <a:r>
              <a:rPr lang="ru-RU" dirty="0" err="1" smtClean="0"/>
              <a:t>був</a:t>
            </a:r>
            <a:r>
              <a:rPr lang="ru-RU" dirty="0" smtClean="0"/>
              <a:t> один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застарілий</a:t>
            </a:r>
            <a:r>
              <a:rPr lang="ru-RU" dirty="0" smtClean="0"/>
              <a:t> </a:t>
            </a:r>
            <a:r>
              <a:rPr lang="ru-RU" dirty="0" err="1" smtClean="0"/>
              <a:t>підводний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 "</a:t>
            </a:r>
            <a:r>
              <a:rPr lang="ru-RU" dirty="0" err="1" smtClean="0"/>
              <a:t>Запоріжжя</a:t>
            </a:r>
            <a:r>
              <a:rPr lang="ru-RU" dirty="0" smtClean="0"/>
              <a:t>", 1 фрегат – флагман ВМС "</a:t>
            </a:r>
            <a:r>
              <a:rPr lang="ru-RU" dirty="0" err="1" smtClean="0"/>
              <a:t>Гетьман</a:t>
            </a:r>
            <a:r>
              <a:rPr lang="ru-RU" dirty="0" smtClean="0"/>
              <a:t> </a:t>
            </a:r>
            <a:r>
              <a:rPr lang="ru-RU" dirty="0" err="1" smtClean="0"/>
              <a:t>Сагайдачний</a:t>
            </a:r>
            <a:r>
              <a:rPr lang="ru-RU" dirty="0" smtClean="0"/>
              <a:t>", 2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протичовнові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"</a:t>
            </a:r>
            <a:r>
              <a:rPr lang="ru-RU" dirty="0" err="1" smtClean="0"/>
              <a:t>Луцьк</a:t>
            </a:r>
            <a:r>
              <a:rPr lang="ru-RU" dirty="0" smtClean="0"/>
              <a:t>" та "</a:t>
            </a:r>
            <a:r>
              <a:rPr lang="ru-RU" dirty="0" err="1" smtClean="0"/>
              <a:t>Тернопіль</a:t>
            </a:r>
            <a:r>
              <a:rPr lang="ru-RU" dirty="0" smtClean="0"/>
              <a:t>", 1 </a:t>
            </a:r>
            <a:r>
              <a:rPr lang="ru-RU" dirty="0" err="1" smtClean="0"/>
              <a:t>сторожовий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"</a:t>
            </a:r>
            <a:r>
              <a:rPr lang="ru-RU" dirty="0" err="1" smtClean="0"/>
              <a:t>Вінниця</a:t>
            </a:r>
            <a:r>
              <a:rPr lang="ru-RU" dirty="0" smtClean="0"/>
              <a:t>", 1 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протичовновий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"</a:t>
            </a:r>
            <a:r>
              <a:rPr lang="ru-RU" dirty="0" err="1" smtClean="0"/>
              <a:t>Хмельницький</a:t>
            </a:r>
            <a:r>
              <a:rPr lang="ru-RU" dirty="0" smtClean="0"/>
              <a:t>", 2 </a:t>
            </a:r>
            <a:r>
              <a:rPr lang="ru-RU" dirty="0" err="1" smtClean="0"/>
              <a:t>ракетні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"</a:t>
            </a:r>
            <a:r>
              <a:rPr lang="ru-RU" dirty="0" err="1" smtClean="0"/>
              <a:t>Придніпров'я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"Прилуки", 3 тральщики "</a:t>
            </a:r>
            <a:r>
              <a:rPr lang="ru-RU" dirty="0" err="1" smtClean="0"/>
              <a:t>Чернігів</a:t>
            </a:r>
            <a:r>
              <a:rPr lang="ru-RU" dirty="0" smtClean="0"/>
              <a:t>", "</a:t>
            </a:r>
            <a:r>
              <a:rPr lang="ru-RU" dirty="0" err="1" smtClean="0"/>
              <a:t>Черкаси</a:t>
            </a:r>
            <a:r>
              <a:rPr lang="ru-RU" dirty="0" smtClean="0"/>
              <a:t>", "</a:t>
            </a:r>
            <a:r>
              <a:rPr lang="ru-RU" dirty="0" err="1" smtClean="0"/>
              <a:t>Генічеськ</a:t>
            </a:r>
            <a:r>
              <a:rPr lang="ru-RU" dirty="0" smtClean="0"/>
              <a:t>", 2 </a:t>
            </a:r>
            <a:r>
              <a:rPr lang="ru-RU" dirty="0" err="1" smtClean="0"/>
              <a:t>десантні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"</a:t>
            </a:r>
            <a:r>
              <a:rPr lang="ru-RU" dirty="0" err="1" smtClean="0"/>
              <a:t>Костянтин</a:t>
            </a:r>
            <a:r>
              <a:rPr lang="ru-RU" dirty="0" smtClean="0"/>
              <a:t> </a:t>
            </a:r>
            <a:r>
              <a:rPr lang="ru-RU" dirty="0" err="1" smtClean="0"/>
              <a:t>Ольшанський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"</a:t>
            </a:r>
            <a:r>
              <a:rPr lang="ru-RU" dirty="0" err="1" smtClean="0"/>
              <a:t>Кіровоград</a:t>
            </a:r>
            <a:r>
              <a:rPr lang="ru-RU" dirty="0" smtClean="0"/>
              <a:t>", 1 </a:t>
            </a:r>
            <a:r>
              <a:rPr lang="ru-RU" dirty="0" err="1" smtClean="0"/>
              <a:t>водолазне</a:t>
            </a:r>
            <a:r>
              <a:rPr lang="ru-RU" dirty="0" smtClean="0"/>
              <a:t> </a:t>
            </a:r>
            <a:r>
              <a:rPr lang="ru-RU" dirty="0" err="1" smtClean="0"/>
              <a:t>морське</a:t>
            </a:r>
            <a:r>
              <a:rPr lang="ru-RU" dirty="0" smtClean="0"/>
              <a:t> судно "</a:t>
            </a:r>
            <a:r>
              <a:rPr lang="ru-RU" dirty="0" err="1" smtClean="0"/>
              <a:t>Нетішин</a:t>
            </a:r>
            <a:r>
              <a:rPr lang="ru-RU" dirty="0" smtClean="0"/>
              <a:t>"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>
            <a:normAutofit/>
          </a:bodyPr>
          <a:lstStyle/>
          <a:p>
            <a:r>
              <a:rPr lang="ru-RU" dirty="0" smtClean="0"/>
              <a:t>Та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купа "</a:t>
            </a:r>
            <a:r>
              <a:rPr lang="ru-RU" dirty="0" err="1" smtClean="0"/>
              <a:t>металобрухту</a:t>
            </a:r>
            <a:r>
              <a:rPr lang="ru-RU" dirty="0" smtClean="0"/>
              <a:t>"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протистояння</a:t>
            </a:r>
            <a:r>
              <a:rPr lang="ru-RU" dirty="0" smtClean="0"/>
              <a:t> </a:t>
            </a:r>
            <a:r>
              <a:rPr lang="ru-RU" dirty="0" err="1" smtClean="0"/>
              <a:t>виявилася</a:t>
            </a:r>
            <a:r>
              <a:rPr lang="ru-RU" dirty="0" smtClean="0"/>
              <a:t> </a:t>
            </a:r>
            <a:r>
              <a:rPr lang="ru-RU" dirty="0" err="1" smtClean="0"/>
              <a:t>заблокованою</a:t>
            </a:r>
            <a:r>
              <a:rPr lang="ru-RU" dirty="0" smtClean="0"/>
              <a:t> на базах у </a:t>
            </a:r>
            <a:r>
              <a:rPr lang="ru-RU" dirty="0" err="1" smtClean="0"/>
              <a:t>Криму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офіційного</a:t>
            </a:r>
            <a:r>
              <a:rPr lang="ru-RU" dirty="0" smtClean="0"/>
              <a:t> </a:t>
            </a:r>
            <a:r>
              <a:rPr lang="ru-RU" dirty="0" err="1" smtClean="0"/>
              <a:t>приєднання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 до </a:t>
            </a:r>
            <a:r>
              <a:rPr lang="ru-RU" dirty="0" err="1" smtClean="0"/>
              <a:t>Росії</a:t>
            </a:r>
            <a:r>
              <a:rPr lang="ru-RU" dirty="0" smtClean="0"/>
              <a:t> 18 </a:t>
            </a:r>
            <a:r>
              <a:rPr lang="ru-RU" dirty="0" err="1" smtClean="0"/>
              <a:t>березня</a:t>
            </a:r>
            <a:r>
              <a:rPr lang="ru-RU" dirty="0" smtClean="0"/>
              <a:t>, </a:t>
            </a:r>
            <a:r>
              <a:rPr lang="ru-RU" dirty="0" err="1" smtClean="0"/>
              <a:t>окупанти</a:t>
            </a:r>
            <a:r>
              <a:rPr lang="ru-RU" dirty="0" smtClean="0"/>
              <a:t> </a:t>
            </a:r>
            <a:r>
              <a:rPr lang="ru-RU" dirty="0" err="1" smtClean="0"/>
              <a:t>експропріювали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базувались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встигли</a:t>
            </a:r>
            <a:r>
              <a:rPr lang="ru-RU" dirty="0" smtClean="0"/>
              <a:t> </a:t>
            </a:r>
            <a:r>
              <a:rPr lang="ru-RU" dirty="0" err="1" smtClean="0"/>
              <a:t>вийти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 (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здалася</a:t>
            </a:r>
            <a:r>
              <a:rPr lang="ru-RU" dirty="0" smtClean="0"/>
              <a:t> </a:t>
            </a:r>
            <a:r>
              <a:rPr lang="ru-RU" dirty="0" err="1" smtClean="0"/>
              <a:t>добровільно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включили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флоту.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все ж </a:t>
            </a:r>
            <a:r>
              <a:rPr lang="ru-RU" dirty="0" err="1" smtClean="0"/>
              <a:t>була</a:t>
            </a:r>
            <a:r>
              <a:rPr lang="ru-RU" dirty="0" smtClean="0"/>
              <a:t> повернута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, </a:t>
            </a:r>
            <a:r>
              <a:rPr lang="ru-RU" dirty="0" err="1" smtClean="0"/>
              <a:t>знову</a:t>
            </a:r>
            <a:r>
              <a:rPr lang="ru-RU" dirty="0" smtClean="0"/>
              <a:t> ж таки, за </a:t>
            </a:r>
            <a:r>
              <a:rPr lang="ru-RU" dirty="0" err="1" smtClean="0"/>
              <a:t>залишковим</a:t>
            </a:r>
            <a:r>
              <a:rPr lang="ru-RU" dirty="0" smtClean="0"/>
              <a:t> принципом – </a:t>
            </a:r>
            <a:r>
              <a:rPr lang="ru-RU" dirty="0" err="1" smtClean="0"/>
              <a:t>кращі</a:t>
            </a:r>
            <a:r>
              <a:rPr lang="ru-RU" dirty="0" smtClean="0"/>
              <a:t> судна </a:t>
            </a:r>
            <a:r>
              <a:rPr lang="ru-RU" dirty="0" err="1" smtClean="0"/>
              <a:t>росіяни</a:t>
            </a:r>
            <a:r>
              <a:rPr lang="ru-RU" dirty="0" smtClean="0"/>
              <a:t> </a:t>
            </a:r>
            <a:r>
              <a:rPr lang="ru-RU" dirty="0" err="1" smtClean="0"/>
              <a:t>залишили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Влітку</a:t>
            </a:r>
            <a:r>
              <a:rPr lang="ru-RU" dirty="0" smtClean="0"/>
              <a:t> 2015-го року перший заступник начальника штабу </a:t>
            </a:r>
            <a:r>
              <a:rPr lang="ru-RU" dirty="0" err="1" smtClean="0"/>
              <a:t>командування</a:t>
            </a:r>
            <a:r>
              <a:rPr lang="ru-RU" dirty="0" smtClean="0"/>
              <a:t> ВМС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контр-адмірал</a:t>
            </a:r>
            <a:r>
              <a:rPr lang="ru-RU" dirty="0" smtClean="0"/>
              <a:t> </a:t>
            </a:r>
            <a:r>
              <a:rPr lang="ru-RU" dirty="0" err="1" smtClean="0"/>
              <a:t>Дмитро</a:t>
            </a:r>
            <a:r>
              <a:rPr lang="ru-RU" dirty="0" smtClean="0"/>
              <a:t> Таран </a:t>
            </a:r>
            <a:r>
              <a:rPr lang="ru-RU" dirty="0" err="1" smtClean="0"/>
              <a:t>повідомив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втратила</a:t>
            </a:r>
            <a:r>
              <a:rPr lang="ru-RU" dirty="0" smtClean="0"/>
              <a:t> 75%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Військово-морського</a:t>
            </a:r>
            <a:r>
              <a:rPr lang="ru-RU" dirty="0" smtClean="0"/>
              <a:t> флоту, </a:t>
            </a:r>
            <a:r>
              <a:rPr lang="ru-RU" dirty="0" err="1" smtClean="0"/>
              <a:t>зберігши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40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суден, половина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морально </a:t>
            </a:r>
            <a:r>
              <a:rPr lang="ru-RU" dirty="0" err="1" smtClean="0"/>
              <a:t>застаріли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ремонту.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змусило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до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сил. У 2016-му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оголошено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так званого "</a:t>
            </a:r>
            <a:r>
              <a:rPr lang="ru-RU" dirty="0" err="1" smtClean="0"/>
              <a:t>москітного</a:t>
            </a:r>
            <a:r>
              <a:rPr lang="ru-RU" dirty="0" smtClean="0"/>
              <a:t> флоту", за прикладом </a:t>
            </a:r>
            <a:r>
              <a:rPr lang="ru-RU" dirty="0" err="1" smtClean="0"/>
              <a:t>Швеції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словами </a:t>
            </a:r>
            <a:r>
              <a:rPr lang="ru-RU" dirty="0" err="1" smtClean="0"/>
              <a:t>тодішнього</a:t>
            </a:r>
            <a:r>
              <a:rPr lang="ru-RU" dirty="0" smtClean="0"/>
              <a:t> </a:t>
            </a:r>
            <a:r>
              <a:rPr lang="ru-RU" dirty="0" err="1" smtClean="0"/>
              <a:t>командувача</a:t>
            </a:r>
            <a:r>
              <a:rPr lang="ru-RU" dirty="0" smtClean="0"/>
              <a:t> ВМС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віце-адмірала</a:t>
            </a:r>
            <a:r>
              <a:rPr lang="ru-RU" dirty="0" smtClean="0"/>
              <a:t> </a:t>
            </a:r>
            <a:r>
              <a:rPr lang="ru-RU" dirty="0" err="1" smtClean="0"/>
              <a:t>Сергія</a:t>
            </a:r>
            <a:r>
              <a:rPr lang="ru-RU" dirty="0" smtClean="0"/>
              <a:t> Гайдука, до 2020-го року ядро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флоту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створене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30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, </a:t>
            </a:r>
            <a:r>
              <a:rPr lang="ru-RU" dirty="0" err="1" smtClean="0"/>
              <a:t>допоміжних</a:t>
            </a:r>
            <a:r>
              <a:rPr lang="ru-RU" dirty="0" smtClean="0"/>
              <a:t> суден та </a:t>
            </a:r>
            <a:r>
              <a:rPr lang="ru-RU" dirty="0" err="1" smtClean="0"/>
              <a:t>катерів</a:t>
            </a:r>
            <a:r>
              <a:rPr lang="ru-RU" dirty="0" smtClean="0"/>
              <a:t>, </a:t>
            </a:r>
            <a:r>
              <a:rPr lang="ru-RU" dirty="0" err="1" smtClean="0"/>
              <a:t>спроможних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на </a:t>
            </a:r>
            <a:r>
              <a:rPr lang="ru-RU" dirty="0" err="1" smtClean="0"/>
              <a:t>морі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оголошено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основу ВМС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становити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корвети</a:t>
            </a:r>
            <a:r>
              <a:rPr lang="ru-RU" dirty="0" smtClean="0"/>
              <a:t> проекту 58250, </a:t>
            </a:r>
            <a:r>
              <a:rPr lang="ru-RU" dirty="0" err="1" smtClean="0"/>
              <a:t>ракетні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проекту "Лань",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броньовані</a:t>
            </a:r>
            <a:r>
              <a:rPr lang="ru-RU" dirty="0" smtClean="0"/>
              <a:t> </a:t>
            </a:r>
            <a:r>
              <a:rPr lang="ru-RU" dirty="0" err="1" smtClean="0"/>
              <a:t>артилерійські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проекту 58155 "</a:t>
            </a:r>
            <a:r>
              <a:rPr lang="ru-RU" dirty="0" err="1" smtClean="0"/>
              <a:t>Гюрза-М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десантно-штурмові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проекту 58503 "Кентавр-ЛК". Про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поговоримо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й\Desktop\Бронекатер Кентавр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19" y="640080"/>
            <a:ext cx="10803978" cy="50030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4897" y="5982788"/>
            <a:ext cx="6463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макет десантно-штурмового катеру "Кентавр"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початку 2018-го року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оголошено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ВМС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поповняться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катерами </a:t>
            </a:r>
            <a:r>
              <a:rPr lang="ru-RU" dirty="0" err="1" smtClean="0"/>
              <a:t>цього</a:t>
            </a:r>
            <a:r>
              <a:rPr lang="ru-RU" dirty="0" smtClean="0"/>
              <a:t> типу. </a:t>
            </a:r>
            <a:r>
              <a:rPr lang="ru-RU" dirty="0" err="1" smtClean="0"/>
              <a:t>Однак</a:t>
            </a:r>
            <a:r>
              <a:rPr lang="ru-RU" dirty="0" smtClean="0"/>
              <a:t>, як </a:t>
            </a:r>
            <a:r>
              <a:rPr lang="ru-RU" dirty="0" err="1" smtClean="0"/>
              <a:t>це</a:t>
            </a:r>
            <a:r>
              <a:rPr lang="ru-RU" dirty="0" smtClean="0"/>
              <a:t> часто </a:t>
            </a:r>
            <a:r>
              <a:rPr lang="ru-RU" dirty="0" err="1" smtClean="0"/>
              <a:t>буває</a:t>
            </a:r>
            <a:r>
              <a:rPr lang="ru-RU" dirty="0" smtClean="0"/>
              <a:t>, не </a:t>
            </a:r>
            <a:r>
              <a:rPr lang="ru-RU" dirty="0" err="1" smtClean="0"/>
              <a:t>обійшлося</a:t>
            </a:r>
            <a:r>
              <a:rPr lang="ru-RU" dirty="0" smtClean="0"/>
              <a:t> без </a:t>
            </a:r>
            <a:r>
              <a:rPr lang="ru-RU" dirty="0" err="1" smtClean="0"/>
              <a:t>затримок</a:t>
            </a:r>
            <a:r>
              <a:rPr lang="ru-RU" dirty="0" smtClean="0"/>
              <a:t> – через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поставками </a:t>
            </a:r>
            <a:r>
              <a:rPr lang="ru-RU" dirty="0" err="1" smtClean="0"/>
              <a:t>водометів</a:t>
            </a:r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перший "Кентавр" </a:t>
            </a:r>
            <a:r>
              <a:rPr lang="ru-RU" dirty="0" err="1" smtClean="0">
                <a:hlinkClick r:id="rId2"/>
              </a:rPr>
              <a:t>було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урочисто</a:t>
            </a:r>
            <a:r>
              <a:rPr lang="ru-RU" dirty="0" smtClean="0">
                <a:hlinkClick r:id="rId2"/>
              </a:rPr>
              <a:t> спущено на воду 14 </a:t>
            </a:r>
            <a:r>
              <a:rPr lang="ru-RU" dirty="0" err="1" smtClean="0">
                <a:hlinkClick r:id="rId2"/>
              </a:rPr>
              <a:t>вересня</a:t>
            </a:r>
            <a:r>
              <a:rPr lang="ru-RU" dirty="0" smtClean="0"/>
              <a:t>, а </a:t>
            </a:r>
            <a:r>
              <a:rPr lang="ru-RU" dirty="0" err="1" smtClean="0">
                <a:hlinkClick r:id="rId3"/>
              </a:rPr>
              <a:t>другий</a:t>
            </a:r>
            <a:r>
              <a:rPr lang="ru-RU" dirty="0" smtClean="0">
                <a:hlinkClick r:id="rId3"/>
              </a:rPr>
              <a:t> – 20-го </a:t>
            </a:r>
            <a:r>
              <a:rPr lang="ru-RU" dirty="0" err="1" smtClean="0">
                <a:hlinkClick r:id="rId3"/>
              </a:rPr>
              <a:t>вересня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Взагалі</a:t>
            </a:r>
            <a:r>
              <a:rPr lang="ru-RU" dirty="0" smtClean="0"/>
              <a:t>, в "</a:t>
            </a:r>
            <a:r>
              <a:rPr lang="ru-RU" dirty="0" err="1" smtClean="0"/>
              <a:t>Кентаврів</a:t>
            </a:r>
            <a:r>
              <a:rPr lang="ru-RU" dirty="0" smtClean="0"/>
              <a:t>"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оригінальна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"До </a:t>
            </a:r>
            <a:r>
              <a:rPr lang="ru-RU" dirty="0" err="1" smtClean="0"/>
              <a:t>розробки</a:t>
            </a:r>
            <a:r>
              <a:rPr lang="ru-RU" dirty="0" smtClean="0"/>
              <a:t> проекту десантно-штурмового катеру нас </a:t>
            </a:r>
            <a:r>
              <a:rPr lang="ru-RU" dirty="0" err="1" smtClean="0"/>
              <a:t>підштовхнула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,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необхідністю</a:t>
            </a:r>
            <a:r>
              <a:rPr lang="ru-RU" dirty="0" smtClean="0"/>
              <a:t> </a:t>
            </a:r>
            <a:r>
              <a:rPr lang="ru-RU" dirty="0" err="1" smtClean="0"/>
              <a:t>посилення</a:t>
            </a:r>
            <a:r>
              <a:rPr lang="ru-RU" dirty="0" smtClean="0"/>
              <a:t> наших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сил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здатністю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асиметричну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російську</a:t>
            </a:r>
            <a:r>
              <a:rPr lang="ru-RU" dirty="0" smtClean="0"/>
              <a:t> </a:t>
            </a:r>
            <a:r>
              <a:rPr lang="ru-RU" dirty="0" err="1" smtClean="0"/>
              <a:t>агресію</a:t>
            </a:r>
            <a:r>
              <a:rPr lang="ru-RU" dirty="0" smtClean="0"/>
              <a:t>. </a:t>
            </a:r>
            <a:r>
              <a:rPr lang="ru-RU" dirty="0" err="1" smtClean="0"/>
              <a:t>Восени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року (2014-го, – ред.), коли ми брали участь в </a:t>
            </a:r>
            <a:r>
              <a:rPr lang="ru-RU" dirty="0" err="1" smtClean="0"/>
              <a:t>перезакладенні</a:t>
            </a:r>
            <a:r>
              <a:rPr lang="ru-RU" dirty="0" smtClean="0"/>
              <a:t> </a:t>
            </a:r>
            <a:r>
              <a:rPr lang="ru-RU" dirty="0" err="1" smtClean="0"/>
              <a:t>броньованих</a:t>
            </a:r>
            <a:r>
              <a:rPr lang="ru-RU" dirty="0" smtClean="0"/>
              <a:t> </a:t>
            </a:r>
            <a:r>
              <a:rPr lang="ru-RU" dirty="0" err="1" smtClean="0"/>
              <a:t>катерів</a:t>
            </a:r>
            <a:r>
              <a:rPr lang="ru-RU" dirty="0" smtClean="0"/>
              <a:t> "</a:t>
            </a:r>
            <a:r>
              <a:rPr lang="ru-RU" dirty="0" err="1" smtClean="0"/>
              <a:t>Гюрза-М</a:t>
            </a:r>
            <a:r>
              <a:rPr lang="ru-RU" dirty="0" smtClean="0"/>
              <a:t>" на </a:t>
            </a:r>
            <a:r>
              <a:rPr lang="ru-RU" dirty="0" err="1" smtClean="0"/>
              <a:t>заводі</a:t>
            </a:r>
            <a:r>
              <a:rPr lang="ru-RU" dirty="0" smtClean="0"/>
              <a:t> "</a:t>
            </a:r>
            <a:r>
              <a:rPr lang="ru-RU" dirty="0" err="1" smtClean="0"/>
              <a:t>Ленінська</a:t>
            </a:r>
            <a:r>
              <a:rPr lang="ru-RU" dirty="0" smtClean="0"/>
              <a:t> кузня" (</a:t>
            </a:r>
            <a:r>
              <a:rPr lang="ru-RU" dirty="0" err="1" smtClean="0"/>
              <a:t>сьогодні</a:t>
            </a:r>
            <a:r>
              <a:rPr lang="ru-RU" dirty="0" smtClean="0"/>
              <a:t> – "Кузня на </a:t>
            </a:r>
            <a:r>
              <a:rPr lang="ru-RU" dirty="0" err="1" smtClean="0"/>
              <a:t>Рибальського</a:t>
            </a:r>
            <a:r>
              <a:rPr lang="ru-RU" dirty="0" smtClean="0"/>
              <a:t>", – ред.), у нас </a:t>
            </a:r>
            <a:r>
              <a:rPr lang="ru-RU" dirty="0" err="1" smtClean="0"/>
              <a:t>народилася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проекту 58155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тип катера, </a:t>
            </a:r>
            <a:r>
              <a:rPr lang="ru-RU" dirty="0" err="1" smtClean="0"/>
              <a:t>який</a:t>
            </a:r>
            <a:r>
              <a:rPr lang="ru-RU" dirty="0" smtClean="0"/>
              <a:t> дозволить в </a:t>
            </a:r>
            <a:r>
              <a:rPr lang="ru-RU" dirty="0" err="1" smtClean="0"/>
              <a:t>захищеному</a:t>
            </a:r>
            <a:r>
              <a:rPr lang="ru-RU" dirty="0" smtClean="0"/>
              <a:t> </a:t>
            </a:r>
            <a:r>
              <a:rPr lang="ru-RU" dirty="0" err="1" smtClean="0"/>
              <a:t>варіанті</a:t>
            </a:r>
            <a:r>
              <a:rPr lang="ru-RU" dirty="0" smtClean="0"/>
              <a:t> </a:t>
            </a:r>
            <a:r>
              <a:rPr lang="ru-RU" dirty="0" err="1" smtClean="0"/>
              <a:t>транспортувати</a:t>
            </a:r>
            <a:r>
              <a:rPr lang="ru-RU" dirty="0" smtClean="0"/>
              <a:t> </a:t>
            </a:r>
            <a:r>
              <a:rPr lang="ru-RU" dirty="0" err="1" smtClean="0"/>
              <a:t>підрозділ</a:t>
            </a:r>
            <a:r>
              <a:rPr lang="ru-RU" dirty="0" smtClean="0"/>
              <a:t> </a:t>
            </a:r>
            <a:r>
              <a:rPr lang="ru-RU" dirty="0" err="1" smtClean="0"/>
              <a:t>морської</a:t>
            </a:r>
            <a:r>
              <a:rPr lang="ru-RU" dirty="0" smtClean="0"/>
              <a:t> </a:t>
            </a:r>
            <a:r>
              <a:rPr lang="ru-RU" dirty="0" err="1" smtClean="0"/>
              <a:t>піхоти</a:t>
            </a:r>
            <a:r>
              <a:rPr lang="ru-RU" dirty="0" smtClean="0"/>
              <a:t>", – сказав у </a:t>
            </a:r>
            <a:r>
              <a:rPr lang="ru-RU" dirty="0" err="1" smtClean="0"/>
              <a:t>липні</a:t>
            </a:r>
            <a:r>
              <a:rPr lang="ru-RU" dirty="0" smtClean="0"/>
              <a:t> 2015-го року директор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генеральний</a:t>
            </a:r>
            <a:r>
              <a:rPr lang="ru-RU" dirty="0" smtClean="0"/>
              <a:t> конструктор ДП "</a:t>
            </a:r>
            <a:r>
              <a:rPr lang="ru-RU" dirty="0" err="1" smtClean="0"/>
              <a:t>Дослідно-проектний</a:t>
            </a:r>
            <a:r>
              <a:rPr lang="ru-RU" dirty="0" smtClean="0"/>
              <a:t> центр </a:t>
            </a:r>
            <a:r>
              <a:rPr lang="ru-RU" dirty="0" err="1" smtClean="0"/>
              <a:t>кораблебудування</a:t>
            </a:r>
            <a:r>
              <a:rPr lang="ru-RU" dirty="0" smtClean="0"/>
              <a:t>"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Жолобов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ініціативного</a:t>
            </a:r>
            <a:r>
              <a:rPr lang="ru-RU" dirty="0" smtClean="0"/>
              <a:t> проекту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, </a:t>
            </a:r>
            <a:r>
              <a:rPr lang="ru-RU" dirty="0" err="1" smtClean="0"/>
              <a:t>включно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оборони </a:t>
            </a:r>
            <a:r>
              <a:rPr lang="ru-RU" dirty="0" err="1" smtClean="0"/>
              <a:t>України</a:t>
            </a:r>
            <a:r>
              <a:rPr lang="ru-RU" dirty="0" smtClean="0"/>
              <a:t>, ДК "</a:t>
            </a:r>
            <a:r>
              <a:rPr lang="ru-RU" dirty="0" err="1" smtClean="0"/>
              <a:t>Укроборонпром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командування</a:t>
            </a:r>
            <a:r>
              <a:rPr lang="ru-RU" dirty="0" smtClean="0"/>
              <a:t> ВМС, 24 </a:t>
            </a:r>
            <a:r>
              <a:rPr lang="ru-RU" dirty="0" err="1" smtClean="0"/>
              <a:t>травня</a:t>
            </a:r>
            <a:r>
              <a:rPr lang="ru-RU" dirty="0" smtClean="0"/>
              <a:t> 2016-го року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укладено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на </a:t>
            </a:r>
            <a:r>
              <a:rPr lang="ru-RU" dirty="0" err="1" smtClean="0"/>
              <a:t>побудови</a:t>
            </a:r>
            <a:r>
              <a:rPr lang="ru-RU" dirty="0" smtClean="0"/>
              <a:t> перших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катерів</a:t>
            </a:r>
            <a:r>
              <a:rPr lang="ru-RU" dirty="0" smtClean="0"/>
              <a:t> проекту 58181.</a:t>
            </a:r>
          </a:p>
          <a:p>
            <a:r>
              <a:rPr lang="ru-RU" dirty="0" err="1" smtClean="0"/>
              <a:t>Саме</a:t>
            </a:r>
            <a:r>
              <a:rPr lang="ru-RU" dirty="0" smtClean="0"/>
              <a:t> так – </a:t>
            </a:r>
            <a:r>
              <a:rPr lang="ru-RU" dirty="0" err="1" smtClean="0"/>
              <a:t>спочатку</a:t>
            </a:r>
            <a:r>
              <a:rPr lang="ru-RU" dirty="0" smtClean="0"/>
              <a:t> проект </a:t>
            </a:r>
            <a:r>
              <a:rPr lang="ru-RU" dirty="0" err="1" smtClean="0"/>
              <a:t>мав</a:t>
            </a:r>
            <a:r>
              <a:rPr lang="ru-RU" dirty="0" smtClean="0"/>
              <a:t> номер 58181 (шифр "Кентавр"), </a:t>
            </a:r>
            <a:r>
              <a:rPr lang="ru-RU" dirty="0" err="1" smtClean="0"/>
              <a:t>і</a:t>
            </a:r>
            <a:r>
              <a:rPr lang="ru-RU" dirty="0" smtClean="0"/>
              <a:t> базу малого </a:t>
            </a:r>
            <a:r>
              <a:rPr lang="ru-RU" dirty="0" err="1" smtClean="0"/>
              <a:t>броньованого</a:t>
            </a:r>
            <a:r>
              <a:rPr lang="ru-RU" dirty="0" smtClean="0"/>
              <a:t> </a:t>
            </a:r>
            <a:r>
              <a:rPr lang="ru-RU" dirty="0" err="1" smtClean="0"/>
              <a:t>артилерійського</a:t>
            </a:r>
            <a:r>
              <a:rPr lang="ru-RU" dirty="0" smtClean="0"/>
              <a:t> катеру проекту 58155 "</a:t>
            </a:r>
            <a:r>
              <a:rPr lang="ru-RU" dirty="0" err="1" smtClean="0"/>
              <a:t>Гюрза-М</a:t>
            </a:r>
            <a:r>
              <a:rPr lang="ru-RU" dirty="0" smtClean="0"/>
              <a:t>", </a:t>
            </a:r>
            <a:r>
              <a:rPr lang="ru-RU" dirty="0" err="1" smtClean="0"/>
              <a:t>проте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удосконалений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став </a:t>
            </a:r>
            <a:r>
              <a:rPr lang="ru-RU" dirty="0" err="1" smtClean="0"/>
              <a:t>штурмовим</a:t>
            </a:r>
            <a:r>
              <a:rPr lang="ru-RU" dirty="0" smtClean="0"/>
              <a:t> катером проекту 58503 (шифр "Кентавр-ЛК").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Катер проекту 58503 </a:t>
            </a:r>
            <a:r>
              <a:rPr lang="ru-RU" dirty="0" err="1" smtClean="0"/>
              <a:t>має</a:t>
            </a:r>
            <a:r>
              <a:rPr lang="ru-RU" dirty="0" smtClean="0"/>
              <a:t> ряд </a:t>
            </a:r>
            <a:r>
              <a:rPr lang="ru-RU" dirty="0" err="1" smtClean="0"/>
              <a:t>відмінностей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аналогічних</a:t>
            </a:r>
            <a:r>
              <a:rPr lang="ru-RU" dirty="0" smtClean="0"/>
              <a:t> у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класі</a:t>
            </a:r>
            <a:r>
              <a:rPr lang="ru-RU" dirty="0" smtClean="0"/>
              <a:t> </a:t>
            </a:r>
            <a:r>
              <a:rPr lang="ru-RU" dirty="0" err="1" smtClean="0"/>
              <a:t>катерів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 </a:t>
            </a:r>
            <a:r>
              <a:rPr lang="ru-RU" dirty="0" err="1" smtClean="0"/>
              <a:t>вузлів</a:t>
            </a:r>
            <a:r>
              <a:rPr lang="ru-RU" dirty="0" smtClean="0"/>
              <a:t>, </a:t>
            </a:r>
            <a:r>
              <a:rPr lang="ru-RU" dirty="0" err="1" smtClean="0"/>
              <a:t>бронювання</a:t>
            </a:r>
            <a:r>
              <a:rPr lang="ru-RU" dirty="0" smtClean="0"/>
              <a:t>,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перевезення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десанту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висадку</a:t>
            </a:r>
            <a:r>
              <a:rPr lang="ru-RU" dirty="0" smtClean="0"/>
              <a:t> через </a:t>
            </a:r>
            <a:r>
              <a:rPr lang="ru-RU" dirty="0" err="1" smtClean="0"/>
              <a:t>носову</a:t>
            </a:r>
            <a:r>
              <a:rPr lang="ru-RU" dirty="0" smtClean="0"/>
              <a:t> </a:t>
            </a:r>
            <a:r>
              <a:rPr lang="ru-RU" dirty="0" err="1" smtClean="0"/>
              <a:t>апарель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реактивної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залпового </a:t>
            </a:r>
            <a:r>
              <a:rPr lang="ru-RU" dirty="0" err="1" smtClean="0"/>
              <a:t>вогню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модулів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Зокрема</a:t>
            </a:r>
            <a:r>
              <a:rPr lang="ru-RU" dirty="0" smtClean="0"/>
              <a:t>, "Кентавр"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броньовану</a:t>
            </a:r>
            <a:r>
              <a:rPr lang="ru-RU" dirty="0" smtClean="0"/>
              <a:t> рубку для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екіпажу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навігаційні</a:t>
            </a:r>
            <a:r>
              <a:rPr lang="ru-RU" dirty="0" smtClean="0"/>
              <a:t> </a:t>
            </a:r>
            <a:r>
              <a:rPr lang="ru-RU" dirty="0" err="1" smtClean="0"/>
              <a:t>прилади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, </a:t>
            </a:r>
            <a:r>
              <a:rPr lang="ru-RU" dirty="0" err="1" smtClean="0"/>
              <a:t>прилади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енергетичною</a:t>
            </a:r>
            <a:r>
              <a:rPr lang="ru-RU" dirty="0" smtClean="0"/>
              <a:t> установкою </a:t>
            </a:r>
            <a:r>
              <a:rPr lang="ru-RU" dirty="0" err="1" smtClean="0"/>
              <a:t>і</a:t>
            </a:r>
            <a:r>
              <a:rPr lang="ru-RU" dirty="0" smtClean="0"/>
              <a:t> комплекс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бойовими</a:t>
            </a:r>
            <a:r>
              <a:rPr lang="ru-RU" dirty="0" smtClean="0"/>
              <a:t> модулями.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броньованими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моторний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десантний</a:t>
            </a:r>
            <a:r>
              <a:rPr lang="ru-RU" dirty="0" smtClean="0"/>
              <a:t> </a:t>
            </a:r>
            <a:r>
              <a:rPr lang="ru-RU" dirty="0" err="1" smtClean="0"/>
              <a:t>відсіки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Конструкція</a:t>
            </a:r>
            <a:r>
              <a:rPr lang="ru-RU" dirty="0" smtClean="0"/>
              <a:t> "Кентавра"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морі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на </a:t>
            </a:r>
            <a:r>
              <a:rPr lang="ru-RU" dirty="0" err="1" smtClean="0"/>
              <a:t>річках</a:t>
            </a:r>
            <a:r>
              <a:rPr lang="ru-RU" dirty="0" smtClean="0"/>
              <a:t>, де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рослинності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фахівці</a:t>
            </a:r>
            <a:r>
              <a:rPr lang="ru-RU" dirty="0" smtClean="0"/>
              <a:t> ДП "ДПЦК" </a:t>
            </a:r>
            <a:r>
              <a:rPr lang="ru-RU" dirty="0" err="1" smtClean="0"/>
              <a:t>сховали</a:t>
            </a:r>
            <a:r>
              <a:rPr lang="ru-RU" dirty="0" smtClean="0"/>
              <a:t> </a:t>
            </a:r>
            <a:r>
              <a:rPr lang="ru-RU" dirty="0" err="1" smtClean="0"/>
              <a:t>гвинти</a:t>
            </a:r>
            <a:r>
              <a:rPr lang="ru-RU" dirty="0" smtClean="0"/>
              <a:t> у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тунелі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розробниками</a:t>
            </a:r>
            <a:r>
              <a:rPr lang="ru-RU" dirty="0" smtClean="0"/>
              <a:t> </a:t>
            </a:r>
            <a:r>
              <a:rPr lang="ru-RU" dirty="0" err="1" smtClean="0"/>
              <a:t>передбачена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десантно-штурмового катера "Кентавр" в катер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вогневої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катер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оснастити</a:t>
            </a:r>
            <a:r>
              <a:rPr lang="ru-RU" dirty="0" smtClean="0"/>
              <a:t> </a:t>
            </a:r>
            <a:r>
              <a:rPr lang="ru-RU" dirty="0" err="1" smtClean="0"/>
              <a:t>модифікованою</a:t>
            </a:r>
            <a:r>
              <a:rPr lang="ru-RU" dirty="0" smtClean="0"/>
              <a:t> системою "Град".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1228</Words>
  <Application>Microsoft Office PowerPoint</Application>
  <PresentationFormat>Произвольный</PresentationFormat>
  <Paragraphs>54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Офисная тема</vt:lpstr>
      <vt:lpstr>  судномодельний гурток НВК  презентує заняття основного рівня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Джерела:</vt:lpstr>
      <vt:lpstr>Слайд 15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Виталий</cp:lastModifiedBy>
  <cp:revision>12</cp:revision>
  <dcterms:created xsi:type="dcterms:W3CDTF">2020-04-22T13:01:29Z</dcterms:created>
  <dcterms:modified xsi:type="dcterms:W3CDTF">2021-04-15T11:24:34Z</dcterms:modified>
</cp:coreProperties>
</file>