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9" r:id="rId13"/>
    <p:sldId id="350" r:id="rId14"/>
    <p:sldId id="351" r:id="rId15"/>
    <p:sldId id="337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7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sm.media/vms-ssha-poluchili-sudno-pohozhee-na-noev-kovcheg/" TargetMode="External"/><Relationship Id="rId2" Type="http://schemas.openxmlformats.org/officeDocument/2006/relationships/hyperlink" Target="https://www.bairdmaritime.com/work-boat-world/maritime-security-world/naval/naval-auxiliary-support-vessels/vt-halter-marine-launches-first-two-apls-67-berthing-barges-for-us-navy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вищого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рівня. Частина 2</a:t>
            </a:r>
            <a:r>
              <a:rPr lang="uk-UA" altLang="en-US" sz="6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18565"/>
            <a:ext cx="10515600" cy="5558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«Наутилус», USS </a:t>
            </a:r>
            <a:r>
              <a:rPr lang="ru-RU" b="1" dirty="0" err="1">
                <a:solidFill>
                  <a:srgbClr val="FF0000"/>
                </a:solidFill>
              </a:rPr>
              <a:t>Nautilus</a:t>
            </a:r>
            <a:r>
              <a:rPr lang="ru-RU" b="1" dirty="0">
                <a:solidFill>
                  <a:srgbClr val="FF0000"/>
                </a:solidFill>
              </a:rPr>
              <a:t>, 1954 </a:t>
            </a:r>
          </a:p>
          <a:p>
            <a:pPr marL="0" indent="0">
              <a:buNone/>
            </a:pPr>
            <a:r>
              <a:rPr lang="ru-RU" dirty="0"/>
              <a:t>Первая в мире атомная подводная лодка, спущенная на воду в США в 1954 году. Субмарина «Наутилус» никогда не участвовала в боевых действиях, но совершила переворот в военно-морской технике. Ее успешное тестирование, в частности, использование атомного двигателя, побили многочисленные рекорды.</a:t>
            </a:r>
          </a:p>
          <a:p>
            <a:pPr marL="0" indent="0">
              <a:buNone/>
            </a:pPr>
            <a:r>
              <a:rPr lang="ru-RU" dirty="0"/>
              <a:t>«Наутилус» — первое судно, преодолевшее сперва 200 тыс. миль (321 тыс. км), а затем и все 300 тыс. миль (482 тыс. км). Подлодка «Наутилус» достигла Северного полюса и стала первым кораблем, прошедшим своим ходом эту точку Земли. В 1980 году «Наутилус» была выведена из состава ВМС США и в 1986 году открыла свои двери для посетителей в качестве корабля-музея.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543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9" y="681318"/>
            <a:ext cx="9715942" cy="54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520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"</a:t>
            </a:r>
            <a:r>
              <a:rPr lang="uk-UA" b="1" dirty="0" err="1">
                <a:solidFill>
                  <a:srgbClr val="FF0000"/>
                </a:solidFill>
              </a:rPr>
              <a:t>Замволт</a:t>
            </a:r>
            <a:r>
              <a:rPr lang="uk-UA" b="1" dirty="0">
                <a:solidFill>
                  <a:srgbClr val="FF0000"/>
                </a:solidFill>
              </a:rPr>
              <a:t>", USS </a:t>
            </a:r>
            <a:r>
              <a:rPr lang="uk-UA" b="1" dirty="0" err="1">
                <a:solidFill>
                  <a:srgbClr val="FF0000"/>
                </a:solidFill>
              </a:rPr>
              <a:t>Zumwalt</a:t>
            </a:r>
            <a:r>
              <a:rPr lang="uk-UA" b="1" dirty="0">
                <a:solidFill>
                  <a:srgbClr val="FF0000"/>
                </a:solidFill>
              </a:rPr>
              <a:t>, </a:t>
            </a:r>
            <a:r>
              <a:rPr lang="uk-UA" b="1" dirty="0" smtClean="0">
                <a:solidFill>
                  <a:srgbClr val="FF0000"/>
                </a:solidFill>
              </a:rPr>
              <a:t>2008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Ракетний ескадрений міноносець "</a:t>
            </a:r>
            <a:r>
              <a:rPr lang="uk-UA" dirty="0" err="1"/>
              <a:t>Замволт</a:t>
            </a:r>
            <a:r>
              <a:rPr lang="uk-UA" dirty="0"/>
              <a:t>" ВМС США. «</a:t>
            </a:r>
            <a:r>
              <a:rPr lang="uk-UA" dirty="0" err="1"/>
              <a:t>Замволт</a:t>
            </a:r>
            <a:r>
              <a:rPr lang="uk-UA" dirty="0"/>
              <a:t>» було розроблено, щоб змінити лінійні кораблі класу «Айова», які були виведені зі складу ВМС у 1990-і роки. Корабель має засоби </a:t>
            </a:r>
            <a:r>
              <a:rPr lang="uk-UA" dirty="0" err="1"/>
              <a:t>малопомітності</a:t>
            </a:r>
            <a:r>
              <a:rPr lang="uk-UA" dirty="0"/>
              <a:t>, оснащений крилатими ракетами Томагавк та артилерійською системою. Артилерійські установки забезпечують дальність до 148 км. Судно має незвичайну форму, щоб бути малопомітним на радарах противника: плоскі скошені поверхні відображають випромінювання від РЛС, причому ніс «</a:t>
            </a:r>
            <a:r>
              <a:rPr lang="uk-UA" dirty="0" err="1"/>
              <a:t>Замволта</a:t>
            </a:r>
            <a:r>
              <a:rPr lang="uk-UA" dirty="0"/>
              <a:t>» скошений, наче хвилеріз. </a:t>
            </a:r>
            <a:r>
              <a:rPr lang="uk-UA" dirty="0" err="1"/>
              <a:t>Трапецеподібна</a:t>
            </a:r>
            <a:r>
              <a:rPr lang="uk-UA" dirty="0"/>
              <a:t> форма міноносця обманює радар, справляючи враження судна набагато менших розмірів.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574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26141"/>
            <a:ext cx="10515600" cy="5450822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«</a:t>
            </a:r>
            <a:r>
              <a:rPr lang="uk-UA" dirty="0" err="1"/>
              <a:t>Замволт</a:t>
            </a:r>
            <a:r>
              <a:rPr lang="uk-UA" dirty="0"/>
              <a:t>» обійшовся Пентагону в більш ніж $ 3 млрд. Кораблі типу «</a:t>
            </a:r>
            <a:r>
              <a:rPr lang="uk-UA" dirty="0" err="1"/>
              <a:t>Замволт</a:t>
            </a:r>
            <a:r>
              <a:rPr lang="uk-UA" dirty="0"/>
              <a:t>» експлуатуються разом з дешевшими есмінцями «</a:t>
            </a:r>
            <a:r>
              <a:rPr lang="uk-UA" dirty="0" err="1"/>
              <a:t>Арлі</a:t>
            </a:r>
            <a:r>
              <a:rPr lang="uk-UA" dirty="0"/>
              <a:t> </a:t>
            </a:r>
            <a:r>
              <a:rPr lang="uk-UA" dirty="0" err="1"/>
              <a:t>Берк</a:t>
            </a:r>
            <a:r>
              <a:rPr lang="uk-UA" dirty="0"/>
              <a:t>». І хоч сьогодні на воду спущено лише два есмінці типу «</a:t>
            </a:r>
            <a:r>
              <a:rPr lang="uk-UA" dirty="0" err="1"/>
              <a:t>Замволт</a:t>
            </a:r>
            <a:r>
              <a:rPr lang="uk-UA" dirty="0"/>
              <a:t>», вони значно посилили військово-морські сили США. Ескадрені міноносці типу «</a:t>
            </a:r>
            <a:r>
              <a:rPr lang="uk-UA" dirty="0" err="1"/>
              <a:t>Замволт</a:t>
            </a:r>
            <a:r>
              <a:rPr lang="uk-UA" dirty="0"/>
              <a:t>» покликані служити свого роду полігоном для випробувань нових суднових технологій та військово-морського обладнання, що, безумовно, дасть поштовх до подальших інновацій.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379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609600"/>
            <a:ext cx="8458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687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Джерела інформації:</a:t>
            </a:r>
          </a:p>
          <a:p>
            <a:pPr>
              <a:buNone/>
            </a:pPr>
            <a:r>
              <a:rPr lang="uk-UA" dirty="0" smtClean="0">
                <a:hlinkClick r:id="rId2"/>
              </a:rPr>
              <a:t>- </a:t>
            </a:r>
            <a:r>
              <a:rPr lang="en-US" dirty="0" smtClean="0">
                <a:hlinkClick r:id="rId2"/>
              </a:rPr>
              <a:t>https://www.bairdmaritime.com/work-boat-world/maritime-security-world/naval/naval-auxiliary-support-vessels/vt-halter-marine-launches-first-two-apls-67-berthing-barges-for-us-navy/</a:t>
            </a:r>
            <a:endParaRPr lang="uk-UA" dirty="0" smtClean="0"/>
          </a:p>
          <a:p>
            <a:pPr>
              <a:buFontTx/>
              <a:buChar char="-"/>
            </a:pPr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://usm.media/vms-ssha-poluchili-sudno-pohozhee-na-noev-kovcheg</a:t>
            </a:r>
            <a:r>
              <a:rPr lang="en-US" dirty="0" smtClean="0">
                <a:hlinkClick r:id="rId3"/>
              </a:rPr>
              <a:t>/</a:t>
            </a:r>
            <a:endParaRPr lang="uk-UA" dirty="0" smtClean="0"/>
          </a:p>
          <a:p>
            <a:pPr>
              <a:buFontTx/>
              <a:buChar char="-"/>
            </a:pPr>
            <a:r>
              <a:rPr lang="uk-UA" dirty="0" smtClean="0"/>
              <a:t>10 легендарних </a:t>
            </a:r>
            <a:r>
              <a:rPr lang="uk-UA" dirty="0"/>
              <a:t>військ кораблів, що змінили світовий флот </a:t>
            </a:r>
          </a:p>
          <a:p>
            <a:pPr marL="0" indent="0">
              <a:buNone/>
            </a:pPr>
            <a:r>
              <a:rPr lang="uk-UA" dirty="0" smtClean="0"/>
              <a:t>//Наталія Полиця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103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Дякую за увагу!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Людмила\Desktop\200723-1-VT-Halter-Mar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0746" y="1449908"/>
            <a:ext cx="8190350" cy="4689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73741"/>
            <a:ext cx="10515600" cy="56032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"</a:t>
            </a:r>
            <a:r>
              <a:rPr lang="uk-UA" b="1" dirty="0" err="1">
                <a:solidFill>
                  <a:srgbClr val="FF0000"/>
                </a:solidFill>
              </a:rPr>
              <a:t>Ханлі</a:t>
            </a:r>
            <a:r>
              <a:rPr lang="uk-UA" b="1" dirty="0">
                <a:solidFill>
                  <a:srgbClr val="FF0000"/>
                </a:solidFill>
              </a:rPr>
              <a:t>", CSS H. L. </a:t>
            </a:r>
            <a:r>
              <a:rPr lang="uk-UA" b="1" dirty="0" err="1">
                <a:solidFill>
                  <a:srgbClr val="FF0000"/>
                </a:solidFill>
              </a:rPr>
              <a:t>Hunley</a:t>
            </a:r>
            <a:r>
              <a:rPr lang="uk-UA" b="1" dirty="0">
                <a:solidFill>
                  <a:srgbClr val="FF0000"/>
                </a:solidFill>
              </a:rPr>
              <a:t>, 1863 </a:t>
            </a:r>
          </a:p>
          <a:p>
            <a:pPr marL="0" indent="0">
              <a:buNone/>
            </a:pPr>
            <a:r>
              <a:rPr lang="uk-UA" dirty="0"/>
              <a:t>Підводний човен Конфедерації, побудований під час громадянської війни в США. Це не перше підводне судно в світі, але одне з перших, які успішно проявили себе в бою. Стрибок у розвитку підводного флоту чекав світ через кілька років, а підводний човен «</a:t>
            </a:r>
            <a:r>
              <a:rPr lang="uk-UA" dirty="0" err="1"/>
              <a:t>Ханлі</a:t>
            </a:r>
            <a:r>
              <a:rPr lang="uk-UA" dirty="0"/>
              <a:t>» став винятком для свого часу. Субмарина являла собою сталеву «сигару» довжиною близько 12 м (і 1,17 м шириною). Човен був озброєний </a:t>
            </a:r>
            <a:r>
              <a:rPr lang="uk-UA" dirty="0" err="1"/>
              <a:t>шостовою</a:t>
            </a:r>
            <a:r>
              <a:rPr lang="uk-UA" dirty="0"/>
              <a:t> міною, що містить 41 кг чорного пороху, прикріпленої до дерев'яної жердини в носовій частині. Екіпаж складався з 8 осіб. Перша (і остання) атака «</a:t>
            </a:r>
            <a:r>
              <a:rPr lang="uk-UA" dirty="0" err="1"/>
              <a:t>Ханлі</a:t>
            </a:r>
            <a:r>
              <a:rPr lang="uk-UA" dirty="0"/>
              <a:t>» відбулася в 1864 році проти 12-гарматного гвинтового шлюпу ВМС США «</a:t>
            </a:r>
            <a:r>
              <a:rPr lang="uk-UA" dirty="0" err="1"/>
              <a:t>Хаусатонік</a:t>
            </a:r>
            <a:r>
              <a:rPr lang="uk-UA" dirty="0"/>
              <a:t>» (USS </a:t>
            </a:r>
            <a:r>
              <a:rPr lang="uk-UA" dirty="0" err="1"/>
              <a:t>Housatonic</a:t>
            </a:r>
            <a:r>
              <a:rPr lang="uk-UA" dirty="0"/>
              <a:t>), який здійснював морську блокаду міста в 8 км від берега. Субмарина успішно атакувала судно - воно занурилося на дно протягом 5 хвилин. Підводний човен подав сигнал про повернення, занурився, але після цього так і не сплив. Можливо, її загубили механічні пошкодження, що виникли після вибуху.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695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12" y="584569"/>
            <a:ext cx="7809245" cy="547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7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6494"/>
            <a:ext cx="10515600" cy="55404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"Дредноут", HMS </a:t>
            </a:r>
            <a:r>
              <a:rPr lang="uk-UA" b="1" dirty="0" err="1">
                <a:solidFill>
                  <a:srgbClr val="FF0000"/>
                </a:solidFill>
              </a:rPr>
              <a:t>Dreadnought</a:t>
            </a:r>
            <a:r>
              <a:rPr lang="uk-UA" b="1" dirty="0">
                <a:solidFill>
                  <a:srgbClr val="FF0000"/>
                </a:solidFill>
              </a:rPr>
              <a:t>, </a:t>
            </a:r>
            <a:r>
              <a:rPr lang="uk-UA" b="1" dirty="0" smtClean="0">
                <a:solidFill>
                  <a:srgbClr val="FF0000"/>
                </a:solidFill>
              </a:rPr>
              <a:t>1906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Британський лінкор, без сумніву, революціонер військово-морської справи, і практично кожну пропозицію про неї можна починати зі слова «вперше». Так, «Дредноут» (від </a:t>
            </a:r>
            <a:r>
              <a:rPr lang="uk-UA" dirty="0" err="1"/>
              <a:t>dreadnought</a:t>
            </a:r>
            <a:r>
              <a:rPr lang="uk-UA" dirty="0"/>
              <a:t> — «безстрашний») став першим у світі судном, в якому використовувався принцип all-big-gun, тобто «тільки великі гармати», його озброєння складалося з десяти знарядь 305-мм калібру. Це перший лінкор з паротурбінною силовою установкою, завдяки якій він міг розвивати величезну на ті часи швидкість в 21 вузол (38,8 км/</a:t>
            </a:r>
            <a:r>
              <a:rPr lang="uk-UA" dirty="0" err="1"/>
              <a:t>год</a:t>
            </a:r>
            <a:r>
              <a:rPr lang="uk-UA" dirty="0"/>
              <a:t>). Швидкий і оснащений потужною зброєю, «Дредноут» був не стільки безстрашним, скільки жахливим. Після появи «Дредноута» всі морські держави стали виробляти подібні до нього лінійні кораблі, і всі вони отримали загальне ім'я «дредноути», а гонка військово-морського озброєння тих років увійшла в історію як «</a:t>
            </a:r>
            <a:r>
              <a:rPr lang="uk-UA" dirty="0" err="1"/>
              <a:t>дредноутна</a:t>
            </a:r>
            <a:r>
              <a:rPr lang="uk-UA" dirty="0"/>
              <a:t> лихоманка».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79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194" y="710918"/>
            <a:ext cx="7420535" cy="554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59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72353"/>
            <a:ext cx="10515600" cy="5504610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«</a:t>
            </a:r>
            <a:r>
              <a:rPr lang="uk-UA" b="1" dirty="0" err="1">
                <a:solidFill>
                  <a:srgbClr val="FF0000"/>
                </a:solidFill>
              </a:rPr>
              <a:t>Арк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Ройял</a:t>
            </a:r>
            <a:r>
              <a:rPr lang="uk-UA" b="1" dirty="0">
                <a:solidFill>
                  <a:srgbClr val="FF0000"/>
                </a:solidFill>
              </a:rPr>
              <a:t> II», HMS </a:t>
            </a:r>
            <a:r>
              <a:rPr lang="uk-UA" b="1" dirty="0" err="1">
                <a:solidFill>
                  <a:srgbClr val="FF0000"/>
                </a:solidFill>
              </a:rPr>
              <a:t>Ark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Royal</a:t>
            </a:r>
            <a:r>
              <a:rPr lang="uk-UA" b="1" dirty="0">
                <a:solidFill>
                  <a:srgbClr val="FF0000"/>
                </a:solidFill>
              </a:rPr>
              <a:t> II, </a:t>
            </a:r>
            <a:r>
              <a:rPr lang="uk-UA" b="1" dirty="0" smtClean="0">
                <a:solidFill>
                  <a:srgbClr val="FF0000"/>
                </a:solidFill>
              </a:rPr>
              <a:t>1937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Британський авіаносець часів Другої світової. Перші авіаносці були військовими суднами, переобладнаними в авіаносці. «</a:t>
            </a:r>
            <a:r>
              <a:rPr lang="uk-UA" dirty="0" err="1"/>
              <a:t>Арк</a:t>
            </a:r>
            <a:r>
              <a:rPr lang="uk-UA" dirty="0"/>
              <a:t> </a:t>
            </a:r>
            <a:r>
              <a:rPr lang="uk-UA" dirty="0" err="1"/>
              <a:t>Ройял</a:t>
            </a:r>
            <a:r>
              <a:rPr lang="uk-UA" dirty="0"/>
              <a:t> II» - перше в світі судно, спочатку створене як авіаносець. На борту «</a:t>
            </a:r>
            <a:r>
              <a:rPr lang="uk-UA" dirty="0" err="1"/>
              <a:t>Арк</a:t>
            </a:r>
            <a:r>
              <a:rPr lang="uk-UA" dirty="0"/>
              <a:t> </a:t>
            </a:r>
            <a:r>
              <a:rPr lang="uk-UA" dirty="0" err="1"/>
              <a:t>Ройял</a:t>
            </a:r>
            <a:r>
              <a:rPr lang="uk-UA" dirty="0"/>
              <a:t> II» у двох ангарах могло розміститися від 60 до 72 літаків шести окремих ескадрилій. «</a:t>
            </a:r>
            <a:r>
              <a:rPr lang="uk-UA" dirty="0" err="1"/>
              <a:t>Арк</a:t>
            </a:r>
            <a:r>
              <a:rPr lang="uk-UA" dirty="0"/>
              <a:t> </a:t>
            </a:r>
            <a:r>
              <a:rPr lang="uk-UA" dirty="0" err="1"/>
              <a:t>Ройял</a:t>
            </a:r>
            <a:r>
              <a:rPr lang="uk-UA" dirty="0"/>
              <a:t> II» брав участь у багатьох операціях у ході Другої світової, але був торпедований німецьким підводним човном U-81, затонувши наступного дня після атаки.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69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41" y="514097"/>
            <a:ext cx="7913594" cy="579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25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72353"/>
            <a:ext cx="10515600" cy="55046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"Айова", USS </a:t>
            </a:r>
            <a:r>
              <a:rPr lang="uk-UA" b="1" dirty="0" err="1">
                <a:solidFill>
                  <a:srgbClr val="FF0000"/>
                </a:solidFill>
              </a:rPr>
              <a:t>Iowa</a:t>
            </a:r>
            <a:r>
              <a:rPr lang="uk-UA" b="1" dirty="0">
                <a:solidFill>
                  <a:srgbClr val="FF0000"/>
                </a:solidFill>
              </a:rPr>
              <a:t>, 1942 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dirty="0" smtClean="0"/>
              <a:t>Головний </a:t>
            </a:r>
            <a:r>
              <a:rPr lang="uk-UA" dirty="0"/>
              <a:t>корабель серії з 4-х лінкорів типу «Айова» ВМС США, розроблений для супроводу та захисту важких ударних авіаносців типу «</a:t>
            </a:r>
            <a:r>
              <a:rPr lang="uk-UA" dirty="0" err="1"/>
              <a:t>Ессекс</a:t>
            </a:r>
            <a:r>
              <a:rPr lang="uk-UA" dirty="0"/>
              <a:t>». Лінкор був озброєний дев'ятьма великокаліберними гарматами 406-мм, двадцятьма артилерійськими знаряддями 127-мм калібру та зенітною установкою. «Айова» досі зберігає статус найбільшого, швидкого і могутнього лінкора, коли-небудь використаного в бою. За свої військово-морські заслуги судно «Айова» отримало 9 бойових зірок під час Другої світової і ще дві зірки за час військового конфлікту в Кореї. Лінкор був виведений зі складу бойових кораблів у 1990 році, а в 2012 році перетворений на музей, перебуваючи на вічній стоянці в порту Сан-Педро (Каліфорнія). «Айова» — останній в історії флоту лінійний корабель, який перебував у строю.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7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654050"/>
            <a:ext cx="845820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17839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671</Words>
  <Application>Microsoft Office PowerPoint</Application>
  <PresentationFormat>Произвольный</PresentationFormat>
  <Paragraphs>27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78</cp:revision>
  <dcterms:created xsi:type="dcterms:W3CDTF">2020-05-07T09:46:48Z</dcterms:created>
  <dcterms:modified xsi:type="dcterms:W3CDTF">2022-12-29T10:07:41Z</dcterms:modified>
</cp:coreProperties>
</file>